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7" r:id="rId2"/>
    <p:sldId id="385" r:id="rId3"/>
    <p:sldId id="256" r:id="rId4"/>
    <p:sldId id="388" r:id="rId5"/>
    <p:sldId id="298" r:id="rId6"/>
    <p:sldId id="299" r:id="rId7"/>
    <p:sldId id="300" r:id="rId8"/>
    <p:sldId id="346" r:id="rId9"/>
    <p:sldId id="347" r:id="rId10"/>
    <p:sldId id="398" r:id="rId11"/>
    <p:sldId id="393" r:id="rId12"/>
    <p:sldId id="312" r:id="rId13"/>
    <p:sldId id="389" r:id="rId14"/>
    <p:sldId id="390" r:id="rId15"/>
    <p:sldId id="303" r:id="rId16"/>
    <p:sldId id="403" r:id="rId17"/>
    <p:sldId id="395" r:id="rId18"/>
    <p:sldId id="313" r:id="rId19"/>
    <p:sldId id="402" r:id="rId20"/>
    <p:sldId id="392" r:id="rId21"/>
    <p:sldId id="314" r:id="rId22"/>
    <p:sldId id="391" r:id="rId23"/>
    <p:sldId id="399" r:id="rId24"/>
    <p:sldId id="400" r:id="rId25"/>
    <p:sldId id="397" r:id="rId26"/>
    <p:sldId id="339" r:id="rId27"/>
    <p:sldId id="386" r:id="rId28"/>
    <p:sldId id="479" r:id="rId29"/>
    <p:sldId id="309" r:id="rId30"/>
    <p:sldId id="396" r:id="rId31"/>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BD"/>
    <a:srgbClr val="BCBC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6" autoAdjust="0"/>
    <p:restoredTop sz="94660"/>
  </p:normalViewPr>
  <p:slideViewPr>
    <p:cSldViewPr snapToGrid="0">
      <p:cViewPr varScale="1">
        <p:scale>
          <a:sx n="90" d="100"/>
          <a:sy n="90" d="100"/>
        </p:scale>
        <p:origin x="5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DFAEC2E-B4D6-4398-A319-851C0B1BBE46}"/>
              </a:ext>
            </a:extLst>
          </p:cNvPr>
          <p:cNvSpPr>
            <a:spLocks noGrp="1"/>
          </p:cNvSpPr>
          <p:nvPr>
            <p:ph type="hdr" sz="quarter"/>
          </p:nvPr>
        </p:nvSpPr>
        <p:spPr>
          <a:xfrm>
            <a:off x="1" y="1"/>
            <a:ext cx="2919413" cy="495300"/>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99752DB-3F9D-4062-BE62-9CC0B9A5E88B}"/>
              </a:ext>
            </a:extLst>
          </p:cNvPr>
          <p:cNvSpPr>
            <a:spLocks noGrp="1"/>
          </p:cNvSpPr>
          <p:nvPr>
            <p:ph type="dt" sz="quarter" idx="1"/>
          </p:nvPr>
        </p:nvSpPr>
        <p:spPr>
          <a:xfrm>
            <a:off x="3814763" y="1"/>
            <a:ext cx="2919412" cy="495300"/>
          </a:xfrm>
          <a:prstGeom prst="rect">
            <a:avLst/>
          </a:prstGeom>
        </p:spPr>
        <p:txBody>
          <a:bodyPr vert="horz" lIns="91435" tIns="45718" rIns="91435" bIns="45718" rtlCol="0"/>
          <a:lstStyle>
            <a:lvl1pPr algn="r">
              <a:defRPr sz="1200"/>
            </a:lvl1pPr>
          </a:lstStyle>
          <a:p>
            <a:fld id="{52E79795-0960-4F5A-99B8-421180430927}" type="datetimeFigureOut">
              <a:rPr kumimoji="1" lang="ja-JP" altLang="en-US" smtClean="0"/>
              <a:t>2024/1/22</a:t>
            </a:fld>
            <a:endParaRPr kumimoji="1" lang="ja-JP" altLang="en-US"/>
          </a:p>
        </p:txBody>
      </p:sp>
      <p:sp>
        <p:nvSpPr>
          <p:cNvPr id="4" name="フッター プレースホルダー 3">
            <a:extLst>
              <a:ext uri="{FF2B5EF4-FFF2-40B4-BE49-F238E27FC236}">
                <a16:creationId xmlns:a16="http://schemas.microsoft.com/office/drawing/2014/main" id="{545FD69C-5857-432C-A222-5DC0A9E458B0}"/>
              </a:ext>
            </a:extLst>
          </p:cNvPr>
          <p:cNvSpPr>
            <a:spLocks noGrp="1"/>
          </p:cNvSpPr>
          <p:nvPr>
            <p:ph type="ftr" sz="quarter" idx="2"/>
          </p:nvPr>
        </p:nvSpPr>
        <p:spPr>
          <a:xfrm>
            <a:off x="1" y="9371013"/>
            <a:ext cx="2919413" cy="495300"/>
          </a:xfrm>
          <a:prstGeom prst="rect">
            <a:avLst/>
          </a:prstGeom>
        </p:spPr>
        <p:txBody>
          <a:bodyPr vert="horz" lIns="91435" tIns="45718" rIns="91435" bIns="45718"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1EF606A-D12E-487B-BAE3-49EEEF63AD43}"/>
              </a:ext>
            </a:extLst>
          </p:cNvPr>
          <p:cNvSpPr>
            <a:spLocks noGrp="1"/>
          </p:cNvSpPr>
          <p:nvPr>
            <p:ph type="sldNum" sz="quarter" idx="3"/>
          </p:nvPr>
        </p:nvSpPr>
        <p:spPr>
          <a:xfrm>
            <a:off x="3814763" y="9371013"/>
            <a:ext cx="2919412" cy="495300"/>
          </a:xfrm>
          <a:prstGeom prst="rect">
            <a:avLst/>
          </a:prstGeom>
        </p:spPr>
        <p:txBody>
          <a:bodyPr vert="horz" lIns="91435" tIns="45718" rIns="91435" bIns="45718" rtlCol="0" anchor="b"/>
          <a:lstStyle>
            <a:lvl1pPr algn="r">
              <a:defRPr sz="1200"/>
            </a:lvl1pPr>
          </a:lstStyle>
          <a:p>
            <a:fld id="{A569D504-B659-4F3F-8B4A-7FBCCFFBC346}" type="slidenum">
              <a:rPr kumimoji="1" lang="ja-JP" altLang="en-US" smtClean="0"/>
              <a:t>‹#›</a:t>
            </a:fld>
            <a:endParaRPr kumimoji="1" lang="ja-JP" altLang="en-US"/>
          </a:p>
        </p:txBody>
      </p:sp>
    </p:spTree>
    <p:extLst>
      <p:ext uri="{BB962C8B-B14F-4D97-AF65-F5344CB8AC3E}">
        <p14:creationId xmlns:p14="http://schemas.microsoft.com/office/powerpoint/2010/main" val="42777453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5300"/>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1"/>
            <a:ext cx="2919412" cy="495300"/>
          </a:xfrm>
          <a:prstGeom prst="rect">
            <a:avLst/>
          </a:prstGeom>
        </p:spPr>
        <p:txBody>
          <a:bodyPr vert="horz" lIns="91435" tIns="45718" rIns="91435" bIns="45718" rtlCol="0"/>
          <a:lstStyle>
            <a:lvl1pPr algn="r">
              <a:defRPr sz="1200"/>
            </a:lvl1pPr>
          </a:lstStyle>
          <a:p>
            <a:fld id="{A2C7192C-941D-4499-ABB2-2E99EE9A4BAC}" type="datetimeFigureOut">
              <a:rPr kumimoji="1" lang="ja-JP" altLang="en-US" smtClean="0"/>
              <a:t>2024/1/22</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673101" y="4748213"/>
            <a:ext cx="5389563" cy="3884612"/>
          </a:xfrm>
          <a:prstGeom prst="rect">
            <a:avLst/>
          </a:prstGeom>
        </p:spPr>
        <p:txBody>
          <a:bodyPr vert="horz" lIns="91435" tIns="45718" rIns="91435"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013"/>
            <a:ext cx="2919413" cy="495300"/>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35" tIns="45718" rIns="91435" bIns="45718" rtlCol="0" anchor="b"/>
          <a:lstStyle>
            <a:lvl1pPr algn="r">
              <a:defRPr sz="1200"/>
            </a:lvl1pPr>
          </a:lstStyle>
          <a:p>
            <a:fld id="{D59A5041-EDA2-4355-95A7-39D83C35CCF8}" type="slidenum">
              <a:rPr kumimoji="1" lang="ja-JP" altLang="en-US" smtClean="0"/>
              <a:t>‹#›</a:t>
            </a:fld>
            <a:endParaRPr kumimoji="1" lang="ja-JP" altLang="en-US"/>
          </a:p>
        </p:txBody>
      </p:sp>
    </p:spTree>
    <p:extLst>
      <p:ext uri="{BB962C8B-B14F-4D97-AF65-F5344CB8AC3E}">
        <p14:creationId xmlns:p14="http://schemas.microsoft.com/office/powerpoint/2010/main" val="22270414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8562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81834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0240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77683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05312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263292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5868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9276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11140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354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3206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7114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354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88618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74269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83044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39440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今、エネルギーを学ぶ意味を</a:t>
            </a:r>
          </a:p>
        </p:txBody>
      </p:sp>
    </p:spTree>
    <p:extLst>
      <p:ext uri="{BB962C8B-B14F-4D97-AF65-F5344CB8AC3E}">
        <p14:creationId xmlns:p14="http://schemas.microsoft.com/office/powerpoint/2010/main" val="4124987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86034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20335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08360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0260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86044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16807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5544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44281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28612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79231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57507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3A36B0-88EE-4506-81FD-0A1E50863B4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9E3B8B3-8B2D-4E78-B64F-F0116F55F6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B662980-8058-4A34-BB7D-3269E4FE0801}"/>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5" name="フッター プレースホルダー 4">
            <a:extLst>
              <a:ext uri="{FF2B5EF4-FFF2-40B4-BE49-F238E27FC236}">
                <a16:creationId xmlns:a16="http://schemas.microsoft.com/office/drawing/2014/main" id="{1E90647F-C9CD-4CC7-B26E-042A61A6EE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A291EF-6BC4-4BDF-8A11-D9CC0C857CB6}"/>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4136123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CFA4F5-4203-4D2A-B1F9-DEE060D6733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5D72CBE-5AD5-42C6-BFD1-48452F438DA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AB58FBB-C119-4879-95B5-A44A0457C4EF}"/>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5" name="フッター プレースホルダー 4">
            <a:extLst>
              <a:ext uri="{FF2B5EF4-FFF2-40B4-BE49-F238E27FC236}">
                <a16:creationId xmlns:a16="http://schemas.microsoft.com/office/drawing/2014/main" id="{C79858C7-C96E-46CE-A353-55EF6043D3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BE62AC-9D30-407D-8D78-1BE569FC806E}"/>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3098817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7C0FEBE-0754-43B3-9D6A-69318057065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0291F60-7F92-4E82-BDF3-C4A3607319C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3BA4F4-3460-48CF-806D-F7501E3FF237}"/>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5" name="フッター プレースホルダー 4">
            <a:extLst>
              <a:ext uri="{FF2B5EF4-FFF2-40B4-BE49-F238E27FC236}">
                <a16:creationId xmlns:a16="http://schemas.microsoft.com/office/drawing/2014/main" id="{8BD0DBED-9F4F-47BB-8F39-E86FBA30EA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17E1181-C1D0-4DBC-B4E4-F1BEC43A8E91}"/>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288505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282007-6AB2-41D2-81E2-A6C3F6B882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69362B-0571-4EB9-8AD9-05E6903A8DC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8D3DAD-064F-4F9C-89D6-6AE3FB5E622E}"/>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5" name="フッター プレースホルダー 4">
            <a:extLst>
              <a:ext uri="{FF2B5EF4-FFF2-40B4-BE49-F238E27FC236}">
                <a16:creationId xmlns:a16="http://schemas.microsoft.com/office/drawing/2014/main" id="{74825312-86B4-4603-A2ED-4B54EFACC7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88D7A14-0953-446E-A923-FCDED0057798}"/>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23232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43FC3D-F161-450E-9964-C883B79CCAC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5B5B909-4794-4934-B389-60FD6AB4D1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3D91668-7994-47D8-AA67-5D1FAF86483C}"/>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5" name="フッター プレースホルダー 4">
            <a:extLst>
              <a:ext uri="{FF2B5EF4-FFF2-40B4-BE49-F238E27FC236}">
                <a16:creationId xmlns:a16="http://schemas.microsoft.com/office/drawing/2014/main" id="{3C60DB4E-4A32-44FA-A11F-DCE722CFA69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121933-5D97-4861-A54F-3A34A67EC551}"/>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96554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39CE58-E3CB-4BDF-9AF5-5D9BB8122F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E555CEF-2034-4A3C-AA39-46B066116CA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A417215-39AF-4ED7-BC0C-F9BBA77AF8F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98EF7E0-B197-44D0-89D8-7FD11773FFA1}"/>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6" name="フッター プレースホルダー 5">
            <a:extLst>
              <a:ext uri="{FF2B5EF4-FFF2-40B4-BE49-F238E27FC236}">
                <a16:creationId xmlns:a16="http://schemas.microsoft.com/office/drawing/2014/main" id="{70F425E3-B72A-42A5-A060-AC65D35C36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EC4E142-F7C4-4B8A-B644-1EDCD107463B}"/>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2993009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D6DE71-BC3F-4BFD-819F-ACFE2D9068E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2BA1FB1-719B-46DE-9C69-C54008A0ED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33EDB26-0E63-4CFF-8A34-1DB6C331B0F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942EB66-B390-4728-9BEA-E60C4DCCAD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4B2411E-325C-44E9-971B-1FBE5EB9FF2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9026B24-5D20-41B8-B8B9-CD282AAE3021}"/>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8" name="フッター プレースホルダー 7">
            <a:extLst>
              <a:ext uri="{FF2B5EF4-FFF2-40B4-BE49-F238E27FC236}">
                <a16:creationId xmlns:a16="http://schemas.microsoft.com/office/drawing/2014/main" id="{7BA65A63-50E4-474A-9E90-99DCBA6055D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333328-A092-4DDD-84BD-00B0438CE65E}"/>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806568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A4F55F-8665-4B0F-BACC-86B8C5F0F0E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33314A8-B6B1-4549-A579-F71810F37AF5}"/>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4" name="フッター プレースホルダー 3">
            <a:extLst>
              <a:ext uri="{FF2B5EF4-FFF2-40B4-BE49-F238E27FC236}">
                <a16:creationId xmlns:a16="http://schemas.microsoft.com/office/drawing/2014/main" id="{198E6F60-861F-4EA6-967C-7C56CB0DA1E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885F84B-D57F-43F9-8FB4-11D37EC68E02}"/>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159331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A240B6F-62CB-4D68-B360-56081485074D}"/>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3" name="フッター プレースホルダー 2">
            <a:extLst>
              <a:ext uri="{FF2B5EF4-FFF2-40B4-BE49-F238E27FC236}">
                <a16:creationId xmlns:a16="http://schemas.microsoft.com/office/drawing/2014/main" id="{035A5395-8DAD-4AD2-B129-EA998F8392A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6000944-2EE0-42EB-8F7A-0A75699FA027}"/>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306998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0F8EBA-5805-4DCA-9953-560BE5BEBC5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C7C4F9-1AB1-4FEE-982E-344DBF846B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8748945-5BEA-48A2-BB31-F1F4C8F7A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6DB9C4C-0F30-4F2B-80F2-359616C70B27}"/>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6" name="フッター プレースホルダー 5">
            <a:extLst>
              <a:ext uri="{FF2B5EF4-FFF2-40B4-BE49-F238E27FC236}">
                <a16:creationId xmlns:a16="http://schemas.microsoft.com/office/drawing/2014/main" id="{38C323C7-845E-4BE6-9758-BE497824F49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B94A20-5808-4C38-8184-4773F7AB763A}"/>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159851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C7CAC7-C37B-4105-8C40-F84556E4CB9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4614923-A0B2-47A2-B3C3-D7CF1CAB7F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C229075-325C-436F-81ED-884AECDE7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4FC08F4-B86E-4C77-A548-ED0FA7D7B6A7}"/>
              </a:ext>
            </a:extLst>
          </p:cNvPr>
          <p:cNvSpPr>
            <a:spLocks noGrp="1"/>
          </p:cNvSpPr>
          <p:nvPr>
            <p:ph type="dt" sz="half" idx="10"/>
          </p:nvPr>
        </p:nvSpPr>
        <p:spPr/>
        <p:txBody>
          <a:bodyPr/>
          <a:lstStyle/>
          <a:p>
            <a:fld id="{7D62E201-1A92-4092-8152-DBA921E2F75E}" type="datetimeFigureOut">
              <a:rPr kumimoji="1" lang="ja-JP" altLang="en-US" smtClean="0"/>
              <a:t>2024/1/22</a:t>
            </a:fld>
            <a:endParaRPr kumimoji="1" lang="ja-JP" altLang="en-US"/>
          </a:p>
        </p:txBody>
      </p:sp>
      <p:sp>
        <p:nvSpPr>
          <p:cNvPr id="6" name="フッター プレースホルダー 5">
            <a:extLst>
              <a:ext uri="{FF2B5EF4-FFF2-40B4-BE49-F238E27FC236}">
                <a16:creationId xmlns:a16="http://schemas.microsoft.com/office/drawing/2014/main" id="{9C13AF1C-23A9-47F4-8F74-0BE41BA96B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7B4DF9-448F-481C-B033-0AAB30B09253}"/>
              </a:ext>
            </a:extLst>
          </p:cNvPr>
          <p:cNvSpPr>
            <a:spLocks noGrp="1"/>
          </p:cNvSpPr>
          <p:nvPr>
            <p:ph type="sldNum" sz="quarter" idx="12"/>
          </p:nvPr>
        </p:nvSpPr>
        <p:spPr/>
        <p:txBody>
          <a:body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3581223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ED8529F-A93B-455A-93E2-02AD28CD2F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19A3E1-8565-431C-852D-EC89154148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9FAEBD-DEC3-482E-9EC9-8DEA8400D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2E201-1A92-4092-8152-DBA921E2F75E}" type="datetimeFigureOut">
              <a:rPr kumimoji="1" lang="ja-JP" altLang="en-US" smtClean="0"/>
              <a:t>2024/1/22</a:t>
            </a:fld>
            <a:endParaRPr kumimoji="1" lang="ja-JP" altLang="en-US"/>
          </a:p>
        </p:txBody>
      </p:sp>
      <p:sp>
        <p:nvSpPr>
          <p:cNvPr id="5" name="フッター プレースホルダー 4">
            <a:extLst>
              <a:ext uri="{FF2B5EF4-FFF2-40B4-BE49-F238E27FC236}">
                <a16:creationId xmlns:a16="http://schemas.microsoft.com/office/drawing/2014/main" id="{7274D529-511F-4867-8873-D5AE5ADE83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342004A-2A99-405E-9D05-5DFB7DC2E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BB6CD-977E-48C7-91B7-DF8EAD4FCA0B}" type="slidenum">
              <a:rPr kumimoji="1" lang="ja-JP" altLang="en-US" smtClean="0"/>
              <a:t>‹#›</a:t>
            </a:fld>
            <a:endParaRPr kumimoji="1" lang="ja-JP" altLang="en-US"/>
          </a:p>
        </p:txBody>
      </p:sp>
    </p:spTree>
    <p:extLst>
      <p:ext uri="{BB962C8B-B14F-4D97-AF65-F5344CB8AC3E}">
        <p14:creationId xmlns:p14="http://schemas.microsoft.com/office/powerpoint/2010/main" val="3882661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hyperlink" Target="http://www.forest-kanagawa.jp/5chishiki/5chishiki-01c.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s://www.nipponsteel.com/common/secure/news/pdf/20220615_100.pdf" TargetMode="Externa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hyperlink" Target="https://www.enecho.meti.go.jp/about/special/johoteikyo/suiso2020.html" TargetMode="External"/><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mitsubishicorp.com/jp/ja/pr/archive/2021/html/0000047566.html" TargetMode="External"/><Relationship Id="rId7" Type="http://schemas.openxmlformats.org/officeDocument/2006/relationships/image" Target="../media/image35.png"/><Relationship Id="rId12" Type="http://schemas.openxmlformats.org/officeDocument/2006/relationships/hyperlink" Target="https://www.meti.go.jp/shingikai/enecho/shoene_shinene/suiso_seisaku/20230104_report.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hyperlink" Target="https://www.youtube.com/watch?v=qfnEfLvV-Tk" TargetMode="External"/><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hyperlink" Target="https://www.youtube.com/watch?v=xeE9kXF_t9c" TargetMode="Externa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3.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hyperlink" Target="https://www.enecho.meti.go.jp/about/pamphlet/pdf/energy_in_japan2021.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thtlab.jp/Comment/kasagi07_09.pdf"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s://www.nae.edu/File.aspx?id=7327&amp;v=e3a8f2e0"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tohoku.meti.go.jp/cyosa/tokei/point/22point/06.pdf" TargetMode="External"/><Relationship Id="rId3" Type="http://schemas.openxmlformats.org/officeDocument/2006/relationships/hyperlink" Target="https://www.enecho.meti.go.jp/about/kids/game/" TargetMode="External"/><Relationship Id="rId7"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www.t-enecon.com/oh-i-see/learn-energy-systematically/" TargetMode="External"/><Relationship Id="rId5" Type="http://schemas.openxmlformats.org/officeDocument/2006/relationships/hyperlink" Target="https://www.t-enecon.com/" TargetMode="External"/><Relationship Id="rId4" Type="http://schemas.openxmlformats.org/officeDocument/2006/relationships/image" Target="../media/image49.png"/><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ABC9611F-180D-4249-A31C-E4AA987E6003}"/>
              </a:ext>
            </a:extLst>
          </p:cNvPr>
          <p:cNvSpPr txBox="1">
            <a:spLocks/>
          </p:cNvSpPr>
          <p:nvPr/>
        </p:nvSpPr>
        <p:spPr>
          <a:xfrm>
            <a:off x="53165" y="751902"/>
            <a:ext cx="12073631" cy="1728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6000" dirty="0">
                <a:latin typeface="UD デジタル 教科書体 NK-B" panose="02020700000000000000" pitchFamily="18" charset="-128"/>
                <a:ea typeface="UD デジタル 教科書体 NK-B" panose="02020700000000000000" pitchFamily="18" charset="-128"/>
              </a:rPr>
              <a:t>エネルギー問題を学ぼう</a:t>
            </a:r>
            <a:endParaRPr lang="en-US" altLang="ja-JP" sz="3600" dirty="0">
              <a:latin typeface="UD デジタル 教科書体 NK-B" panose="02020700000000000000" pitchFamily="18" charset="-128"/>
              <a:ea typeface="UD デジタル 教科書体 NK-B" panose="02020700000000000000" pitchFamily="18" charset="-128"/>
            </a:endParaRPr>
          </a:p>
        </p:txBody>
      </p:sp>
      <p:sp>
        <p:nvSpPr>
          <p:cNvPr id="4" name="字幕 2">
            <a:extLst>
              <a:ext uri="{FF2B5EF4-FFF2-40B4-BE49-F238E27FC236}">
                <a16:creationId xmlns:a16="http://schemas.microsoft.com/office/drawing/2014/main" id="{45269501-81ED-45A0-B6A8-9709529A7B0D}"/>
              </a:ext>
            </a:extLst>
          </p:cNvPr>
          <p:cNvSpPr txBox="1">
            <a:spLocks/>
          </p:cNvSpPr>
          <p:nvPr/>
        </p:nvSpPr>
        <p:spPr>
          <a:xfrm>
            <a:off x="1698815" y="2754565"/>
            <a:ext cx="8676000" cy="576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4000" dirty="0">
                <a:latin typeface="UD デジタル 教科書体 NK-B" panose="02020700000000000000" pitchFamily="18" charset="-128"/>
                <a:ea typeface="UD デジタル 教科書体 NK-B" panose="02020700000000000000" pitchFamily="18" charset="-128"/>
              </a:rPr>
              <a:t>東北エネルギー懇談会</a:t>
            </a:r>
            <a:endParaRPr lang="en-US" altLang="ja-JP" sz="4000" dirty="0">
              <a:latin typeface="UD デジタル 教科書体 NK-B" panose="02020700000000000000" pitchFamily="18" charset="-128"/>
              <a:ea typeface="UD デジタル 教科書体 NK-B" panose="02020700000000000000" pitchFamily="18" charset="-128"/>
            </a:endParaRPr>
          </a:p>
        </p:txBody>
      </p:sp>
      <p:grpSp>
        <p:nvGrpSpPr>
          <p:cNvPr id="7" name="グループ化 6">
            <a:extLst>
              <a:ext uri="{FF2B5EF4-FFF2-40B4-BE49-F238E27FC236}">
                <a16:creationId xmlns:a16="http://schemas.microsoft.com/office/drawing/2014/main" id="{CEC4378E-3C3C-5F7C-F251-CB368B1A719B}"/>
              </a:ext>
            </a:extLst>
          </p:cNvPr>
          <p:cNvGrpSpPr/>
          <p:nvPr/>
        </p:nvGrpSpPr>
        <p:grpSpPr>
          <a:xfrm>
            <a:off x="3233853" y="3655069"/>
            <a:ext cx="5564459" cy="3168000"/>
            <a:chOff x="3233853" y="3655069"/>
            <a:chExt cx="5564459" cy="3168000"/>
          </a:xfrm>
        </p:grpSpPr>
        <p:sp>
          <p:nvSpPr>
            <p:cNvPr id="5" name="字幕 2">
              <a:extLst>
                <a:ext uri="{FF2B5EF4-FFF2-40B4-BE49-F238E27FC236}">
                  <a16:creationId xmlns:a16="http://schemas.microsoft.com/office/drawing/2014/main" id="{99A94B18-B054-4AB8-A291-F08D0C9BCF15}"/>
                </a:ext>
              </a:extLst>
            </p:cNvPr>
            <p:cNvSpPr txBox="1">
              <a:spLocks/>
            </p:cNvSpPr>
            <p:nvPr/>
          </p:nvSpPr>
          <p:spPr>
            <a:xfrm>
              <a:off x="3233853" y="3655069"/>
              <a:ext cx="5564459" cy="3168000"/>
            </a:xfrm>
            <a:prstGeom prst="rect">
              <a:avLst/>
            </a:prstGeom>
            <a:ln>
              <a:solidFill>
                <a:schemeClr val="tx1"/>
              </a:solidFill>
            </a:ln>
          </p:spPr>
          <p:txBody>
            <a:bodyPr lIns="864000" tIns="144000" rIns="72000" bIns="72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70000"/>
                </a:lnSpc>
                <a:buNone/>
              </a:pPr>
              <a:r>
                <a:rPr lang="ja-JP" altLang="en-US" sz="2000" dirty="0">
                  <a:latin typeface="Calibri" panose="020F0502020204030204" pitchFamily="34" charset="0"/>
                  <a:ea typeface="ＭＳ Ｐ明朝" panose="02020600040205080304" pitchFamily="18" charset="-128"/>
                  <a:cs typeface="Calibri" panose="020F0502020204030204" pitchFamily="34" charset="0"/>
                </a:rPr>
                <a:t>　　　　　　　　　</a:t>
              </a:r>
              <a:r>
                <a:rPr lang="ja-JP" altLang="en-US" sz="2000" dirty="0">
                  <a:latin typeface="UD デジタル 教科書体 NK-B" panose="02020700000000000000" pitchFamily="18" charset="-128"/>
                  <a:ea typeface="UD デジタル 教科書体 NK-B" panose="02020700000000000000" pitchFamily="18" charset="-128"/>
                  <a:cs typeface="Calibri" panose="020F0502020204030204" pitchFamily="34" charset="0"/>
                </a:rPr>
                <a:t>≪ 目　次 ≫</a:t>
              </a:r>
              <a:endParaRPr lang="en-US" altLang="ja-JP" sz="2000" dirty="0">
                <a:latin typeface="UD デジタル 教科書体 NK-B" panose="02020700000000000000" pitchFamily="18" charset="-128"/>
                <a:ea typeface="UD デジタル 教科書体 NK-B" panose="02020700000000000000" pitchFamily="18" charset="-128"/>
                <a:cs typeface="Calibri" panose="020F0502020204030204" pitchFamily="34" charset="0"/>
              </a:endParaRPr>
            </a:p>
            <a:p>
              <a:pPr marL="0" indent="0">
                <a:lnSpc>
                  <a:spcPct val="70000"/>
                </a:lnSpc>
                <a:buNone/>
              </a:pPr>
              <a:r>
                <a:rPr lang="ja-JP" altLang="en-US" sz="2000" dirty="0">
                  <a:latin typeface="ＭＳ Ｐ明朝" panose="02020600040205080304" pitchFamily="18" charset="-128"/>
                  <a:ea typeface="ＭＳ Ｐ明朝" panose="02020600040205080304" pitchFamily="18" charset="-128"/>
                  <a:cs typeface="Calibri" panose="020F0502020204030204" pitchFamily="34" charset="0"/>
                </a:rPr>
                <a:t>◆ 　はじめに　　　　　 　　　</a:t>
              </a:r>
              <a:r>
                <a:rPr lang="en-US" altLang="ja-JP" sz="2000" dirty="0">
                  <a:latin typeface="Calibri" panose="020F0502020204030204" pitchFamily="34" charset="0"/>
                  <a:ea typeface="ＭＳ Ｐ明朝" panose="02020600040205080304" pitchFamily="18" charset="-128"/>
                  <a:cs typeface="Calibri" panose="020F0502020204030204" pitchFamily="34" charset="0"/>
                </a:rPr>
                <a:t>………… </a:t>
              </a:r>
              <a:endParaRPr lang="en-US" altLang="ja-JP" sz="2000" dirty="0">
                <a:latin typeface="ＭＳ Ｐ明朝" panose="02020600040205080304" pitchFamily="18" charset="-128"/>
                <a:ea typeface="ＭＳ Ｐ明朝" panose="02020600040205080304" pitchFamily="18" charset="-128"/>
                <a:cs typeface="Calibri" panose="020F0502020204030204" pitchFamily="34" charset="0"/>
              </a:endParaRPr>
            </a:p>
            <a:p>
              <a:pPr marL="457200" indent="-457200">
                <a:lnSpc>
                  <a:spcPct val="70000"/>
                </a:lnSpc>
                <a:buAutoNum type="arabicPeriod"/>
              </a:pPr>
              <a:r>
                <a:rPr lang="ja-JP" altLang="en-US" sz="2000" dirty="0">
                  <a:latin typeface="Calibri" panose="020F0502020204030204" pitchFamily="34" charset="0"/>
                  <a:ea typeface="ＭＳ Ｐ明朝" panose="02020600040205080304" pitchFamily="18" charset="-128"/>
                  <a:cs typeface="Calibri" panose="020F0502020204030204" pitchFamily="34" charset="0"/>
                </a:rPr>
                <a:t>世界で起こっていること  </a:t>
              </a:r>
              <a:r>
                <a:rPr lang="en-US" altLang="ja-JP" sz="2000" dirty="0">
                  <a:latin typeface="Calibri" panose="020F0502020204030204" pitchFamily="34" charset="0"/>
                  <a:ea typeface="ＭＳ Ｐ明朝" panose="02020600040205080304" pitchFamily="18" charset="-128"/>
                  <a:cs typeface="Calibri" panose="020F0502020204030204" pitchFamily="34" charset="0"/>
                </a:rPr>
                <a:t>……… </a:t>
              </a:r>
            </a:p>
            <a:p>
              <a:pPr marL="457200" indent="-457200">
                <a:lnSpc>
                  <a:spcPct val="70000"/>
                </a:lnSpc>
                <a:buAutoNum type="arabicPeriod"/>
              </a:pPr>
              <a:r>
                <a:rPr lang="ja-JP" altLang="en-US" sz="2000" dirty="0">
                  <a:latin typeface="Calibri" panose="020F0502020204030204" pitchFamily="34" charset="0"/>
                  <a:ea typeface="ＭＳ Ｐ明朝" panose="02020600040205080304" pitchFamily="18" charset="-128"/>
                  <a:cs typeface="Calibri" panose="020F0502020204030204" pitchFamily="34" charset="0"/>
                </a:rPr>
                <a:t>日本の課題  　　　</a:t>
              </a:r>
              <a:r>
                <a:rPr lang="en-US" altLang="ja-JP" sz="2000" dirty="0">
                  <a:latin typeface="Calibri" panose="020F0502020204030204" pitchFamily="34" charset="0"/>
                  <a:ea typeface="ＭＳ Ｐ明朝" panose="02020600040205080304" pitchFamily="18" charset="-128"/>
                  <a:cs typeface="Calibri" panose="020F0502020204030204" pitchFamily="34" charset="0"/>
                </a:rPr>
                <a:t>………………… </a:t>
              </a:r>
            </a:p>
            <a:p>
              <a:pPr marL="457200" indent="-457200">
                <a:lnSpc>
                  <a:spcPct val="70000"/>
                </a:lnSpc>
                <a:buAutoNum type="arabicPeriod"/>
              </a:pPr>
              <a:r>
                <a:rPr lang="ja-JP" altLang="en-US" sz="2000" dirty="0">
                  <a:latin typeface="Calibri" panose="020F0502020204030204" pitchFamily="34" charset="0"/>
                  <a:ea typeface="ＭＳ Ｐ明朝" panose="02020600040205080304" pitchFamily="18" charset="-128"/>
                  <a:cs typeface="Calibri" panose="020F0502020204030204" pitchFamily="34" charset="0"/>
                </a:rPr>
                <a:t>エネルギーを考える     </a:t>
              </a:r>
              <a:r>
                <a:rPr lang="en-US" altLang="ja-JP" sz="2000" dirty="0">
                  <a:latin typeface="Calibri" panose="020F0502020204030204" pitchFamily="34" charset="0"/>
                  <a:ea typeface="ＭＳ Ｐ明朝" panose="02020600040205080304" pitchFamily="18" charset="-128"/>
                  <a:cs typeface="Calibri" panose="020F0502020204030204" pitchFamily="34" charset="0"/>
                </a:rPr>
                <a:t>………… </a:t>
              </a:r>
            </a:p>
            <a:p>
              <a:pPr marL="457200" indent="-457200">
                <a:lnSpc>
                  <a:spcPct val="70000"/>
                </a:lnSpc>
                <a:buAutoNum type="arabicPeriod"/>
              </a:pPr>
              <a:r>
                <a:rPr lang="ja-JP" altLang="en-US" sz="2000" dirty="0">
                  <a:latin typeface="Calibri" panose="020F0502020204030204" pitchFamily="34" charset="0"/>
                  <a:ea typeface="ＭＳ Ｐ明朝" panose="02020600040205080304" pitchFamily="18" charset="-128"/>
                  <a:cs typeface="Calibri" panose="020F0502020204030204" pitchFamily="34" charset="0"/>
                </a:rPr>
                <a:t>目標と対策    　　</a:t>
              </a:r>
              <a:r>
                <a:rPr lang="en-US" altLang="ja-JP" sz="2000" dirty="0">
                  <a:latin typeface="Calibri" panose="020F0502020204030204" pitchFamily="34" charset="0"/>
                  <a:ea typeface="ＭＳ Ｐ明朝" panose="02020600040205080304" pitchFamily="18" charset="-128"/>
                  <a:cs typeface="Calibri" panose="020F0502020204030204" pitchFamily="34" charset="0"/>
                </a:rPr>
                <a:t>…………………… </a:t>
              </a:r>
            </a:p>
            <a:p>
              <a:pPr marL="457200" indent="-457200">
                <a:lnSpc>
                  <a:spcPct val="70000"/>
                </a:lnSpc>
                <a:buFont typeface="Arial" panose="020B0604020202020204" pitchFamily="34" charset="0"/>
                <a:buAutoNum type="arabicPeriod"/>
              </a:pPr>
              <a:r>
                <a:rPr lang="ja-JP" altLang="en-US" sz="2000" dirty="0">
                  <a:latin typeface="Calibri" panose="020F0502020204030204" pitchFamily="34" charset="0"/>
                  <a:ea typeface="ＭＳ Ｐ明朝" panose="02020600040205080304" pitchFamily="18" charset="-128"/>
                  <a:cs typeface="Calibri" panose="020F0502020204030204" pitchFamily="34" charset="0"/>
                </a:rPr>
                <a:t>まとめ　　　　  　　</a:t>
              </a:r>
              <a:r>
                <a:rPr lang="en-US" altLang="ja-JP" sz="2000" dirty="0">
                  <a:latin typeface="Calibri" panose="020F0502020204030204" pitchFamily="34" charset="0"/>
                  <a:ea typeface="ＭＳ Ｐ明朝" panose="02020600040205080304" pitchFamily="18" charset="-128"/>
                  <a:cs typeface="Calibri" panose="020F0502020204030204" pitchFamily="34" charset="0"/>
                </a:rPr>
                <a:t>…………………… </a:t>
              </a:r>
            </a:p>
            <a:p>
              <a:pPr marL="0" indent="0">
                <a:lnSpc>
                  <a:spcPct val="70000"/>
                </a:lnSpc>
                <a:buNone/>
              </a:pPr>
              <a:r>
                <a:rPr lang="ja-JP" altLang="en-US" sz="2000" dirty="0">
                  <a:latin typeface="Calibri" panose="020F0502020204030204" pitchFamily="34" charset="0"/>
                  <a:ea typeface="ＭＳ Ｐ明朝" panose="02020600040205080304" pitchFamily="18" charset="-128"/>
                  <a:cs typeface="Calibri" panose="020F0502020204030204" pitchFamily="34" charset="0"/>
                </a:rPr>
                <a:t>◆    参考資料　　　</a:t>
              </a:r>
              <a:r>
                <a:rPr lang="en-US" altLang="ja-JP" sz="2000" dirty="0">
                  <a:latin typeface="Calibri" panose="020F0502020204030204" pitchFamily="34" charset="0"/>
                  <a:ea typeface="ＭＳ Ｐ明朝" panose="02020600040205080304" pitchFamily="18" charset="-128"/>
                  <a:cs typeface="Calibri" panose="020F0502020204030204" pitchFamily="34" charset="0"/>
                </a:rPr>
                <a:t>……………………… </a:t>
              </a:r>
            </a:p>
            <a:p>
              <a:pPr marL="0" indent="0">
                <a:lnSpc>
                  <a:spcPct val="70000"/>
                </a:lnSpc>
                <a:buNone/>
              </a:pPr>
              <a:r>
                <a:rPr lang="ja-JP" altLang="en-US" sz="1800" dirty="0">
                  <a:latin typeface="Calibri" panose="020F0502020204030204" pitchFamily="34" charset="0"/>
                  <a:ea typeface="ＭＳ Ｐ明朝" panose="02020600040205080304" pitchFamily="18" charset="-128"/>
                  <a:cs typeface="Calibri" panose="020F0502020204030204" pitchFamily="34" charset="0"/>
                </a:rPr>
                <a:t>（学びの範囲、電気が利用できる社会など） </a:t>
              </a:r>
              <a:r>
                <a:rPr lang="en-US" altLang="ja-JP" sz="2000" dirty="0">
                  <a:latin typeface="Calibri" panose="020F0502020204030204" pitchFamily="34" charset="0"/>
                  <a:ea typeface="ＭＳ Ｐ明朝" panose="02020600040205080304" pitchFamily="18" charset="-128"/>
                  <a:cs typeface="Calibri" panose="020F0502020204030204" pitchFamily="34" charset="0"/>
                </a:rPr>
                <a:t> </a:t>
              </a:r>
            </a:p>
            <a:p>
              <a:pPr marL="0" indent="0">
                <a:lnSpc>
                  <a:spcPct val="70000"/>
                </a:lnSpc>
                <a:buNone/>
              </a:pPr>
              <a:endParaRPr lang="en-US" altLang="ja-JP" sz="2000" dirty="0">
                <a:latin typeface="Calibri" panose="020F0502020204030204" pitchFamily="34" charset="0"/>
                <a:ea typeface="ＭＳ Ｐ明朝" panose="02020600040205080304" pitchFamily="18" charset="-128"/>
                <a:cs typeface="Calibri" panose="020F0502020204030204" pitchFamily="34" charset="0"/>
              </a:endParaRPr>
            </a:p>
            <a:p>
              <a:pPr marL="457200" indent="-457200">
                <a:lnSpc>
                  <a:spcPct val="70000"/>
                </a:lnSpc>
                <a:buAutoNum type="arabicPeriod"/>
              </a:pPr>
              <a:endParaRPr lang="en-US" altLang="ja-JP" sz="2000" dirty="0">
                <a:latin typeface="Calibri" panose="020F0502020204030204" pitchFamily="34" charset="0"/>
                <a:ea typeface="ＭＳ Ｐ明朝" panose="02020600040205080304" pitchFamily="18" charset="-128"/>
                <a:cs typeface="Calibri" panose="020F0502020204030204" pitchFamily="34" charset="0"/>
              </a:endParaRPr>
            </a:p>
          </p:txBody>
        </p:sp>
        <p:sp>
          <p:nvSpPr>
            <p:cNvPr id="6" name="テキスト ボックス 5">
              <a:extLst>
                <a:ext uri="{FF2B5EF4-FFF2-40B4-BE49-F238E27FC236}">
                  <a16:creationId xmlns:a16="http://schemas.microsoft.com/office/drawing/2014/main" id="{AD6150B0-0442-BE11-88A4-81AE9AA97D5E}"/>
                </a:ext>
              </a:extLst>
            </p:cNvPr>
            <p:cNvSpPr txBox="1"/>
            <p:nvPr/>
          </p:nvSpPr>
          <p:spPr>
            <a:xfrm>
              <a:off x="7666739" y="4094601"/>
              <a:ext cx="540000" cy="2402196"/>
            </a:xfrm>
            <a:prstGeom prst="rect">
              <a:avLst/>
            </a:prstGeom>
            <a:solidFill>
              <a:schemeClr val="bg1"/>
            </a:solidFill>
          </p:spPr>
          <p:txBody>
            <a:bodyPr wrap="square" lIns="0" tIns="0" rIns="0" bIns="0" rtlCol="0">
              <a:spAutoFit/>
            </a:bodyPr>
            <a:lstStyle/>
            <a:p>
              <a:pPr algn="ctr"/>
              <a:r>
                <a:rPr kumimoji="1" lang="en-US" altLang="ja-JP" sz="2240" dirty="0">
                  <a:latin typeface="Calibri" panose="020F0502020204030204" pitchFamily="34" charset="0"/>
                  <a:ea typeface="ＭＳ Ｐ明朝" panose="02020600040205080304" pitchFamily="18" charset="-128"/>
                  <a:cs typeface="Calibri" panose="020F0502020204030204" pitchFamily="34" charset="0"/>
                </a:rPr>
                <a:t>2</a:t>
              </a:r>
            </a:p>
            <a:p>
              <a:pPr algn="ctr"/>
              <a:r>
                <a:rPr kumimoji="1" lang="en-US" altLang="ja-JP" sz="2240" dirty="0">
                  <a:latin typeface="Calibri" panose="020F0502020204030204" pitchFamily="34" charset="0"/>
                  <a:ea typeface="ＭＳ Ｐ明朝" panose="02020600040205080304" pitchFamily="18" charset="-128"/>
                  <a:cs typeface="Calibri" panose="020F0502020204030204" pitchFamily="34" charset="0"/>
                </a:rPr>
                <a:t>3</a:t>
              </a:r>
            </a:p>
            <a:p>
              <a:pPr algn="ctr"/>
              <a:r>
                <a:rPr kumimoji="1" lang="en-US" altLang="ja-JP" sz="2240" dirty="0">
                  <a:latin typeface="Calibri" panose="020F0502020204030204" pitchFamily="34" charset="0"/>
                  <a:ea typeface="ＭＳ Ｐ明朝" panose="02020600040205080304" pitchFamily="18" charset="-128"/>
                  <a:cs typeface="Calibri" panose="020F0502020204030204" pitchFamily="34" charset="0"/>
                </a:rPr>
                <a:t>5</a:t>
              </a:r>
            </a:p>
            <a:p>
              <a:pPr algn="ctr"/>
              <a:r>
                <a:rPr kumimoji="1" lang="en-US" altLang="ja-JP" sz="2240" dirty="0">
                  <a:latin typeface="Calibri" panose="020F0502020204030204" pitchFamily="34" charset="0"/>
                  <a:ea typeface="ＭＳ Ｐ明朝" panose="02020600040205080304" pitchFamily="18" charset="-128"/>
                  <a:cs typeface="Calibri" panose="020F0502020204030204" pitchFamily="34" charset="0"/>
                </a:rPr>
                <a:t>8</a:t>
              </a:r>
            </a:p>
            <a:p>
              <a:pPr algn="ctr"/>
              <a:r>
                <a:rPr kumimoji="1" lang="en-US" altLang="ja-JP" sz="2240" dirty="0">
                  <a:latin typeface="Calibri" panose="020F0502020204030204" pitchFamily="34" charset="0"/>
                  <a:ea typeface="ＭＳ Ｐ明朝" panose="02020600040205080304" pitchFamily="18" charset="-128"/>
                  <a:cs typeface="Calibri" panose="020F0502020204030204" pitchFamily="34" charset="0"/>
                </a:rPr>
                <a:t>15</a:t>
              </a:r>
            </a:p>
            <a:p>
              <a:pPr algn="ctr"/>
              <a:r>
                <a:rPr kumimoji="1" lang="en-US" altLang="ja-JP" sz="2240" dirty="0">
                  <a:latin typeface="Calibri" panose="020F0502020204030204" pitchFamily="34" charset="0"/>
                  <a:ea typeface="ＭＳ Ｐ明朝" panose="02020600040205080304" pitchFamily="18" charset="-128"/>
                  <a:cs typeface="Calibri" panose="020F0502020204030204" pitchFamily="34" charset="0"/>
                </a:rPr>
                <a:t>23</a:t>
              </a:r>
            </a:p>
            <a:p>
              <a:pPr algn="ctr"/>
              <a:r>
                <a:rPr kumimoji="1" lang="en-US" altLang="ja-JP" sz="2240" dirty="0">
                  <a:latin typeface="Calibri" panose="020F0502020204030204" pitchFamily="34" charset="0"/>
                  <a:ea typeface="ＭＳ Ｐ明朝" panose="02020600040205080304" pitchFamily="18" charset="-128"/>
                  <a:cs typeface="Calibri" panose="020F0502020204030204" pitchFamily="34" charset="0"/>
                </a:rPr>
                <a:t>27</a:t>
              </a:r>
              <a:endParaRPr kumimoji="1" lang="ja-JP" altLang="en-US" sz="2240" dirty="0">
                <a:latin typeface="Calibri" panose="020F0502020204030204" pitchFamily="34" charset="0"/>
                <a:ea typeface="ＭＳ Ｐ明朝" panose="02020600040205080304" pitchFamily="18" charset="-128"/>
                <a:cs typeface="Calibri" panose="020F0502020204030204" pitchFamily="34" charset="0"/>
              </a:endParaRPr>
            </a:p>
          </p:txBody>
        </p:sp>
      </p:grpSp>
    </p:spTree>
    <p:extLst>
      <p:ext uri="{BB962C8B-B14F-4D97-AF65-F5344CB8AC3E}">
        <p14:creationId xmlns:p14="http://schemas.microsoft.com/office/powerpoint/2010/main" val="2078526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6">
            <a:extLst>
              <a:ext uri="{FF2B5EF4-FFF2-40B4-BE49-F238E27FC236}">
                <a16:creationId xmlns:a16="http://schemas.microsoft.com/office/drawing/2014/main" id="{18CD4888-E551-488F-AE36-7D49929877B8}"/>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10</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14" name="テキスト ボックス 1">
            <a:extLst>
              <a:ext uri="{FF2B5EF4-FFF2-40B4-BE49-F238E27FC236}">
                <a16:creationId xmlns:a16="http://schemas.microsoft.com/office/drawing/2014/main" id="{A9F7FC1D-FDC9-4D0C-9D46-AA6BDACBAABD}"/>
              </a:ext>
            </a:extLst>
          </p:cNvPr>
          <p:cNvSpPr txBox="1"/>
          <p:nvPr/>
        </p:nvSpPr>
        <p:spPr>
          <a:xfrm>
            <a:off x="64791" y="1074490"/>
            <a:ext cx="12024000" cy="1440000"/>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2200" b="0" i="0" dirty="0">
                <a:solidFill>
                  <a:srgbClr val="333333"/>
                </a:solidFill>
                <a:effectLst/>
                <a:latin typeface="Noto Sans JP"/>
                <a:ea typeface="ＭＳ 明朝" panose="02020609040205080304" pitchFamily="17" charset="-128"/>
              </a:rPr>
              <a:t>　</a:t>
            </a:r>
            <a:r>
              <a:rPr lang="ja-JP" altLang="en-US" sz="2200" b="0" i="0" dirty="0">
                <a:solidFill>
                  <a:schemeClr val="tx1"/>
                </a:solidFill>
                <a:effectLst/>
                <a:latin typeface="Noto Sans JP"/>
                <a:ea typeface="ＭＳ 明朝" panose="02020609040205080304" pitchFamily="17" charset="-128"/>
              </a:rPr>
              <a:t>電源によってそれぞれ</a:t>
            </a:r>
            <a:r>
              <a:rPr lang="ja-JP" altLang="en-US" sz="2200" b="0" i="0" dirty="0">
                <a:solidFill>
                  <a:schemeClr val="tx1"/>
                </a:solidFill>
                <a:effectLst/>
                <a:latin typeface="ＭＳ 明朝" panose="02020609040205080304" pitchFamily="17" charset="-128"/>
                <a:ea typeface="ＭＳ 明朝" panose="02020609040205080304" pitchFamily="17" charset="-128"/>
              </a:rPr>
              <a:t>特徴がありますが、よく観察すると火力の中でも石油、石炭、天然ガスそれぞれに違いがあり、原子力も国民の間でいろいろな意見があります。また、再エネの中でも天候次第の太陽光や風力の他に、安定的な水力や地熱、バイオマスも含まれています。これらのそれぞれのリスクをうまく分散することによって安定的な電源の組合せにすることが重要です</a:t>
            </a:r>
            <a:r>
              <a:rPr lang="ja-JP" altLang="en-US" sz="2200" b="0" i="0" dirty="0">
                <a:solidFill>
                  <a:srgbClr val="333333"/>
                </a:solidFill>
                <a:effectLst/>
                <a:latin typeface="ＭＳ 明朝" panose="02020609040205080304" pitchFamily="17" charset="-128"/>
                <a:ea typeface="ＭＳ 明朝" panose="02020609040205080304" pitchFamily="17" charset="-128"/>
              </a:rPr>
              <a:t>。</a:t>
            </a:r>
            <a:endParaRPr lang="en-US" altLang="ja-JP" sz="2200" b="0" i="0" dirty="0">
              <a:solidFill>
                <a:srgbClr val="333333"/>
              </a:solidFill>
              <a:effectLst/>
              <a:latin typeface="ＭＳ 明朝" panose="02020609040205080304" pitchFamily="17" charset="-128"/>
              <a:ea typeface="ＭＳ 明朝" panose="02020609040205080304" pitchFamily="17" charset="-128"/>
            </a:endParaRPr>
          </a:p>
        </p:txBody>
      </p:sp>
      <p:sp>
        <p:nvSpPr>
          <p:cNvPr id="17" name="テキスト ボックス 23">
            <a:extLst>
              <a:ext uri="{FF2B5EF4-FFF2-40B4-BE49-F238E27FC236}">
                <a16:creationId xmlns:a16="http://schemas.microsoft.com/office/drawing/2014/main" id="{FCDB039C-E685-4223-B443-29BF1817F9F5}"/>
              </a:ext>
            </a:extLst>
          </p:cNvPr>
          <p:cNvSpPr txBox="1"/>
          <p:nvPr/>
        </p:nvSpPr>
        <p:spPr>
          <a:xfrm>
            <a:off x="3589732" y="6524833"/>
            <a:ext cx="3420000" cy="324000"/>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000" b="0" dirty="0">
                <a:latin typeface="ＭＳ ゴシック" panose="020B0609070205080204" pitchFamily="49" charset="-128"/>
                <a:ea typeface="ＭＳ ゴシック" panose="020B0609070205080204" pitchFamily="49" charset="-128"/>
              </a:rPr>
              <a:t>電源の種類ごとの特徴一覧</a:t>
            </a:r>
          </a:p>
        </p:txBody>
      </p:sp>
      <p:sp>
        <p:nvSpPr>
          <p:cNvPr id="2" name="テキスト ボックス 34">
            <a:extLst>
              <a:ext uri="{FF2B5EF4-FFF2-40B4-BE49-F238E27FC236}">
                <a16:creationId xmlns:a16="http://schemas.microsoft.com/office/drawing/2014/main" id="{6D23800C-1276-F18F-4060-BC236BA342AF}"/>
              </a:ext>
            </a:extLst>
          </p:cNvPr>
          <p:cNvSpPr txBox="1"/>
          <p:nvPr/>
        </p:nvSpPr>
        <p:spPr>
          <a:xfrm>
            <a:off x="115930" y="758102"/>
            <a:ext cx="4284000" cy="324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ja-JP" sz="2200" b="1" kern="1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200" b="1" kern="100" dirty="0">
                <a:effectLst/>
                <a:latin typeface="Calibri" panose="020F0502020204030204" pitchFamily="34" charset="0"/>
                <a:ea typeface="ＭＳ 明朝" panose="02020609040205080304" pitchFamily="17" charset="-128"/>
                <a:cs typeface="Calibri" panose="020F0502020204030204" pitchFamily="34" charset="0"/>
              </a:rPr>
              <a:t>4</a:t>
            </a:r>
            <a:r>
              <a:rPr lang="ja-JP" altLang="ja-JP" sz="2200" b="1"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en-US" sz="2200" b="1" kern="100" dirty="0">
                <a:effectLst/>
                <a:latin typeface="ＭＳ ゴシック" panose="020B0609070205080204" pitchFamily="49" charset="-128"/>
                <a:ea typeface="ＭＳ ゴシック" panose="020B0609070205080204" pitchFamily="49" charset="-128"/>
                <a:cs typeface="Calibri" panose="020F0502020204030204" pitchFamily="34" charset="0"/>
              </a:rPr>
              <a:t>各種電源の利点と課題</a:t>
            </a:r>
            <a:endParaRPr kumimoji="1" lang="en-US" altLang="ja-JP" sz="2200" b="1" baseline="0"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4" name="テキスト ボックス 17">
            <a:extLst>
              <a:ext uri="{FF2B5EF4-FFF2-40B4-BE49-F238E27FC236}">
                <a16:creationId xmlns:a16="http://schemas.microsoft.com/office/drawing/2014/main" id="{7ED7C393-EFCE-CCC8-D89C-383FEA09371E}"/>
              </a:ext>
            </a:extLst>
          </p:cNvPr>
          <p:cNvSpPr txBox="1"/>
          <p:nvPr/>
        </p:nvSpPr>
        <p:spPr>
          <a:xfrm>
            <a:off x="10530331" y="5469839"/>
            <a:ext cx="1404000" cy="1194333"/>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800" b="0" dirty="0">
                <a:latin typeface="ＭＳ Ｐゴシック" panose="020B0600070205080204" pitchFamily="50" charset="-128"/>
                <a:ea typeface="ＭＳ Ｐゴシック" panose="020B0600070205080204" pitchFamily="50" charset="-128"/>
              </a:rPr>
              <a:t>出典：資源エネルギー庁資料等から作成</a:t>
            </a:r>
            <a:endParaRPr kumimoji="1" lang="ja-JP" altLang="en-US" sz="1800" b="0" dirty="0">
              <a:latin typeface="ＭＳ Ｐゴシック" panose="020B0600070205080204" pitchFamily="50" charset="-128"/>
              <a:ea typeface="ＭＳ Ｐゴシック" panose="020B0600070205080204" pitchFamily="50" charset="-128"/>
            </a:endParaRPr>
          </a:p>
        </p:txBody>
      </p:sp>
      <p:sp>
        <p:nvSpPr>
          <p:cNvPr id="6" name="字幕 2">
            <a:extLst>
              <a:ext uri="{FF2B5EF4-FFF2-40B4-BE49-F238E27FC236}">
                <a16:creationId xmlns:a16="http://schemas.microsoft.com/office/drawing/2014/main" id="{179F5508-DB7C-C83D-09DA-2A28A3C16895}"/>
              </a:ext>
            </a:extLst>
          </p:cNvPr>
          <p:cNvSpPr txBox="1">
            <a:spLocks/>
          </p:cNvSpPr>
          <p:nvPr/>
        </p:nvSpPr>
        <p:spPr>
          <a:xfrm>
            <a:off x="10970" y="17969"/>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ＭＳ ゴシック" panose="020B0609070205080204" pitchFamily="49" charset="-128"/>
                <a:ea typeface="游明朝" panose="02020400000000000000" pitchFamily="18" charset="-128"/>
                <a:cs typeface="Calibri" panose="020F0502020204030204" pitchFamily="34" charset="0"/>
              </a:rPr>
              <a:t>3</a:t>
            </a:r>
            <a:r>
              <a:rPr lang="ja-JP" altLang="ja-JP"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　</a:t>
            </a:r>
            <a:r>
              <a:rPr lang="ja-JP" altLang="en-US"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エネルギーを考える</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（電源毎の特徴）</a:t>
            </a:r>
            <a:endParaRPr lang="en-US" altLang="ja-JP"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endParaRPr>
          </a:p>
        </p:txBody>
      </p:sp>
      <p:pic>
        <p:nvPicPr>
          <p:cNvPr id="9" name="図 8">
            <a:extLst>
              <a:ext uri="{FF2B5EF4-FFF2-40B4-BE49-F238E27FC236}">
                <a16:creationId xmlns:a16="http://schemas.microsoft.com/office/drawing/2014/main" id="{50AA186D-291D-8990-18DC-3EF458E69855}"/>
              </a:ext>
            </a:extLst>
          </p:cNvPr>
          <p:cNvPicPr>
            <a:picLocks noChangeAspect="1"/>
          </p:cNvPicPr>
          <p:nvPr/>
        </p:nvPicPr>
        <p:blipFill>
          <a:blip r:embed="rId3"/>
          <a:stretch>
            <a:fillRect/>
          </a:stretch>
        </p:blipFill>
        <p:spPr>
          <a:xfrm>
            <a:off x="619035" y="2559773"/>
            <a:ext cx="9871520" cy="3969639"/>
          </a:xfrm>
          <a:prstGeom prst="rect">
            <a:avLst/>
          </a:prstGeom>
        </p:spPr>
      </p:pic>
    </p:spTree>
    <p:extLst>
      <p:ext uri="{BB962C8B-B14F-4D97-AF65-F5344CB8AC3E}">
        <p14:creationId xmlns:p14="http://schemas.microsoft.com/office/powerpoint/2010/main" val="938032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6">
            <a:extLst>
              <a:ext uri="{FF2B5EF4-FFF2-40B4-BE49-F238E27FC236}">
                <a16:creationId xmlns:a16="http://schemas.microsoft.com/office/drawing/2014/main" id="{432DF1A0-6DE4-4C60-BDDC-006F7811A69D}"/>
              </a:ext>
            </a:extLst>
          </p:cNvPr>
          <p:cNvSpPr>
            <a:spLocks noGrp="1"/>
          </p:cNvSpPr>
          <p:nvPr>
            <p:ph type="sldNum" sz="quarter" idx="12"/>
          </p:nvPr>
        </p:nvSpPr>
        <p:spPr>
          <a:xfrm>
            <a:off x="11674256" y="6481610"/>
            <a:ext cx="468682" cy="365125"/>
          </a:xfrm>
        </p:spPr>
        <p:txBody>
          <a:bodyPr/>
          <a:lstStyle/>
          <a:p>
            <a:r>
              <a:rPr kumimoji="1" lang="en-US" altLang="ja-JP" sz="1800" dirty="0">
                <a:solidFill>
                  <a:schemeClr val="tx1"/>
                </a:solidFill>
                <a:latin typeface="Calibri" panose="020F0502020204030204" pitchFamily="34" charset="0"/>
                <a:cs typeface="Calibri" panose="020F0502020204030204" pitchFamily="34" charset="0"/>
              </a:rPr>
              <a:t>11</a:t>
            </a:r>
            <a:endParaRPr kumimoji="1" lang="ja-JP" altLang="en-US" sz="1800" dirty="0">
              <a:solidFill>
                <a:schemeClr val="tx1"/>
              </a:solidFill>
              <a:latin typeface="Calibri" panose="020F0502020204030204" pitchFamily="34" charset="0"/>
              <a:cs typeface="Calibri" panose="020F0502020204030204" pitchFamily="34" charset="0"/>
            </a:endParaRPr>
          </a:p>
        </p:txBody>
      </p:sp>
      <p:grpSp>
        <p:nvGrpSpPr>
          <p:cNvPr id="5" name="グループ化 4">
            <a:extLst>
              <a:ext uri="{FF2B5EF4-FFF2-40B4-BE49-F238E27FC236}">
                <a16:creationId xmlns:a16="http://schemas.microsoft.com/office/drawing/2014/main" id="{53E6DC52-EBC1-C3DD-3BB1-C542A70F0B28}"/>
              </a:ext>
            </a:extLst>
          </p:cNvPr>
          <p:cNvGrpSpPr/>
          <p:nvPr/>
        </p:nvGrpSpPr>
        <p:grpSpPr>
          <a:xfrm>
            <a:off x="165816" y="2895682"/>
            <a:ext cx="4860000" cy="1440000"/>
            <a:chOff x="2518729" y="3924381"/>
            <a:chExt cx="6828009" cy="2587850"/>
          </a:xfrm>
        </p:grpSpPr>
        <p:grpSp>
          <p:nvGrpSpPr>
            <p:cNvPr id="66" name="グループ化 65">
              <a:extLst>
                <a:ext uri="{FF2B5EF4-FFF2-40B4-BE49-F238E27FC236}">
                  <a16:creationId xmlns:a16="http://schemas.microsoft.com/office/drawing/2014/main" id="{9F8FC155-33EF-DAA8-B975-3F0096D8BC1C}"/>
                </a:ext>
              </a:extLst>
            </p:cNvPr>
            <p:cNvGrpSpPr/>
            <p:nvPr/>
          </p:nvGrpSpPr>
          <p:grpSpPr>
            <a:xfrm>
              <a:off x="3157842" y="3924381"/>
              <a:ext cx="5889218" cy="1492329"/>
              <a:chOff x="3157842" y="3516752"/>
              <a:chExt cx="5889218" cy="1492329"/>
            </a:xfrm>
          </p:grpSpPr>
          <p:sp>
            <p:nvSpPr>
              <p:cNvPr id="67" name="円柱 66">
                <a:extLst>
                  <a:ext uri="{FF2B5EF4-FFF2-40B4-BE49-F238E27FC236}">
                    <a16:creationId xmlns:a16="http://schemas.microsoft.com/office/drawing/2014/main" id="{15EB1C3A-77CB-FC2E-FD2D-749459B8C5CB}"/>
                  </a:ext>
                </a:extLst>
              </p:cNvPr>
              <p:cNvSpPr/>
              <p:nvPr/>
            </p:nvSpPr>
            <p:spPr>
              <a:xfrm>
                <a:off x="6452831" y="3516752"/>
                <a:ext cx="410391" cy="1260000"/>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68" name="円柱 67">
                <a:extLst>
                  <a:ext uri="{FF2B5EF4-FFF2-40B4-BE49-F238E27FC236}">
                    <a16:creationId xmlns:a16="http://schemas.microsoft.com/office/drawing/2014/main" id="{40CB662F-30D9-A6A1-622A-9AC03006716F}"/>
                  </a:ext>
                </a:extLst>
              </p:cNvPr>
              <p:cNvSpPr/>
              <p:nvPr/>
            </p:nvSpPr>
            <p:spPr>
              <a:xfrm>
                <a:off x="7778707" y="3721946"/>
                <a:ext cx="410391" cy="1116000"/>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9" name="円柱 68">
                <a:extLst>
                  <a:ext uri="{FF2B5EF4-FFF2-40B4-BE49-F238E27FC236}">
                    <a16:creationId xmlns:a16="http://schemas.microsoft.com/office/drawing/2014/main" id="{163BD8CD-B108-25FA-0D40-32B1EC2F961C}"/>
                  </a:ext>
                </a:extLst>
              </p:cNvPr>
              <p:cNvSpPr/>
              <p:nvPr/>
            </p:nvSpPr>
            <p:spPr>
              <a:xfrm>
                <a:off x="5710971" y="3516755"/>
                <a:ext cx="410391" cy="1260000"/>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0" name="円柱 69">
                <a:extLst>
                  <a:ext uri="{FF2B5EF4-FFF2-40B4-BE49-F238E27FC236}">
                    <a16:creationId xmlns:a16="http://schemas.microsoft.com/office/drawing/2014/main" id="{8DFE982D-469C-C342-EBF8-BE68A46D0214}"/>
                  </a:ext>
                </a:extLst>
              </p:cNvPr>
              <p:cNvSpPr/>
              <p:nvPr/>
            </p:nvSpPr>
            <p:spPr>
              <a:xfrm>
                <a:off x="4085192" y="3579886"/>
                <a:ext cx="410391" cy="1260000"/>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1" name="円柱 70">
                <a:extLst>
                  <a:ext uri="{FF2B5EF4-FFF2-40B4-BE49-F238E27FC236}">
                    <a16:creationId xmlns:a16="http://schemas.microsoft.com/office/drawing/2014/main" id="{79677871-7F47-B716-34A9-CB42EF2EA255}"/>
                  </a:ext>
                </a:extLst>
              </p:cNvPr>
              <p:cNvSpPr/>
              <p:nvPr/>
            </p:nvSpPr>
            <p:spPr>
              <a:xfrm>
                <a:off x="7139216" y="3600194"/>
                <a:ext cx="410391" cy="1188000"/>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2" name="円柱 71">
                <a:extLst>
                  <a:ext uri="{FF2B5EF4-FFF2-40B4-BE49-F238E27FC236}">
                    <a16:creationId xmlns:a16="http://schemas.microsoft.com/office/drawing/2014/main" id="{A61721C7-803B-8C8F-25C8-4DB49261064C}"/>
                  </a:ext>
                </a:extLst>
              </p:cNvPr>
              <p:cNvSpPr/>
              <p:nvPr/>
            </p:nvSpPr>
            <p:spPr>
              <a:xfrm>
                <a:off x="4890189" y="3579886"/>
                <a:ext cx="410391" cy="1224000"/>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3" name="円柱 72">
                <a:extLst>
                  <a:ext uri="{FF2B5EF4-FFF2-40B4-BE49-F238E27FC236}">
                    <a16:creationId xmlns:a16="http://schemas.microsoft.com/office/drawing/2014/main" id="{AEC9B273-7E2D-C0B1-8C12-20BEB2F12D20}"/>
                  </a:ext>
                </a:extLst>
              </p:cNvPr>
              <p:cNvSpPr/>
              <p:nvPr/>
            </p:nvSpPr>
            <p:spPr>
              <a:xfrm>
                <a:off x="3157842" y="3753513"/>
                <a:ext cx="410391" cy="1224000"/>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4" name="円柱 73">
                <a:extLst>
                  <a:ext uri="{FF2B5EF4-FFF2-40B4-BE49-F238E27FC236}">
                    <a16:creationId xmlns:a16="http://schemas.microsoft.com/office/drawing/2014/main" id="{69D20D3C-1B1D-FBEE-5F77-F6187F226B63}"/>
                  </a:ext>
                </a:extLst>
              </p:cNvPr>
              <p:cNvSpPr/>
              <p:nvPr/>
            </p:nvSpPr>
            <p:spPr>
              <a:xfrm>
                <a:off x="8636669" y="3785081"/>
                <a:ext cx="410391" cy="1224000"/>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75" name="グループ化 74">
              <a:extLst>
                <a:ext uri="{FF2B5EF4-FFF2-40B4-BE49-F238E27FC236}">
                  <a16:creationId xmlns:a16="http://schemas.microsoft.com/office/drawing/2014/main" id="{3CB5EAC7-8D2A-B07B-E799-27C2B7F24207}"/>
                </a:ext>
              </a:extLst>
            </p:cNvPr>
            <p:cNvGrpSpPr/>
            <p:nvPr/>
          </p:nvGrpSpPr>
          <p:grpSpPr>
            <a:xfrm>
              <a:off x="5347933" y="4366338"/>
              <a:ext cx="1278064" cy="1311784"/>
              <a:chOff x="5347933" y="3958709"/>
              <a:chExt cx="1278064" cy="1311784"/>
            </a:xfrm>
          </p:grpSpPr>
          <p:sp>
            <p:nvSpPr>
              <p:cNvPr id="76" name="円柱 75">
                <a:extLst>
                  <a:ext uri="{FF2B5EF4-FFF2-40B4-BE49-F238E27FC236}">
                    <a16:creationId xmlns:a16="http://schemas.microsoft.com/office/drawing/2014/main" id="{B0647A9C-EE82-40FD-66E4-E7B3B99BA5A1}"/>
                  </a:ext>
                </a:extLst>
              </p:cNvPr>
              <p:cNvSpPr/>
              <p:nvPr/>
            </p:nvSpPr>
            <p:spPr>
              <a:xfrm>
                <a:off x="6215606" y="3974493"/>
                <a:ext cx="410391" cy="1296000"/>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7" name="円柱 76">
                <a:extLst>
                  <a:ext uri="{FF2B5EF4-FFF2-40B4-BE49-F238E27FC236}">
                    <a16:creationId xmlns:a16="http://schemas.microsoft.com/office/drawing/2014/main" id="{E2D6757B-579C-8DA4-664E-CEDB13250115}"/>
                  </a:ext>
                </a:extLst>
              </p:cNvPr>
              <p:cNvSpPr/>
              <p:nvPr/>
            </p:nvSpPr>
            <p:spPr>
              <a:xfrm>
                <a:off x="5347933" y="3958709"/>
                <a:ext cx="410391" cy="1296000"/>
              </a:xfrm>
              <a:prstGeom prst="ca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4" name="グループ化 3">
              <a:extLst>
                <a:ext uri="{FF2B5EF4-FFF2-40B4-BE49-F238E27FC236}">
                  <a16:creationId xmlns:a16="http://schemas.microsoft.com/office/drawing/2014/main" id="{AD16D834-69BA-60F3-9957-E0D5692C7821}"/>
                </a:ext>
              </a:extLst>
            </p:cNvPr>
            <p:cNvGrpSpPr/>
            <p:nvPr/>
          </p:nvGrpSpPr>
          <p:grpSpPr>
            <a:xfrm>
              <a:off x="2518729" y="4492611"/>
              <a:ext cx="6828009" cy="2019620"/>
              <a:chOff x="2518729" y="4492611"/>
              <a:chExt cx="6828009" cy="2019620"/>
            </a:xfrm>
          </p:grpSpPr>
          <p:grpSp>
            <p:nvGrpSpPr>
              <p:cNvPr id="78" name="グループ化 77">
                <a:extLst>
                  <a:ext uri="{FF2B5EF4-FFF2-40B4-BE49-F238E27FC236}">
                    <a16:creationId xmlns:a16="http://schemas.microsoft.com/office/drawing/2014/main" id="{50D419F3-9941-9734-F1CF-D65A6AB71CF0}"/>
                  </a:ext>
                </a:extLst>
              </p:cNvPr>
              <p:cNvGrpSpPr>
                <a:grpSpLocks noChangeAspect="1"/>
              </p:cNvGrpSpPr>
              <p:nvPr/>
            </p:nvGrpSpPr>
            <p:grpSpPr>
              <a:xfrm>
                <a:off x="2518729" y="5112897"/>
                <a:ext cx="6828009" cy="1399334"/>
                <a:chOff x="133434" y="2201184"/>
                <a:chExt cx="5742021" cy="1168860"/>
              </a:xfrm>
            </p:grpSpPr>
            <p:sp>
              <p:nvSpPr>
                <p:cNvPr id="79" name="正方形/長方形 78">
                  <a:extLst>
                    <a:ext uri="{FF2B5EF4-FFF2-40B4-BE49-F238E27FC236}">
                      <a16:creationId xmlns:a16="http://schemas.microsoft.com/office/drawing/2014/main" id="{D083578E-7561-FF81-6C50-C6B862574AB8}"/>
                    </a:ext>
                  </a:extLst>
                </p:cNvPr>
                <p:cNvSpPr/>
                <p:nvPr/>
              </p:nvSpPr>
              <p:spPr>
                <a:xfrm>
                  <a:off x="3856425" y="2933303"/>
                  <a:ext cx="972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dirty="0">
                      <a:solidFill>
                        <a:sysClr val="windowText" lastClr="000000"/>
                      </a:solidFill>
                      <a:latin typeface="ＭＳ Ｐゴシック" panose="020B0600070205080204" pitchFamily="50" charset="-128"/>
                      <a:ea typeface="ＭＳ Ｐゴシック" panose="020B0600070205080204" pitchFamily="50" charset="-128"/>
                    </a:rPr>
                    <a:t>原子力</a:t>
                  </a:r>
                </a:p>
              </p:txBody>
            </p:sp>
            <p:sp>
              <p:nvSpPr>
                <p:cNvPr id="80" name="正方形/長方形 79">
                  <a:extLst>
                    <a:ext uri="{FF2B5EF4-FFF2-40B4-BE49-F238E27FC236}">
                      <a16:creationId xmlns:a16="http://schemas.microsoft.com/office/drawing/2014/main" id="{E2D50026-4E2A-2012-820C-086309B9B91B}"/>
                    </a:ext>
                  </a:extLst>
                </p:cNvPr>
                <p:cNvSpPr/>
                <p:nvPr/>
              </p:nvSpPr>
              <p:spPr>
                <a:xfrm>
                  <a:off x="1638093" y="2977556"/>
                  <a:ext cx="1180883"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dirty="0">
                      <a:solidFill>
                        <a:sysClr val="windowText" lastClr="000000"/>
                      </a:solidFill>
                      <a:latin typeface="ＭＳ Ｐゴシック" panose="020B0600070205080204" pitchFamily="50" charset="-128"/>
                      <a:ea typeface="ＭＳ Ｐゴシック" panose="020B0600070205080204" pitchFamily="50" charset="-128"/>
                    </a:rPr>
                    <a:t>化石燃料</a:t>
                  </a:r>
                </a:p>
              </p:txBody>
            </p:sp>
            <p:sp>
              <p:nvSpPr>
                <p:cNvPr id="81" name="正方形/長方形 80">
                  <a:extLst>
                    <a:ext uri="{FF2B5EF4-FFF2-40B4-BE49-F238E27FC236}">
                      <a16:creationId xmlns:a16="http://schemas.microsoft.com/office/drawing/2014/main" id="{04E9BE76-7981-8375-A2AE-1ED2CABDC0F5}"/>
                    </a:ext>
                  </a:extLst>
                </p:cNvPr>
                <p:cNvSpPr/>
                <p:nvPr/>
              </p:nvSpPr>
              <p:spPr>
                <a:xfrm>
                  <a:off x="2951044" y="3010044"/>
                  <a:ext cx="864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dirty="0">
                      <a:solidFill>
                        <a:sysClr val="windowText" lastClr="000000"/>
                      </a:solidFill>
                      <a:latin typeface="ＭＳ Ｐゴシック" panose="020B0600070205080204" pitchFamily="50" charset="-128"/>
                      <a:ea typeface="ＭＳ Ｐゴシック" panose="020B0600070205080204" pitchFamily="50" charset="-128"/>
                    </a:rPr>
                    <a:t>太陽光</a:t>
                  </a:r>
                </a:p>
              </p:txBody>
            </p:sp>
            <p:sp>
              <p:nvSpPr>
                <p:cNvPr id="82" name="正方形/長方形 81">
                  <a:extLst>
                    <a:ext uri="{FF2B5EF4-FFF2-40B4-BE49-F238E27FC236}">
                      <a16:creationId xmlns:a16="http://schemas.microsoft.com/office/drawing/2014/main" id="{6B70B6F5-6B3D-5E6F-0FDF-07EA58DD8142}"/>
                    </a:ext>
                  </a:extLst>
                </p:cNvPr>
                <p:cNvSpPr/>
                <p:nvPr/>
              </p:nvSpPr>
              <p:spPr>
                <a:xfrm>
                  <a:off x="133434" y="2356823"/>
                  <a:ext cx="72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dirty="0">
                      <a:solidFill>
                        <a:sysClr val="windowText" lastClr="000000"/>
                      </a:solidFill>
                      <a:latin typeface="ＭＳ Ｐゴシック" panose="020B0600070205080204" pitchFamily="50" charset="-128"/>
                      <a:ea typeface="ＭＳ Ｐゴシック" panose="020B0600070205080204" pitchFamily="50" charset="-128"/>
                    </a:rPr>
                    <a:t>風力</a:t>
                  </a:r>
                </a:p>
              </p:txBody>
            </p:sp>
            <p:sp>
              <p:nvSpPr>
                <p:cNvPr id="83" name="正方形/長方形 82">
                  <a:extLst>
                    <a:ext uri="{FF2B5EF4-FFF2-40B4-BE49-F238E27FC236}">
                      <a16:creationId xmlns:a16="http://schemas.microsoft.com/office/drawing/2014/main" id="{A88A7B5B-F957-E449-87FF-F544AB606FE7}"/>
                    </a:ext>
                  </a:extLst>
                </p:cNvPr>
                <p:cNvSpPr/>
                <p:nvPr/>
              </p:nvSpPr>
              <p:spPr>
                <a:xfrm>
                  <a:off x="279469" y="2797557"/>
                  <a:ext cx="1384484"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dirty="0">
                      <a:solidFill>
                        <a:sysClr val="windowText" lastClr="000000"/>
                      </a:solidFill>
                      <a:latin typeface="ＭＳ Ｐゴシック" panose="020B0600070205080204" pitchFamily="50" charset="-128"/>
                      <a:ea typeface="ＭＳ Ｐゴシック" panose="020B0600070205080204" pitchFamily="50" charset="-128"/>
                    </a:rPr>
                    <a:t>バイオマス</a:t>
                  </a:r>
                </a:p>
              </p:txBody>
            </p:sp>
            <p:sp>
              <p:nvSpPr>
                <p:cNvPr id="84" name="正方形/長方形 83">
                  <a:extLst>
                    <a:ext uri="{FF2B5EF4-FFF2-40B4-BE49-F238E27FC236}">
                      <a16:creationId xmlns:a16="http://schemas.microsoft.com/office/drawing/2014/main" id="{A973666A-EB65-F7E1-04A1-A6A3B192CECB}"/>
                    </a:ext>
                  </a:extLst>
                </p:cNvPr>
                <p:cNvSpPr/>
                <p:nvPr/>
              </p:nvSpPr>
              <p:spPr>
                <a:xfrm>
                  <a:off x="4675335" y="2201184"/>
                  <a:ext cx="72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dirty="0">
                      <a:solidFill>
                        <a:sysClr val="windowText" lastClr="000000"/>
                      </a:solidFill>
                      <a:latin typeface="ＭＳ Ｐゴシック" panose="020B0600070205080204" pitchFamily="50" charset="-128"/>
                      <a:ea typeface="ＭＳ Ｐゴシック" panose="020B0600070205080204" pitchFamily="50" charset="-128"/>
                    </a:rPr>
                    <a:t>地熱</a:t>
                  </a:r>
                </a:p>
              </p:txBody>
            </p:sp>
            <p:sp>
              <p:nvSpPr>
                <p:cNvPr id="85" name="正方形/長方形 84">
                  <a:extLst>
                    <a:ext uri="{FF2B5EF4-FFF2-40B4-BE49-F238E27FC236}">
                      <a16:creationId xmlns:a16="http://schemas.microsoft.com/office/drawing/2014/main" id="{78C8C4B4-E551-455D-3E66-62DA2B1BC652}"/>
                    </a:ext>
                  </a:extLst>
                </p:cNvPr>
                <p:cNvSpPr/>
                <p:nvPr/>
              </p:nvSpPr>
              <p:spPr>
                <a:xfrm>
                  <a:off x="5155454" y="2631174"/>
                  <a:ext cx="72000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dirty="0">
                      <a:solidFill>
                        <a:sysClr val="windowText" lastClr="000000"/>
                      </a:solidFill>
                      <a:latin typeface="ＭＳ Ｐゴシック" panose="020B0600070205080204" pitchFamily="50" charset="-128"/>
                      <a:ea typeface="ＭＳ Ｐゴシック" panose="020B0600070205080204" pitchFamily="50" charset="-128"/>
                    </a:rPr>
                    <a:t>水力</a:t>
                  </a:r>
                </a:p>
              </p:txBody>
            </p:sp>
          </p:grpSp>
          <p:grpSp>
            <p:nvGrpSpPr>
              <p:cNvPr id="86" name="グループ化 85">
                <a:extLst>
                  <a:ext uri="{FF2B5EF4-FFF2-40B4-BE49-F238E27FC236}">
                    <a16:creationId xmlns:a16="http://schemas.microsoft.com/office/drawing/2014/main" id="{91E83F61-9810-75A1-99AA-1C7180DBCAFA}"/>
                  </a:ext>
                </a:extLst>
              </p:cNvPr>
              <p:cNvGrpSpPr/>
              <p:nvPr/>
            </p:nvGrpSpPr>
            <p:grpSpPr>
              <a:xfrm>
                <a:off x="3753722" y="4492611"/>
                <a:ext cx="4260265" cy="1578178"/>
                <a:chOff x="3753722" y="4084982"/>
                <a:chExt cx="4260265" cy="1578178"/>
              </a:xfrm>
            </p:grpSpPr>
            <p:sp>
              <p:nvSpPr>
                <p:cNvPr id="87" name="円柱 86">
                  <a:extLst>
                    <a:ext uri="{FF2B5EF4-FFF2-40B4-BE49-F238E27FC236}">
                      <a16:creationId xmlns:a16="http://schemas.microsoft.com/office/drawing/2014/main" id="{E7D1EE17-4AE9-56F5-E32F-896CFAF505D4}"/>
                    </a:ext>
                  </a:extLst>
                </p:cNvPr>
                <p:cNvSpPr/>
                <p:nvPr/>
              </p:nvSpPr>
              <p:spPr>
                <a:xfrm>
                  <a:off x="6847436" y="4321748"/>
                  <a:ext cx="410391" cy="1260000"/>
                </a:xfrm>
                <a:prstGeom prst="ca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8" name="円柱 87">
                  <a:extLst>
                    <a:ext uri="{FF2B5EF4-FFF2-40B4-BE49-F238E27FC236}">
                      <a16:creationId xmlns:a16="http://schemas.microsoft.com/office/drawing/2014/main" id="{00CB432E-B163-C4A1-4672-8C90BC56A273}"/>
                    </a:ext>
                  </a:extLst>
                </p:cNvPr>
                <p:cNvSpPr/>
                <p:nvPr/>
              </p:nvSpPr>
              <p:spPr>
                <a:xfrm>
                  <a:off x="5979301" y="4511160"/>
                  <a:ext cx="410391" cy="1152000"/>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9" name="円柱 88">
                  <a:extLst>
                    <a:ext uri="{FF2B5EF4-FFF2-40B4-BE49-F238E27FC236}">
                      <a16:creationId xmlns:a16="http://schemas.microsoft.com/office/drawing/2014/main" id="{F5FC560D-6900-9F7D-159F-1EBEC2A94EBE}"/>
                    </a:ext>
                  </a:extLst>
                </p:cNvPr>
                <p:cNvSpPr/>
                <p:nvPr/>
              </p:nvSpPr>
              <p:spPr>
                <a:xfrm>
                  <a:off x="4416659" y="4305962"/>
                  <a:ext cx="410391" cy="1152000"/>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0" name="円柱 89">
                  <a:extLst>
                    <a:ext uri="{FF2B5EF4-FFF2-40B4-BE49-F238E27FC236}">
                      <a16:creationId xmlns:a16="http://schemas.microsoft.com/office/drawing/2014/main" id="{B314267F-1CC6-147F-DEC7-68163C9B7EA3}"/>
                    </a:ext>
                  </a:extLst>
                </p:cNvPr>
                <p:cNvSpPr/>
                <p:nvPr/>
              </p:nvSpPr>
              <p:spPr>
                <a:xfrm>
                  <a:off x="5174304" y="4432237"/>
                  <a:ext cx="410391" cy="1152000"/>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1" name="円柱 90">
                  <a:extLst>
                    <a:ext uri="{FF2B5EF4-FFF2-40B4-BE49-F238E27FC236}">
                      <a16:creationId xmlns:a16="http://schemas.microsoft.com/office/drawing/2014/main" id="{AE798559-FC7E-A303-C596-F2AC5EDD3387}"/>
                    </a:ext>
                  </a:extLst>
                </p:cNvPr>
                <p:cNvSpPr/>
                <p:nvPr/>
              </p:nvSpPr>
              <p:spPr>
                <a:xfrm>
                  <a:off x="7603596" y="4201723"/>
                  <a:ext cx="410391" cy="1224000"/>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2" name="円柱 91">
                  <a:extLst>
                    <a:ext uri="{FF2B5EF4-FFF2-40B4-BE49-F238E27FC236}">
                      <a16:creationId xmlns:a16="http://schemas.microsoft.com/office/drawing/2014/main" id="{265A776B-6486-592A-88CD-814D45C0090A}"/>
                    </a:ext>
                  </a:extLst>
                </p:cNvPr>
                <p:cNvSpPr/>
                <p:nvPr/>
              </p:nvSpPr>
              <p:spPr>
                <a:xfrm>
                  <a:off x="3753722" y="4084982"/>
                  <a:ext cx="410391" cy="1224000"/>
                </a:xfrm>
                <a:prstGeom prst="ca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grpSp>
        <p:nvGrpSpPr>
          <p:cNvPr id="93" name="グループ化 92">
            <a:extLst>
              <a:ext uri="{FF2B5EF4-FFF2-40B4-BE49-F238E27FC236}">
                <a16:creationId xmlns:a16="http://schemas.microsoft.com/office/drawing/2014/main" id="{6A231490-3C5C-14D9-77A7-924A5314BB31}"/>
              </a:ext>
            </a:extLst>
          </p:cNvPr>
          <p:cNvGrpSpPr>
            <a:grpSpLocks noChangeAspect="1"/>
          </p:cNvGrpSpPr>
          <p:nvPr/>
        </p:nvGrpSpPr>
        <p:grpSpPr>
          <a:xfrm>
            <a:off x="617050" y="2710139"/>
            <a:ext cx="4248000" cy="863415"/>
            <a:chOff x="517069" y="601834"/>
            <a:chExt cx="5143739" cy="1206222"/>
          </a:xfrm>
        </p:grpSpPr>
        <p:grpSp>
          <p:nvGrpSpPr>
            <p:cNvPr id="94" name="グループ化 93">
              <a:extLst>
                <a:ext uri="{FF2B5EF4-FFF2-40B4-BE49-F238E27FC236}">
                  <a16:creationId xmlns:a16="http://schemas.microsoft.com/office/drawing/2014/main" id="{2367992A-FE42-5FA3-3AD8-F3B9C86E4FF9}"/>
                </a:ext>
              </a:extLst>
            </p:cNvPr>
            <p:cNvGrpSpPr/>
            <p:nvPr/>
          </p:nvGrpSpPr>
          <p:grpSpPr>
            <a:xfrm>
              <a:off x="517069" y="601834"/>
              <a:ext cx="5143739" cy="1206222"/>
              <a:chOff x="517069" y="601834"/>
              <a:chExt cx="5143739" cy="1206222"/>
            </a:xfrm>
          </p:grpSpPr>
          <p:sp>
            <p:nvSpPr>
              <p:cNvPr id="96" name="フローチャート: 手操作入力 95">
                <a:extLst>
                  <a:ext uri="{FF2B5EF4-FFF2-40B4-BE49-F238E27FC236}">
                    <a16:creationId xmlns:a16="http://schemas.microsoft.com/office/drawing/2014/main" id="{4F4CEAE2-31B6-7975-AE94-5A2618451539}"/>
                  </a:ext>
                </a:extLst>
              </p:cNvPr>
              <p:cNvSpPr/>
              <p:nvPr/>
            </p:nvSpPr>
            <p:spPr>
              <a:xfrm rot="10800000">
                <a:off x="517069" y="1005475"/>
                <a:ext cx="884464" cy="489855"/>
              </a:xfrm>
              <a:prstGeom prst="flowChartManualInpu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7" name="フローチャート: 手操作入力 96">
                <a:extLst>
                  <a:ext uri="{FF2B5EF4-FFF2-40B4-BE49-F238E27FC236}">
                    <a16:creationId xmlns:a16="http://schemas.microsoft.com/office/drawing/2014/main" id="{273EA3F9-87BB-168E-67D5-256F0EC2D724}"/>
                  </a:ext>
                </a:extLst>
              </p:cNvPr>
              <p:cNvSpPr/>
              <p:nvPr/>
            </p:nvSpPr>
            <p:spPr>
              <a:xfrm>
                <a:off x="4721677" y="968681"/>
                <a:ext cx="939131" cy="500870"/>
              </a:xfrm>
              <a:prstGeom prst="flowChartManualInpu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grpSp>
            <p:nvGrpSpPr>
              <p:cNvPr id="98" name="グループ化 97">
                <a:extLst>
                  <a:ext uri="{FF2B5EF4-FFF2-40B4-BE49-F238E27FC236}">
                    <a16:creationId xmlns:a16="http://schemas.microsoft.com/office/drawing/2014/main" id="{8E409F56-1245-FCF6-E7B7-E78F3766CD23}"/>
                  </a:ext>
                </a:extLst>
              </p:cNvPr>
              <p:cNvGrpSpPr/>
              <p:nvPr/>
            </p:nvGrpSpPr>
            <p:grpSpPr>
              <a:xfrm>
                <a:off x="517070" y="601834"/>
                <a:ext cx="5143501" cy="1206222"/>
                <a:chOff x="517070" y="602144"/>
                <a:chExt cx="5143501" cy="1213951"/>
              </a:xfrm>
            </p:grpSpPr>
            <p:sp>
              <p:nvSpPr>
                <p:cNvPr id="99" name="楕円 98">
                  <a:extLst>
                    <a:ext uri="{FF2B5EF4-FFF2-40B4-BE49-F238E27FC236}">
                      <a16:creationId xmlns:a16="http://schemas.microsoft.com/office/drawing/2014/main" id="{A0E17E9B-C6A8-3B35-C4A4-E354814C90CA}"/>
                    </a:ext>
                  </a:extLst>
                </p:cNvPr>
                <p:cNvSpPr/>
                <p:nvPr/>
              </p:nvSpPr>
              <p:spPr>
                <a:xfrm>
                  <a:off x="517070" y="1028474"/>
                  <a:ext cx="5133916" cy="787621"/>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100" name="楕円 99">
                  <a:extLst>
                    <a:ext uri="{FF2B5EF4-FFF2-40B4-BE49-F238E27FC236}">
                      <a16:creationId xmlns:a16="http://schemas.microsoft.com/office/drawing/2014/main" id="{62BC2DD5-2291-76EE-1412-41EF2BC554E8}"/>
                    </a:ext>
                  </a:extLst>
                </p:cNvPr>
                <p:cNvSpPr/>
                <p:nvPr/>
              </p:nvSpPr>
              <p:spPr>
                <a:xfrm>
                  <a:off x="517071" y="602144"/>
                  <a:ext cx="5143500" cy="787622"/>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sp>
          <p:nvSpPr>
            <p:cNvPr id="95" name="正方形/長方形 94">
              <a:extLst>
                <a:ext uri="{FF2B5EF4-FFF2-40B4-BE49-F238E27FC236}">
                  <a16:creationId xmlns:a16="http://schemas.microsoft.com/office/drawing/2014/main" id="{68D9CB36-79B6-65A4-C1AE-65C6176BF4E8}"/>
                </a:ext>
              </a:extLst>
            </p:cNvPr>
            <p:cNvSpPr/>
            <p:nvPr/>
          </p:nvSpPr>
          <p:spPr>
            <a:xfrm>
              <a:off x="1702442" y="1278539"/>
              <a:ext cx="2801874" cy="457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000" b="1" dirty="0">
                  <a:solidFill>
                    <a:schemeClr val="bg1"/>
                  </a:solidFill>
                  <a:latin typeface="ＭＳ Ｐゴシック" panose="020B0600070205080204" pitchFamily="50" charset="-128"/>
                  <a:ea typeface="ＭＳ Ｐゴシック" panose="020B0600070205080204" pitchFamily="50" charset="-128"/>
                </a:rPr>
                <a:t>安　全　性（</a:t>
              </a:r>
              <a:r>
                <a:rPr kumimoji="1" lang="en-US" altLang="ja-JP" sz="2000" b="1" dirty="0">
                  <a:solidFill>
                    <a:schemeClr val="bg1"/>
                  </a:solidFill>
                  <a:latin typeface="ＭＳ Ｐゴシック" panose="020B0600070205080204" pitchFamily="50" charset="-128"/>
                  <a:ea typeface="ＭＳ Ｐゴシック" panose="020B0600070205080204" pitchFamily="50" charset="-128"/>
                </a:rPr>
                <a:t>S</a:t>
              </a:r>
              <a:r>
                <a:rPr kumimoji="1" lang="ja-JP" altLang="en-US" sz="2000" b="1" dirty="0">
                  <a:solidFill>
                    <a:schemeClr val="bg1"/>
                  </a:solidFill>
                  <a:latin typeface="ＭＳ Ｐゴシック" panose="020B0600070205080204" pitchFamily="50" charset="-128"/>
                  <a:ea typeface="ＭＳ Ｐゴシック" panose="020B0600070205080204" pitchFamily="50" charset="-128"/>
                </a:rPr>
                <a:t>）</a:t>
              </a:r>
            </a:p>
          </p:txBody>
        </p:sp>
      </p:grpSp>
      <p:grpSp>
        <p:nvGrpSpPr>
          <p:cNvPr id="102" name="グループ化 101">
            <a:extLst>
              <a:ext uri="{FF2B5EF4-FFF2-40B4-BE49-F238E27FC236}">
                <a16:creationId xmlns:a16="http://schemas.microsoft.com/office/drawing/2014/main" id="{3FB0C6E1-EA91-8725-326D-C64035DFF6C2}"/>
              </a:ext>
            </a:extLst>
          </p:cNvPr>
          <p:cNvGrpSpPr/>
          <p:nvPr/>
        </p:nvGrpSpPr>
        <p:grpSpPr>
          <a:xfrm>
            <a:off x="3431926" y="2256532"/>
            <a:ext cx="1200700" cy="828000"/>
            <a:chOff x="1217480" y="13733"/>
            <a:chExt cx="1185308" cy="1224000"/>
          </a:xfrm>
        </p:grpSpPr>
        <p:sp>
          <p:nvSpPr>
            <p:cNvPr id="109" name="円柱 108">
              <a:extLst>
                <a:ext uri="{FF2B5EF4-FFF2-40B4-BE49-F238E27FC236}">
                  <a16:creationId xmlns:a16="http://schemas.microsoft.com/office/drawing/2014/main" id="{221AA174-CCB5-A031-211D-F11927FEFAF3}"/>
                </a:ext>
              </a:extLst>
            </p:cNvPr>
            <p:cNvSpPr/>
            <p:nvPr/>
          </p:nvSpPr>
          <p:spPr>
            <a:xfrm>
              <a:off x="1238246" y="13733"/>
              <a:ext cx="1152000" cy="1224000"/>
            </a:xfrm>
            <a:prstGeom prst="ca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0" name="正方形/長方形 109">
              <a:extLst>
                <a:ext uri="{FF2B5EF4-FFF2-40B4-BE49-F238E27FC236}">
                  <a16:creationId xmlns:a16="http://schemas.microsoft.com/office/drawing/2014/main" id="{3E5390EC-8F01-DA7C-0F02-8EFB6A032E8B}"/>
                </a:ext>
              </a:extLst>
            </p:cNvPr>
            <p:cNvSpPr/>
            <p:nvPr/>
          </p:nvSpPr>
          <p:spPr>
            <a:xfrm>
              <a:off x="1250788" y="62660"/>
              <a:ext cx="1152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solidFill>
                    <a:schemeClr val="bg1"/>
                  </a:solidFill>
                  <a:latin typeface="ＭＳ Ｐゴシック" panose="020B0600070205080204" pitchFamily="50" charset="-128"/>
                  <a:ea typeface="ＭＳ Ｐゴシック" panose="020B0600070205080204" pitchFamily="50" charset="-128"/>
                </a:rPr>
                <a:t>環境（</a:t>
              </a:r>
              <a:r>
                <a:rPr kumimoji="1" lang="en-US" altLang="ja-JP" sz="1800" b="1" dirty="0">
                  <a:solidFill>
                    <a:schemeClr val="bg1"/>
                  </a:solidFill>
                  <a:latin typeface="ＭＳ Ｐゴシック" panose="020B0600070205080204" pitchFamily="50" charset="-128"/>
                  <a:ea typeface="ＭＳ Ｐゴシック" panose="020B0600070205080204" pitchFamily="50" charset="-128"/>
                </a:rPr>
                <a:t>CO2</a:t>
              </a:r>
              <a:r>
                <a:rPr kumimoji="1" lang="ja-JP" altLang="en-US" sz="1800" b="1" dirty="0">
                  <a:solidFill>
                    <a:schemeClr val="bg1"/>
                  </a:solidFill>
                  <a:latin typeface="ＭＳ Ｐゴシック" panose="020B0600070205080204" pitchFamily="50" charset="-128"/>
                  <a:ea typeface="ＭＳ Ｐゴシック" panose="020B0600070205080204" pitchFamily="50" charset="-128"/>
                </a:rPr>
                <a:t>排出なし）</a:t>
              </a:r>
            </a:p>
          </p:txBody>
        </p:sp>
        <p:sp>
          <p:nvSpPr>
            <p:cNvPr id="59" name="正方形/長方形 58">
              <a:extLst>
                <a:ext uri="{FF2B5EF4-FFF2-40B4-BE49-F238E27FC236}">
                  <a16:creationId xmlns:a16="http://schemas.microsoft.com/office/drawing/2014/main" id="{5FE4243F-BDF6-B36B-CE24-53BC170C0102}"/>
                </a:ext>
              </a:extLst>
            </p:cNvPr>
            <p:cNvSpPr/>
            <p:nvPr/>
          </p:nvSpPr>
          <p:spPr>
            <a:xfrm>
              <a:off x="1217480" y="805427"/>
              <a:ext cx="1152000" cy="425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2000" b="1" dirty="0">
                  <a:solidFill>
                    <a:schemeClr val="bg1"/>
                  </a:solidFill>
                  <a:latin typeface="ＭＳ Ｐゴシック" panose="020B0600070205080204" pitchFamily="50" charset="-128"/>
                  <a:ea typeface="ＭＳ Ｐゴシック" panose="020B0600070205080204" pitchFamily="50" charset="-128"/>
                </a:rPr>
                <a:t>(E)</a:t>
              </a:r>
            </a:p>
          </p:txBody>
        </p:sp>
      </p:grpSp>
      <p:grpSp>
        <p:nvGrpSpPr>
          <p:cNvPr id="103" name="グループ化 102">
            <a:extLst>
              <a:ext uri="{FF2B5EF4-FFF2-40B4-BE49-F238E27FC236}">
                <a16:creationId xmlns:a16="http://schemas.microsoft.com/office/drawing/2014/main" id="{6A53E904-5864-B345-9980-C6C756A0F8B6}"/>
              </a:ext>
            </a:extLst>
          </p:cNvPr>
          <p:cNvGrpSpPr/>
          <p:nvPr/>
        </p:nvGrpSpPr>
        <p:grpSpPr>
          <a:xfrm>
            <a:off x="865168" y="2282774"/>
            <a:ext cx="1188000" cy="828000"/>
            <a:chOff x="2476495" y="27251"/>
            <a:chExt cx="1332000" cy="1218475"/>
          </a:xfrm>
        </p:grpSpPr>
        <p:sp>
          <p:nvSpPr>
            <p:cNvPr id="107" name="円柱 106">
              <a:extLst>
                <a:ext uri="{FF2B5EF4-FFF2-40B4-BE49-F238E27FC236}">
                  <a16:creationId xmlns:a16="http://schemas.microsoft.com/office/drawing/2014/main" id="{8174E668-6474-3490-FF6A-33908FC45E4D}"/>
                </a:ext>
              </a:extLst>
            </p:cNvPr>
            <p:cNvSpPr/>
            <p:nvPr/>
          </p:nvSpPr>
          <p:spPr>
            <a:xfrm>
              <a:off x="2476495" y="27251"/>
              <a:ext cx="1332000" cy="1218475"/>
            </a:xfrm>
            <a:prstGeom prst="can">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8" name="正方形/長方形 107">
              <a:extLst>
                <a:ext uri="{FF2B5EF4-FFF2-40B4-BE49-F238E27FC236}">
                  <a16:creationId xmlns:a16="http://schemas.microsoft.com/office/drawing/2014/main" id="{A70A3C10-1016-A4E8-C5B0-497CA8E2BAD9}"/>
                </a:ext>
              </a:extLst>
            </p:cNvPr>
            <p:cNvSpPr/>
            <p:nvPr/>
          </p:nvSpPr>
          <p:spPr>
            <a:xfrm>
              <a:off x="2626809" y="274991"/>
              <a:ext cx="1080000" cy="355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solidFill>
                    <a:schemeClr val="bg1"/>
                  </a:solidFill>
                  <a:latin typeface="ＭＳ Ｐゴシック" panose="020B0600070205080204" pitchFamily="50" charset="-128"/>
                  <a:ea typeface="ＭＳ Ｐゴシック" panose="020B0600070205080204" pitchFamily="50" charset="-128"/>
                </a:rPr>
                <a:t>安定供給</a:t>
              </a:r>
            </a:p>
          </p:txBody>
        </p:sp>
        <p:sp>
          <p:nvSpPr>
            <p:cNvPr id="60" name="正方形/長方形 59">
              <a:extLst>
                <a:ext uri="{FF2B5EF4-FFF2-40B4-BE49-F238E27FC236}">
                  <a16:creationId xmlns:a16="http://schemas.microsoft.com/office/drawing/2014/main" id="{53E229F2-868B-ECBB-5C10-D8FA0446254B}"/>
                </a:ext>
              </a:extLst>
            </p:cNvPr>
            <p:cNvSpPr/>
            <p:nvPr/>
          </p:nvSpPr>
          <p:spPr>
            <a:xfrm>
              <a:off x="2622755" y="790470"/>
              <a:ext cx="1080000" cy="22633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000" b="1" dirty="0">
                  <a:solidFill>
                    <a:schemeClr val="bg1"/>
                  </a:solidFill>
                  <a:latin typeface="ＭＳ Ｐゴシック" panose="020B0600070205080204" pitchFamily="50" charset="-128"/>
                  <a:ea typeface="ＭＳ Ｐゴシック" panose="020B0600070205080204" pitchFamily="50" charset="-128"/>
                </a:rPr>
                <a:t>（</a:t>
              </a:r>
              <a:r>
                <a:rPr kumimoji="1" lang="en-US" altLang="ja-JP" sz="2000" b="1" dirty="0">
                  <a:solidFill>
                    <a:schemeClr val="bg1"/>
                  </a:solidFill>
                  <a:latin typeface="ＭＳ Ｐゴシック" panose="020B0600070205080204" pitchFamily="50" charset="-128"/>
                  <a:ea typeface="ＭＳ Ｐゴシック" panose="020B0600070205080204" pitchFamily="50" charset="-128"/>
                </a:rPr>
                <a:t>E</a:t>
              </a:r>
              <a:r>
                <a:rPr kumimoji="1" lang="ja-JP" altLang="en-US" sz="2000" b="1" dirty="0">
                  <a:solidFill>
                    <a:schemeClr val="bg1"/>
                  </a:solidFill>
                  <a:latin typeface="ＭＳ Ｐゴシック" panose="020B0600070205080204" pitchFamily="50" charset="-128"/>
                  <a:ea typeface="ＭＳ Ｐゴシック" panose="020B0600070205080204" pitchFamily="50" charset="-128"/>
                </a:rPr>
                <a:t>）</a:t>
              </a:r>
              <a:endParaRPr kumimoji="1" lang="en-US" altLang="ja-JP" sz="2000" b="1" dirty="0">
                <a:solidFill>
                  <a:schemeClr val="bg1"/>
                </a:solidFill>
                <a:latin typeface="ＭＳ Ｐゴシック" panose="020B0600070205080204" pitchFamily="50" charset="-128"/>
                <a:ea typeface="ＭＳ Ｐゴシック" panose="020B0600070205080204" pitchFamily="50" charset="-128"/>
              </a:endParaRPr>
            </a:p>
          </p:txBody>
        </p:sp>
      </p:grpSp>
      <p:grpSp>
        <p:nvGrpSpPr>
          <p:cNvPr id="104" name="グループ化 103">
            <a:extLst>
              <a:ext uri="{FF2B5EF4-FFF2-40B4-BE49-F238E27FC236}">
                <a16:creationId xmlns:a16="http://schemas.microsoft.com/office/drawing/2014/main" id="{1C0C4782-6A96-8EBD-E960-CC19846D2944}"/>
              </a:ext>
            </a:extLst>
          </p:cNvPr>
          <p:cNvGrpSpPr/>
          <p:nvPr/>
        </p:nvGrpSpPr>
        <p:grpSpPr>
          <a:xfrm>
            <a:off x="2163859" y="2252570"/>
            <a:ext cx="1188000" cy="828000"/>
            <a:chOff x="3891636" y="0"/>
            <a:chExt cx="1152000" cy="1218475"/>
          </a:xfrm>
        </p:grpSpPr>
        <p:sp>
          <p:nvSpPr>
            <p:cNvPr id="105" name="円柱 104">
              <a:extLst>
                <a:ext uri="{FF2B5EF4-FFF2-40B4-BE49-F238E27FC236}">
                  <a16:creationId xmlns:a16="http://schemas.microsoft.com/office/drawing/2014/main" id="{315A25D8-69CB-02BE-7878-C5CCCB0F50E3}"/>
                </a:ext>
              </a:extLst>
            </p:cNvPr>
            <p:cNvSpPr/>
            <p:nvPr/>
          </p:nvSpPr>
          <p:spPr>
            <a:xfrm>
              <a:off x="3891636" y="0"/>
              <a:ext cx="1152000" cy="1218475"/>
            </a:xfrm>
            <a:prstGeom prst="can">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6" name="正方形/長方形 105">
              <a:extLst>
                <a:ext uri="{FF2B5EF4-FFF2-40B4-BE49-F238E27FC236}">
                  <a16:creationId xmlns:a16="http://schemas.microsoft.com/office/drawing/2014/main" id="{D4682735-8A5F-EAA6-78B3-7D07FE3F6DB5}"/>
                </a:ext>
              </a:extLst>
            </p:cNvPr>
            <p:cNvSpPr/>
            <p:nvPr/>
          </p:nvSpPr>
          <p:spPr>
            <a:xfrm>
              <a:off x="3958384" y="232385"/>
              <a:ext cx="1044000" cy="355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solidFill>
                    <a:schemeClr val="bg1"/>
                  </a:solidFill>
                  <a:latin typeface="ＭＳ Ｐゴシック" panose="020B0600070205080204" pitchFamily="50" charset="-128"/>
                  <a:ea typeface="ＭＳ Ｐゴシック" panose="020B0600070205080204" pitchFamily="50" charset="-128"/>
                </a:rPr>
                <a:t>安い電力</a:t>
              </a:r>
            </a:p>
          </p:txBody>
        </p:sp>
        <p:sp>
          <p:nvSpPr>
            <p:cNvPr id="61" name="正方形/長方形 60">
              <a:extLst>
                <a:ext uri="{FF2B5EF4-FFF2-40B4-BE49-F238E27FC236}">
                  <a16:creationId xmlns:a16="http://schemas.microsoft.com/office/drawing/2014/main" id="{869FAB2C-1027-FF13-227E-90A7838C192E}"/>
                </a:ext>
              </a:extLst>
            </p:cNvPr>
            <p:cNvSpPr/>
            <p:nvPr/>
          </p:nvSpPr>
          <p:spPr>
            <a:xfrm>
              <a:off x="3975948" y="766623"/>
              <a:ext cx="1044000" cy="22633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000" b="1" dirty="0">
                  <a:solidFill>
                    <a:schemeClr val="bg1"/>
                  </a:solidFill>
                  <a:latin typeface="ＭＳ Ｐゴシック" panose="020B0600070205080204" pitchFamily="50" charset="-128"/>
                  <a:ea typeface="ＭＳ Ｐゴシック" panose="020B0600070205080204" pitchFamily="50" charset="-128"/>
                </a:rPr>
                <a:t>（</a:t>
              </a:r>
              <a:r>
                <a:rPr kumimoji="1" lang="en-US" altLang="ja-JP" sz="2000" b="1" dirty="0">
                  <a:solidFill>
                    <a:schemeClr val="bg1"/>
                  </a:solidFill>
                  <a:latin typeface="ＭＳ Ｐゴシック" panose="020B0600070205080204" pitchFamily="50" charset="-128"/>
                  <a:ea typeface="ＭＳ Ｐゴシック" panose="020B0600070205080204" pitchFamily="50" charset="-128"/>
                </a:rPr>
                <a:t>E</a:t>
              </a:r>
              <a:r>
                <a:rPr kumimoji="1" lang="ja-JP" altLang="en-US" sz="2000" b="1" dirty="0">
                  <a:solidFill>
                    <a:schemeClr val="bg1"/>
                  </a:solidFill>
                  <a:latin typeface="ＭＳ Ｐゴシック" panose="020B0600070205080204" pitchFamily="50" charset="-128"/>
                  <a:ea typeface="ＭＳ Ｐゴシック" panose="020B0600070205080204" pitchFamily="50" charset="-128"/>
                </a:rPr>
                <a:t>）</a:t>
              </a:r>
            </a:p>
          </p:txBody>
        </p:sp>
      </p:grpSp>
      <p:sp>
        <p:nvSpPr>
          <p:cNvPr id="63" name="正方形/長方形 62">
            <a:extLst>
              <a:ext uri="{FF2B5EF4-FFF2-40B4-BE49-F238E27FC236}">
                <a16:creationId xmlns:a16="http://schemas.microsoft.com/office/drawing/2014/main" id="{BD7B1F34-BF8F-125F-2654-F7BFC89F3C38}"/>
              </a:ext>
            </a:extLst>
          </p:cNvPr>
          <p:cNvSpPr/>
          <p:nvPr/>
        </p:nvSpPr>
        <p:spPr>
          <a:xfrm>
            <a:off x="512566" y="985330"/>
            <a:ext cx="47160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400" b="1" dirty="0">
                <a:solidFill>
                  <a:sysClr val="windowText" lastClr="000000"/>
                </a:solidFill>
                <a:latin typeface="ＭＳ Ｐゴシック" panose="020B0600070205080204" pitchFamily="50" charset="-128"/>
                <a:ea typeface="ＭＳ Ｐゴシック" panose="020B0600070205080204" pitchFamily="50" charset="-128"/>
              </a:rPr>
              <a:t>電源を考える場合の基本</a:t>
            </a:r>
            <a:endParaRPr kumimoji="1" lang="en-US" altLang="ja-JP" sz="2400" b="1"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lang="en-US" altLang="ja-JP" sz="600" b="1"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2800" b="1" dirty="0">
                <a:solidFill>
                  <a:sysClr val="windowText" lastClr="000000"/>
                </a:solidFill>
                <a:latin typeface="ＭＳ Ｐゴシック" panose="020B0600070205080204" pitchFamily="50" charset="-128"/>
                <a:ea typeface="ＭＳ Ｐゴシック" panose="020B0600070205080204" pitchFamily="50" charset="-128"/>
              </a:rPr>
              <a:t>＝</a:t>
            </a:r>
            <a:r>
              <a:rPr kumimoji="1" lang="en-US" altLang="ja-JP" sz="2800" b="1"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S</a:t>
            </a:r>
            <a:r>
              <a:rPr kumimoji="1" lang="ja-JP" altLang="en-US" sz="2800" b="1"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＋３</a:t>
            </a:r>
            <a:r>
              <a:rPr kumimoji="1" lang="en-US" altLang="ja-JP" sz="2800" b="1"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E</a:t>
            </a:r>
            <a:r>
              <a:rPr kumimoji="1" lang="ja-JP" altLang="en-US" sz="2800" b="1" baseline="3000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a:t>
            </a:r>
            <a:r>
              <a:rPr lang="en-US" altLang="ja-JP" sz="2800" b="1" baseline="3000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6</a:t>
            </a:r>
            <a:r>
              <a:rPr kumimoji="1" lang="ja-JP" altLang="en-US" sz="2400" b="1" dirty="0">
                <a:solidFill>
                  <a:sysClr val="windowText" lastClr="000000"/>
                </a:solidFill>
                <a:latin typeface="ＭＳ Ｐゴシック" panose="020B0600070205080204" pitchFamily="50" charset="-128"/>
                <a:ea typeface="ＭＳ Ｐゴシック" panose="020B0600070205080204" pitchFamily="50" charset="-128"/>
              </a:rPr>
              <a:t>が重要です</a:t>
            </a:r>
            <a:r>
              <a:rPr lang="ja-JP" altLang="ja-JP" sz="2400" kern="100" baseline="30000" dirty="0">
                <a:solidFill>
                  <a:srgbClr val="FF0000"/>
                </a:solidFill>
                <a:latin typeface="Calibri" panose="020F0502020204030204" pitchFamily="34" charset="0"/>
                <a:ea typeface="ＭＳ 明朝" panose="02020609040205080304" pitchFamily="17" charset="-128"/>
                <a:cs typeface="Calibri" panose="020F0502020204030204" pitchFamily="34" charset="0"/>
              </a:rPr>
              <a:t> </a:t>
            </a:r>
            <a:endParaRPr kumimoji="1" lang="ja-JP" altLang="en-US" sz="2400" b="1"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9C60AFBF-9A2A-5AEE-57E9-119210130B6A}"/>
              </a:ext>
            </a:extLst>
          </p:cNvPr>
          <p:cNvSpPr txBox="1"/>
          <p:nvPr/>
        </p:nvSpPr>
        <p:spPr>
          <a:xfrm>
            <a:off x="10784483" y="2440105"/>
            <a:ext cx="684000" cy="180000"/>
          </a:xfrm>
          <a:prstGeom prst="rect">
            <a:avLst/>
          </a:prstGeom>
          <a:solidFill>
            <a:schemeClr val="bg1"/>
          </a:solidFill>
        </p:spPr>
        <p:txBody>
          <a:bodyPr wrap="square" lIns="0" tIns="0" rIns="0" bIns="0" rtlCol="0">
            <a:spAutoFit/>
          </a:bodyPr>
          <a:lstStyle/>
          <a:p>
            <a:endParaRPr kumimoji="1" lang="ja-JP" altLang="en-US" sz="2400" dirty="0">
              <a:latin typeface="ＭＳ Ｐゴシック" panose="020B0600070205080204" pitchFamily="50" charset="-128"/>
              <a:ea typeface="ＭＳ Ｐゴシック" panose="020B0600070205080204" pitchFamily="50" charset="-128"/>
            </a:endParaRPr>
          </a:p>
        </p:txBody>
      </p:sp>
      <p:grpSp>
        <p:nvGrpSpPr>
          <p:cNvPr id="3" name="グループ化 2">
            <a:extLst>
              <a:ext uri="{FF2B5EF4-FFF2-40B4-BE49-F238E27FC236}">
                <a16:creationId xmlns:a16="http://schemas.microsoft.com/office/drawing/2014/main" id="{C50805BB-8771-FBFB-D172-A33891B85166}"/>
              </a:ext>
            </a:extLst>
          </p:cNvPr>
          <p:cNvGrpSpPr>
            <a:grpSpLocks/>
          </p:cNvGrpSpPr>
          <p:nvPr/>
        </p:nvGrpSpPr>
        <p:grpSpPr>
          <a:xfrm>
            <a:off x="8244743" y="1063486"/>
            <a:ext cx="1689081" cy="324000"/>
            <a:chOff x="0" y="0"/>
            <a:chExt cx="2016000" cy="639536"/>
          </a:xfrm>
        </p:grpSpPr>
        <p:sp>
          <p:nvSpPr>
            <p:cNvPr id="6" name="テキスト ボックス 65">
              <a:extLst>
                <a:ext uri="{FF2B5EF4-FFF2-40B4-BE49-F238E27FC236}">
                  <a16:creationId xmlns:a16="http://schemas.microsoft.com/office/drawing/2014/main" id="{7C8A6553-6836-8027-2ECC-1F77747F1EE7}"/>
                </a:ext>
              </a:extLst>
            </p:cNvPr>
            <p:cNvSpPr txBox="1"/>
            <p:nvPr/>
          </p:nvSpPr>
          <p:spPr>
            <a:xfrm>
              <a:off x="0" y="0"/>
              <a:ext cx="2016000" cy="639536"/>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7" name="テキスト ボックス 66">
              <a:extLst>
                <a:ext uri="{FF2B5EF4-FFF2-40B4-BE49-F238E27FC236}">
                  <a16:creationId xmlns:a16="http://schemas.microsoft.com/office/drawing/2014/main" id="{9CBBEDAD-F3EB-96ED-251D-84E6EC943B7D}"/>
                </a:ext>
              </a:extLst>
            </p:cNvPr>
            <p:cNvSpPr txBox="1"/>
            <p:nvPr/>
          </p:nvSpPr>
          <p:spPr>
            <a:xfrm>
              <a:off x="789217" y="68034"/>
              <a:ext cx="1080000" cy="504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000" b="1" dirty="0">
                  <a:latin typeface="ＭＳ Ｐゴシック" panose="020B0600070205080204" pitchFamily="50" charset="-128"/>
                  <a:ea typeface="ＭＳ Ｐゴシック" panose="020B0600070205080204" pitchFamily="50" charset="-128"/>
                </a:rPr>
                <a:t>太陽光</a:t>
              </a:r>
              <a:endParaRPr kumimoji="1" lang="en-US" altLang="ja-JP" sz="2000" b="1" dirty="0">
                <a:latin typeface="ＭＳ Ｐゴシック" panose="020B0600070205080204" pitchFamily="50" charset="-128"/>
                <a:ea typeface="ＭＳ Ｐゴシック" panose="020B0600070205080204" pitchFamily="50" charset="-128"/>
              </a:endParaRPr>
            </a:p>
          </p:txBody>
        </p:sp>
        <p:cxnSp>
          <p:nvCxnSpPr>
            <p:cNvPr id="8" name="直線コネクタ 7">
              <a:extLst>
                <a:ext uri="{FF2B5EF4-FFF2-40B4-BE49-F238E27FC236}">
                  <a16:creationId xmlns:a16="http://schemas.microsoft.com/office/drawing/2014/main" id="{34905631-1FC9-3366-139C-2CBCF4649445}"/>
                </a:ext>
              </a:extLst>
            </p:cNvPr>
            <p:cNvCxnSpPr/>
            <p:nvPr/>
          </p:nvCxnSpPr>
          <p:spPr>
            <a:xfrm>
              <a:off x="136072" y="326572"/>
              <a:ext cx="576000" cy="0"/>
            </a:xfrm>
            <a:prstGeom prst="line">
              <a:avLst/>
            </a:prstGeom>
            <a:ln w="1270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9" name="グループ化 8">
            <a:extLst>
              <a:ext uri="{FF2B5EF4-FFF2-40B4-BE49-F238E27FC236}">
                <a16:creationId xmlns:a16="http://schemas.microsoft.com/office/drawing/2014/main" id="{C91E9EC3-2CDA-5510-9EE0-5125DB85990B}"/>
              </a:ext>
            </a:extLst>
          </p:cNvPr>
          <p:cNvGrpSpPr>
            <a:grpSpLocks/>
          </p:cNvGrpSpPr>
          <p:nvPr/>
        </p:nvGrpSpPr>
        <p:grpSpPr>
          <a:xfrm>
            <a:off x="7246625" y="1037899"/>
            <a:ext cx="3472579" cy="360000"/>
            <a:chOff x="0" y="11513"/>
            <a:chExt cx="4140000" cy="639536"/>
          </a:xfrm>
        </p:grpSpPr>
        <p:sp>
          <p:nvSpPr>
            <p:cNvPr id="10" name="テキスト ボックス 57">
              <a:extLst>
                <a:ext uri="{FF2B5EF4-FFF2-40B4-BE49-F238E27FC236}">
                  <a16:creationId xmlns:a16="http://schemas.microsoft.com/office/drawing/2014/main" id="{56A5E6D6-85BE-A093-D268-3875BFE1D066}"/>
                </a:ext>
              </a:extLst>
            </p:cNvPr>
            <p:cNvSpPr txBox="1"/>
            <p:nvPr/>
          </p:nvSpPr>
          <p:spPr>
            <a:xfrm>
              <a:off x="0" y="11513"/>
              <a:ext cx="4140000" cy="639536"/>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11" name="テキスト ボックス 58">
              <a:extLst>
                <a:ext uri="{FF2B5EF4-FFF2-40B4-BE49-F238E27FC236}">
                  <a16:creationId xmlns:a16="http://schemas.microsoft.com/office/drawing/2014/main" id="{C1EED0CB-AAB8-7F0B-3716-CBBC2C47C4FA}"/>
                </a:ext>
              </a:extLst>
            </p:cNvPr>
            <p:cNvSpPr txBox="1"/>
            <p:nvPr/>
          </p:nvSpPr>
          <p:spPr>
            <a:xfrm>
              <a:off x="789217" y="68035"/>
              <a:ext cx="1080000" cy="504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000" b="1" dirty="0">
                  <a:latin typeface="ＭＳ Ｐゴシック" panose="020B0600070205080204" pitchFamily="50" charset="-128"/>
                  <a:ea typeface="ＭＳ Ｐゴシック" panose="020B0600070205080204" pitchFamily="50" charset="-128"/>
                </a:rPr>
                <a:t>太陽光</a:t>
              </a:r>
              <a:endParaRPr kumimoji="1" lang="en-US" altLang="ja-JP" sz="2000" b="1" dirty="0">
                <a:latin typeface="ＭＳ Ｐゴシック" panose="020B0600070205080204" pitchFamily="50" charset="-128"/>
                <a:ea typeface="ＭＳ Ｐゴシック" panose="020B0600070205080204" pitchFamily="50" charset="-128"/>
              </a:endParaRPr>
            </a:p>
          </p:txBody>
        </p:sp>
        <p:sp>
          <p:nvSpPr>
            <p:cNvPr id="12" name="テキスト ボックス 59">
              <a:extLst>
                <a:ext uri="{FF2B5EF4-FFF2-40B4-BE49-F238E27FC236}">
                  <a16:creationId xmlns:a16="http://schemas.microsoft.com/office/drawing/2014/main" id="{E6161E3B-2BD7-A622-D690-6D20B68400E3}"/>
                </a:ext>
              </a:extLst>
            </p:cNvPr>
            <p:cNvSpPr txBox="1"/>
            <p:nvPr/>
          </p:nvSpPr>
          <p:spPr>
            <a:xfrm>
              <a:off x="2626179" y="68035"/>
              <a:ext cx="1368000" cy="504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000" b="1" dirty="0">
                  <a:latin typeface="ＭＳ Ｐゴシック" panose="020B0600070205080204" pitchFamily="50" charset="-128"/>
                  <a:ea typeface="ＭＳ Ｐゴシック" panose="020B0600070205080204" pitchFamily="50" charset="-128"/>
                </a:rPr>
                <a:t>天然ガス</a:t>
              </a:r>
              <a:endParaRPr kumimoji="1" lang="en-US" altLang="ja-JP" sz="2000" b="1" dirty="0">
                <a:latin typeface="ＭＳ Ｐゴシック" panose="020B0600070205080204" pitchFamily="50" charset="-128"/>
                <a:ea typeface="ＭＳ Ｐゴシック" panose="020B0600070205080204" pitchFamily="50" charset="-128"/>
              </a:endParaRPr>
            </a:p>
          </p:txBody>
        </p:sp>
        <p:cxnSp>
          <p:nvCxnSpPr>
            <p:cNvPr id="13" name="直線コネクタ 12">
              <a:extLst>
                <a:ext uri="{FF2B5EF4-FFF2-40B4-BE49-F238E27FC236}">
                  <a16:creationId xmlns:a16="http://schemas.microsoft.com/office/drawing/2014/main" id="{3675117E-EEF0-3070-E795-671D6D1AE9D9}"/>
                </a:ext>
              </a:extLst>
            </p:cNvPr>
            <p:cNvCxnSpPr/>
            <p:nvPr/>
          </p:nvCxnSpPr>
          <p:spPr>
            <a:xfrm>
              <a:off x="136072" y="326571"/>
              <a:ext cx="576000" cy="0"/>
            </a:xfrm>
            <a:prstGeom prst="line">
              <a:avLst/>
            </a:prstGeom>
            <a:ln w="1270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78E3F5E-F73A-F985-FB1C-9A2EEDEE6399}"/>
                </a:ext>
              </a:extLst>
            </p:cNvPr>
            <p:cNvCxnSpPr/>
            <p:nvPr/>
          </p:nvCxnSpPr>
          <p:spPr>
            <a:xfrm>
              <a:off x="1973038" y="317045"/>
              <a:ext cx="576000" cy="0"/>
            </a:xfrm>
            <a:prstGeom prst="line">
              <a:avLst/>
            </a:prstGeom>
            <a:ln w="1270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グループ化 15">
            <a:extLst>
              <a:ext uri="{FF2B5EF4-FFF2-40B4-BE49-F238E27FC236}">
                <a16:creationId xmlns:a16="http://schemas.microsoft.com/office/drawing/2014/main" id="{11563AC5-89B7-45DC-015F-E473482E646B}"/>
              </a:ext>
            </a:extLst>
          </p:cNvPr>
          <p:cNvGrpSpPr>
            <a:grpSpLocks/>
          </p:cNvGrpSpPr>
          <p:nvPr/>
        </p:nvGrpSpPr>
        <p:grpSpPr>
          <a:xfrm>
            <a:off x="6531526" y="1032324"/>
            <a:ext cx="5115513" cy="396000"/>
            <a:chOff x="269066" y="102664"/>
            <a:chExt cx="5867999" cy="684000"/>
          </a:xfrm>
        </p:grpSpPr>
        <p:sp>
          <p:nvSpPr>
            <p:cNvPr id="17" name="テキスト ボックス 468">
              <a:extLst>
                <a:ext uri="{FF2B5EF4-FFF2-40B4-BE49-F238E27FC236}">
                  <a16:creationId xmlns:a16="http://schemas.microsoft.com/office/drawing/2014/main" id="{532E26F0-31AB-DE25-9266-793048224563}"/>
                </a:ext>
              </a:extLst>
            </p:cNvPr>
            <p:cNvSpPr txBox="1"/>
            <p:nvPr/>
          </p:nvSpPr>
          <p:spPr>
            <a:xfrm>
              <a:off x="269066" y="102664"/>
              <a:ext cx="5867999" cy="684000"/>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19" name="テキスト ボックス 469">
              <a:extLst>
                <a:ext uri="{FF2B5EF4-FFF2-40B4-BE49-F238E27FC236}">
                  <a16:creationId xmlns:a16="http://schemas.microsoft.com/office/drawing/2014/main" id="{9190FF6D-1464-8096-C031-50C8A1F11CF4}"/>
                </a:ext>
              </a:extLst>
            </p:cNvPr>
            <p:cNvSpPr txBox="1"/>
            <p:nvPr/>
          </p:nvSpPr>
          <p:spPr>
            <a:xfrm>
              <a:off x="1058283" y="175431"/>
              <a:ext cx="1080000" cy="53904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000" b="1" dirty="0">
                  <a:latin typeface="ＭＳ Ｐゴシック" panose="020B0600070205080204" pitchFamily="50" charset="-128"/>
                  <a:ea typeface="ＭＳ Ｐゴシック" panose="020B0600070205080204" pitchFamily="50" charset="-128"/>
                </a:rPr>
                <a:t>太陽光</a:t>
              </a:r>
              <a:endParaRPr kumimoji="1" lang="en-US" altLang="ja-JP" sz="2000" b="1" dirty="0">
                <a:latin typeface="ＭＳ Ｐゴシック" panose="020B0600070205080204" pitchFamily="50" charset="-128"/>
                <a:ea typeface="ＭＳ Ｐゴシック" panose="020B0600070205080204" pitchFamily="50" charset="-128"/>
              </a:endParaRPr>
            </a:p>
          </p:txBody>
        </p:sp>
        <p:sp>
          <p:nvSpPr>
            <p:cNvPr id="20" name="テキスト ボックス 470">
              <a:extLst>
                <a:ext uri="{FF2B5EF4-FFF2-40B4-BE49-F238E27FC236}">
                  <a16:creationId xmlns:a16="http://schemas.microsoft.com/office/drawing/2014/main" id="{F8538C8B-DD6C-1AE5-6C32-B5DA07258A79}"/>
                </a:ext>
              </a:extLst>
            </p:cNvPr>
            <p:cNvSpPr txBox="1"/>
            <p:nvPr/>
          </p:nvSpPr>
          <p:spPr>
            <a:xfrm>
              <a:off x="2895245" y="175431"/>
              <a:ext cx="1368000" cy="53904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000" b="1" dirty="0">
                  <a:latin typeface="ＭＳ Ｐゴシック" panose="020B0600070205080204" pitchFamily="50" charset="-128"/>
                  <a:ea typeface="ＭＳ Ｐゴシック" panose="020B0600070205080204" pitchFamily="50" charset="-128"/>
                </a:rPr>
                <a:t>天然ガス</a:t>
              </a:r>
              <a:endParaRPr kumimoji="1" lang="en-US" altLang="ja-JP" sz="2000" b="1" dirty="0">
                <a:latin typeface="ＭＳ Ｐゴシック" panose="020B0600070205080204" pitchFamily="50" charset="-128"/>
                <a:ea typeface="ＭＳ Ｐゴシック" panose="020B0600070205080204" pitchFamily="50" charset="-128"/>
              </a:endParaRPr>
            </a:p>
          </p:txBody>
        </p:sp>
        <p:sp>
          <p:nvSpPr>
            <p:cNvPr id="21" name="テキスト ボックス 471">
              <a:extLst>
                <a:ext uri="{FF2B5EF4-FFF2-40B4-BE49-F238E27FC236}">
                  <a16:creationId xmlns:a16="http://schemas.microsoft.com/office/drawing/2014/main" id="{9D614308-DECB-3E3F-5040-84BC154B99B2}"/>
                </a:ext>
              </a:extLst>
            </p:cNvPr>
            <p:cNvSpPr txBox="1"/>
            <p:nvPr/>
          </p:nvSpPr>
          <p:spPr>
            <a:xfrm>
              <a:off x="5004352" y="175431"/>
              <a:ext cx="1080000" cy="53904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000" b="1" dirty="0">
                  <a:latin typeface="ＭＳ Ｐゴシック" panose="020B0600070205080204" pitchFamily="50" charset="-128"/>
                  <a:ea typeface="ＭＳ Ｐゴシック" panose="020B0600070205080204" pitchFamily="50" charset="-128"/>
                </a:rPr>
                <a:t>原子力</a:t>
              </a:r>
              <a:endParaRPr kumimoji="1" lang="en-US" altLang="ja-JP" sz="2000" b="1" dirty="0">
                <a:latin typeface="ＭＳ Ｐゴシック" panose="020B0600070205080204" pitchFamily="50" charset="-128"/>
                <a:ea typeface="ＭＳ Ｐゴシック" panose="020B0600070205080204" pitchFamily="50" charset="-128"/>
              </a:endParaRPr>
            </a:p>
          </p:txBody>
        </p:sp>
        <p:cxnSp>
          <p:nvCxnSpPr>
            <p:cNvPr id="22" name="直線コネクタ 21">
              <a:extLst>
                <a:ext uri="{FF2B5EF4-FFF2-40B4-BE49-F238E27FC236}">
                  <a16:creationId xmlns:a16="http://schemas.microsoft.com/office/drawing/2014/main" id="{A14E9F49-C758-AFBC-121E-705A1857BD1E}"/>
                </a:ext>
              </a:extLst>
            </p:cNvPr>
            <p:cNvCxnSpPr/>
            <p:nvPr/>
          </p:nvCxnSpPr>
          <p:spPr>
            <a:xfrm>
              <a:off x="405139" y="451942"/>
              <a:ext cx="576000" cy="0"/>
            </a:xfrm>
            <a:prstGeom prst="line">
              <a:avLst/>
            </a:prstGeom>
            <a:ln w="1270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8FEEC9D-6E40-0CAF-7AB4-4FB49C41275F}"/>
                </a:ext>
              </a:extLst>
            </p:cNvPr>
            <p:cNvCxnSpPr/>
            <p:nvPr/>
          </p:nvCxnSpPr>
          <p:spPr>
            <a:xfrm>
              <a:off x="2242104" y="441754"/>
              <a:ext cx="576000" cy="0"/>
            </a:xfrm>
            <a:prstGeom prst="line">
              <a:avLst/>
            </a:prstGeom>
            <a:ln w="1270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48C01C06-BA32-41F6-7CA7-077426166877}"/>
                </a:ext>
              </a:extLst>
            </p:cNvPr>
            <p:cNvCxnSpPr/>
            <p:nvPr/>
          </p:nvCxnSpPr>
          <p:spPr>
            <a:xfrm>
              <a:off x="4351209" y="447253"/>
              <a:ext cx="576000"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正方形/長方形 25">
            <a:extLst>
              <a:ext uri="{FF2B5EF4-FFF2-40B4-BE49-F238E27FC236}">
                <a16:creationId xmlns:a16="http://schemas.microsoft.com/office/drawing/2014/main" id="{15E09EA6-427C-1F80-05B2-0B40E5FCFF65}"/>
              </a:ext>
            </a:extLst>
          </p:cNvPr>
          <p:cNvSpPr>
            <a:spLocks/>
          </p:cNvSpPr>
          <p:nvPr/>
        </p:nvSpPr>
        <p:spPr>
          <a:xfrm>
            <a:off x="6370053" y="925046"/>
            <a:ext cx="5456386" cy="3564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29" name="グループ化 28">
            <a:extLst>
              <a:ext uri="{FF2B5EF4-FFF2-40B4-BE49-F238E27FC236}">
                <a16:creationId xmlns:a16="http://schemas.microsoft.com/office/drawing/2014/main" id="{EAE9D9C1-AF05-9244-AC56-A28B8D55EAC7}"/>
              </a:ext>
            </a:extLst>
          </p:cNvPr>
          <p:cNvGrpSpPr/>
          <p:nvPr/>
        </p:nvGrpSpPr>
        <p:grpSpPr>
          <a:xfrm>
            <a:off x="6442915" y="1669766"/>
            <a:ext cx="5289003" cy="2765223"/>
            <a:chOff x="6442915" y="1669766"/>
            <a:chExt cx="5289003" cy="2765223"/>
          </a:xfrm>
        </p:grpSpPr>
        <p:grpSp>
          <p:nvGrpSpPr>
            <p:cNvPr id="27" name="グループ化 26">
              <a:extLst>
                <a:ext uri="{FF2B5EF4-FFF2-40B4-BE49-F238E27FC236}">
                  <a16:creationId xmlns:a16="http://schemas.microsoft.com/office/drawing/2014/main" id="{F4DA2646-DA33-D1FE-C83C-3EE61E129030}"/>
                </a:ext>
              </a:extLst>
            </p:cNvPr>
            <p:cNvGrpSpPr/>
            <p:nvPr/>
          </p:nvGrpSpPr>
          <p:grpSpPr>
            <a:xfrm>
              <a:off x="6442915" y="1669766"/>
              <a:ext cx="5289003" cy="2765223"/>
              <a:chOff x="125945" y="-84185"/>
              <a:chExt cx="5289003" cy="2765223"/>
            </a:xfrm>
          </p:grpSpPr>
          <p:sp>
            <p:nvSpPr>
              <p:cNvPr id="39" name="六角形 38">
                <a:extLst>
                  <a:ext uri="{FF2B5EF4-FFF2-40B4-BE49-F238E27FC236}">
                    <a16:creationId xmlns:a16="http://schemas.microsoft.com/office/drawing/2014/main" id="{987C6088-4453-65B7-481F-05EBA6E4AFE7}"/>
                  </a:ext>
                </a:extLst>
              </p:cNvPr>
              <p:cNvSpPr>
                <a:spLocks/>
              </p:cNvSpPr>
              <p:nvPr/>
            </p:nvSpPr>
            <p:spPr>
              <a:xfrm>
                <a:off x="1533732" y="420290"/>
                <a:ext cx="2123508" cy="1872000"/>
              </a:xfrm>
              <a:prstGeom prst="hexagon">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33" name="テキスト ボックス 18">
                <a:extLst>
                  <a:ext uri="{FF2B5EF4-FFF2-40B4-BE49-F238E27FC236}">
                    <a16:creationId xmlns:a16="http://schemas.microsoft.com/office/drawing/2014/main" id="{2FF9C31C-C07A-0133-FFB5-3BDBE9A29BE9}"/>
                  </a:ext>
                </a:extLst>
              </p:cNvPr>
              <p:cNvSpPr txBox="1"/>
              <p:nvPr/>
            </p:nvSpPr>
            <p:spPr>
              <a:xfrm>
                <a:off x="125945" y="794241"/>
                <a:ext cx="1260000" cy="936000"/>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2000" dirty="0">
                    <a:latin typeface="ＭＳ Ｐゴシック" panose="020B0600070205080204" pitchFamily="50" charset="-128"/>
                    <a:ea typeface="ＭＳ Ｐゴシック" panose="020B0600070205080204" pitchFamily="50" charset="-128"/>
                  </a:rPr>
                  <a:t>自然の影響はどうか</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ja-JP" altLang="en-US" sz="1600" dirty="0">
                    <a:latin typeface="ＭＳ Ｐゴシック" panose="020B0600070205080204" pitchFamily="50" charset="-128"/>
                    <a:ea typeface="ＭＳ Ｐゴシック" panose="020B0600070205080204" pitchFamily="50" charset="-128"/>
                  </a:rPr>
                  <a:t>（天候</a:t>
                </a:r>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昼夜）</a:t>
                </a:r>
              </a:p>
            </p:txBody>
          </p:sp>
          <p:sp>
            <p:nvSpPr>
              <p:cNvPr id="34" name="テキスト ボックス 1">
                <a:extLst>
                  <a:ext uri="{FF2B5EF4-FFF2-40B4-BE49-F238E27FC236}">
                    <a16:creationId xmlns:a16="http://schemas.microsoft.com/office/drawing/2014/main" id="{55E64ADC-BBE5-7B1F-D07A-512F61CF529A}"/>
                  </a:ext>
                </a:extLst>
              </p:cNvPr>
              <p:cNvSpPr txBox="1"/>
              <p:nvPr/>
            </p:nvSpPr>
            <p:spPr>
              <a:xfrm>
                <a:off x="507040" y="-59339"/>
                <a:ext cx="1476000" cy="648000"/>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2000" dirty="0">
                    <a:latin typeface="ＭＳ Ｐゴシック" panose="020B0600070205080204" pitchFamily="50" charset="-128"/>
                    <a:ea typeface="ＭＳ Ｐゴシック" panose="020B0600070205080204" pitchFamily="50" charset="-128"/>
                  </a:rPr>
                  <a:t>電力コストは安いか</a:t>
                </a:r>
              </a:p>
            </p:txBody>
          </p:sp>
          <p:sp>
            <p:nvSpPr>
              <p:cNvPr id="35" name="テキスト ボックス 15">
                <a:extLst>
                  <a:ext uri="{FF2B5EF4-FFF2-40B4-BE49-F238E27FC236}">
                    <a16:creationId xmlns:a16="http://schemas.microsoft.com/office/drawing/2014/main" id="{91013840-2F64-2804-3A58-1B32E6D90733}"/>
                  </a:ext>
                </a:extLst>
              </p:cNvPr>
              <p:cNvSpPr txBox="1"/>
              <p:nvPr/>
            </p:nvSpPr>
            <p:spPr>
              <a:xfrm>
                <a:off x="3959805" y="700722"/>
                <a:ext cx="1296000" cy="612000"/>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2000" dirty="0">
                    <a:latin typeface="ＭＳ Ｐゴシック" panose="020B0600070205080204" pitchFamily="50" charset="-128"/>
                    <a:ea typeface="ＭＳ Ｐゴシック" panose="020B0600070205080204" pitchFamily="50" charset="-128"/>
                  </a:rPr>
                  <a:t>資源の在庫は十分か</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36" name="テキスト ボックス 19">
                <a:extLst>
                  <a:ext uri="{FF2B5EF4-FFF2-40B4-BE49-F238E27FC236}">
                    <a16:creationId xmlns:a16="http://schemas.microsoft.com/office/drawing/2014/main" id="{3319280C-02BB-A41E-FE68-50B42AD802C6}"/>
                  </a:ext>
                </a:extLst>
              </p:cNvPr>
              <p:cNvSpPr txBox="1"/>
              <p:nvPr/>
            </p:nvSpPr>
            <p:spPr>
              <a:xfrm>
                <a:off x="244924" y="2033038"/>
                <a:ext cx="1476000" cy="648000"/>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2000" dirty="0">
                    <a:latin typeface="ＭＳ Ｐゴシック" panose="020B0600070205080204" pitchFamily="50" charset="-128"/>
                    <a:ea typeface="ＭＳ Ｐゴシック" panose="020B0600070205080204" pitchFamily="50" charset="-128"/>
                  </a:rPr>
                  <a:t>出力の増減は自由か</a:t>
                </a:r>
              </a:p>
            </p:txBody>
          </p:sp>
          <p:sp>
            <p:nvSpPr>
              <p:cNvPr id="37" name="テキスト ボックス 14">
                <a:extLst>
                  <a:ext uri="{FF2B5EF4-FFF2-40B4-BE49-F238E27FC236}">
                    <a16:creationId xmlns:a16="http://schemas.microsoft.com/office/drawing/2014/main" id="{313C3ABE-2083-DDF3-36D5-A94FC6BF9C12}"/>
                  </a:ext>
                </a:extLst>
              </p:cNvPr>
              <p:cNvSpPr txBox="1"/>
              <p:nvPr/>
            </p:nvSpPr>
            <p:spPr>
              <a:xfrm>
                <a:off x="3645330" y="-84185"/>
                <a:ext cx="1728000" cy="684000"/>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2000" dirty="0">
                    <a:latin typeface="ＭＳ Ｐゴシック" panose="020B0600070205080204" pitchFamily="50" charset="-128"/>
                    <a:ea typeface="ＭＳ Ｐゴシック" panose="020B0600070205080204" pitchFamily="50" charset="-128"/>
                  </a:rPr>
                  <a:t>環境にはどうか</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a:t>
                </a:r>
                <a:r>
                  <a:rPr kumimoji="1" lang="en-US" altLang="ja-JP" sz="2000" dirty="0">
                    <a:latin typeface="ＭＳ Ｐゴシック" panose="020B0600070205080204" pitchFamily="50" charset="-128"/>
                    <a:ea typeface="ＭＳ Ｐゴシック" panose="020B0600070205080204" pitchFamily="50" charset="-128"/>
                  </a:rPr>
                  <a:t>CO2</a:t>
                </a:r>
                <a:r>
                  <a:rPr kumimoji="1" lang="ja-JP" altLang="en-US" sz="2000" dirty="0">
                    <a:latin typeface="ＭＳ Ｐゴシック" panose="020B0600070205080204" pitchFamily="50" charset="-128"/>
                    <a:ea typeface="ＭＳ Ｐゴシック" panose="020B0600070205080204" pitchFamily="50" charset="-128"/>
                  </a:rPr>
                  <a:t>排出）</a:t>
                </a:r>
              </a:p>
            </p:txBody>
          </p:sp>
          <p:sp>
            <p:nvSpPr>
              <p:cNvPr id="38" name="テキスト ボックス 16">
                <a:extLst>
                  <a:ext uri="{FF2B5EF4-FFF2-40B4-BE49-F238E27FC236}">
                    <a16:creationId xmlns:a16="http://schemas.microsoft.com/office/drawing/2014/main" id="{1FB51A85-C2D3-C326-E08F-83DB1FED90A5}"/>
                  </a:ext>
                </a:extLst>
              </p:cNvPr>
              <p:cNvSpPr txBox="1"/>
              <p:nvPr/>
            </p:nvSpPr>
            <p:spPr>
              <a:xfrm>
                <a:off x="3544317" y="1949059"/>
                <a:ext cx="1692000" cy="648000"/>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kumimoji="1" lang="ja-JP" altLang="en-US" sz="2000" dirty="0">
                    <a:latin typeface="ＭＳ Ｐゴシック" panose="020B0600070205080204" pitchFamily="50" charset="-128"/>
                    <a:ea typeface="ＭＳ Ｐゴシック" panose="020B0600070205080204" pitchFamily="50" charset="-128"/>
                  </a:rPr>
                  <a:t>大規模災害の懸念はないか</a:t>
                </a:r>
                <a:endParaRPr kumimoji="1" lang="en-US" altLang="ja-JP" sz="2000" dirty="0">
                  <a:latin typeface="ＭＳ Ｐゴシック" panose="020B0600070205080204" pitchFamily="50" charset="-128"/>
                  <a:ea typeface="ＭＳ Ｐゴシック" panose="020B0600070205080204" pitchFamily="50" charset="-128"/>
                </a:endParaRPr>
              </a:p>
            </p:txBody>
          </p:sp>
          <p:sp>
            <p:nvSpPr>
              <p:cNvPr id="14" name="テキスト ボックス 15">
                <a:extLst>
                  <a:ext uri="{FF2B5EF4-FFF2-40B4-BE49-F238E27FC236}">
                    <a16:creationId xmlns:a16="http://schemas.microsoft.com/office/drawing/2014/main" id="{39FC5F8C-8907-4B7A-CA39-C06034A77F48}"/>
                  </a:ext>
                </a:extLst>
              </p:cNvPr>
              <p:cNvSpPr txBox="1"/>
              <p:nvPr/>
            </p:nvSpPr>
            <p:spPr>
              <a:xfrm>
                <a:off x="3827415" y="1306849"/>
                <a:ext cx="1296000" cy="252000"/>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600" dirty="0">
                    <a:latin typeface="ＭＳ Ｐゴシック" panose="020B0600070205080204" pitchFamily="50" charset="-128"/>
                    <a:ea typeface="ＭＳ Ｐゴシック" panose="020B0600070205080204" pitchFamily="50" charset="-128"/>
                  </a:rPr>
                  <a:t>（安定供給</a:t>
                </a:r>
                <a:r>
                  <a:rPr lang="en-US" altLang="ja-JP" sz="1600" dirty="0">
                    <a:latin typeface="ＭＳ Ｐゴシック" panose="020B0600070205080204" pitchFamily="50" charset="-128"/>
                    <a:ea typeface="ＭＳ Ｐゴシック" panose="020B0600070205080204" pitchFamily="50" charset="-128"/>
                  </a:rPr>
                  <a:t>=</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42" name="テキスト ボックス 15">
                <a:extLst>
                  <a:ext uri="{FF2B5EF4-FFF2-40B4-BE49-F238E27FC236}">
                    <a16:creationId xmlns:a16="http://schemas.microsoft.com/office/drawing/2014/main" id="{09C07FD3-EA0E-9781-923D-CD12204B0E28}"/>
                  </a:ext>
                </a:extLst>
              </p:cNvPr>
              <p:cNvSpPr txBox="1"/>
              <p:nvPr/>
            </p:nvSpPr>
            <p:spPr>
              <a:xfrm>
                <a:off x="4010948" y="1516726"/>
                <a:ext cx="1404000" cy="252000"/>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600" dirty="0">
                    <a:latin typeface="ＭＳ Ｐゴシック" panose="020B0600070205080204" pitchFamily="50" charset="-128"/>
                    <a:ea typeface="ＭＳ Ｐゴシック" panose="020B0600070205080204" pitchFamily="50" charset="-128"/>
                  </a:rPr>
                  <a:t>海外リスク小）</a:t>
                </a:r>
                <a:endParaRPr kumimoji="1" lang="ja-JP" altLang="en-US" sz="1600" dirty="0">
                  <a:latin typeface="ＭＳ Ｐゴシック" panose="020B0600070205080204" pitchFamily="50" charset="-128"/>
                  <a:ea typeface="ＭＳ Ｐゴシック" panose="020B0600070205080204" pitchFamily="50" charset="-128"/>
                </a:endParaRPr>
              </a:p>
            </p:txBody>
          </p:sp>
        </p:grpSp>
        <p:sp>
          <p:nvSpPr>
            <p:cNvPr id="46" name="吹き出し: 角を丸めた四角形 45">
              <a:extLst>
                <a:ext uri="{FF2B5EF4-FFF2-40B4-BE49-F238E27FC236}">
                  <a16:creationId xmlns:a16="http://schemas.microsoft.com/office/drawing/2014/main" id="{4638550F-522C-D732-C546-85F64928B9F5}"/>
                </a:ext>
              </a:extLst>
            </p:cNvPr>
            <p:cNvSpPr>
              <a:spLocks noChangeAspect="1"/>
            </p:cNvSpPr>
            <p:nvPr/>
          </p:nvSpPr>
          <p:spPr>
            <a:xfrm>
              <a:off x="8208729" y="2733477"/>
              <a:ext cx="1360285" cy="828000"/>
            </a:xfrm>
            <a:prstGeom prst="wedgeRoundRectCallout">
              <a:avLst>
                <a:gd name="adj1" fmla="val -34866"/>
                <a:gd name="adj2" fmla="val -46318"/>
                <a:gd name="adj3" fmla="val 16667"/>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dirty="0">
                  <a:solidFill>
                    <a:schemeClr val="tx1"/>
                  </a:solidFill>
                  <a:latin typeface="ＭＳ Ｐゴシック" panose="020B0600070205080204" pitchFamily="50" charset="-128"/>
                  <a:ea typeface="ＭＳ Ｐゴシック" panose="020B0600070205080204" pitchFamily="50" charset="-128"/>
                </a:rPr>
                <a:t>電源としての必要項目例</a:t>
              </a:r>
            </a:p>
          </p:txBody>
        </p:sp>
      </p:grpSp>
      <p:sp>
        <p:nvSpPr>
          <p:cNvPr id="47" name="吹き出し: 角を丸めた四角形 46">
            <a:extLst>
              <a:ext uri="{FF2B5EF4-FFF2-40B4-BE49-F238E27FC236}">
                <a16:creationId xmlns:a16="http://schemas.microsoft.com/office/drawing/2014/main" id="{BCFEF585-B110-8AF8-B535-91582861A512}"/>
              </a:ext>
            </a:extLst>
          </p:cNvPr>
          <p:cNvSpPr>
            <a:spLocks noChangeAspect="1"/>
          </p:cNvSpPr>
          <p:nvPr/>
        </p:nvSpPr>
        <p:spPr>
          <a:xfrm>
            <a:off x="8123566" y="2490424"/>
            <a:ext cx="1510061" cy="1165049"/>
          </a:xfrm>
          <a:prstGeom prst="wedgeRoundRectCallout">
            <a:avLst>
              <a:gd name="adj1" fmla="val -34866"/>
              <a:gd name="adj2" fmla="val -46318"/>
              <a:gd name="adj3" fmla="val 16667"/>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dirty="0">
                <a:solidFill>
                  <a:schemeClr val="tx1"/>
                </a:solidFill>
                <a:latin typeface="ＭＳ Ｐゴシック" panose="020B0600070205080204" pitchFamily="50" charset="-128"/>
                <a:ea typeface="ＭＳ Ｐゴシック" panose="020B0600070205080204" pitchFamily="50" charset="-128"/>
              </a:rPr>
              <a:t>安全性を前提に、特徴を活かして支える</a:t>
            </a:r>
          </a:p>
        </p:txBody>
      </p:sp>
      <p:grpSp>
        <p:nvGrpSpPr>
          <p:cNvPr id="48" name="グループ化 47">
            <a:extLst>
              <a:ext uri="{FF2B5EF4-FFF2-40B4-BE49-F238E27FC236}">
                <a16:creationId xmlns:a16="http://schemas.microsoft.com/office/drawing/2014/main" id="{E95792E1-7E53-7C15-9B82-9B5D26F572DE}"/>
              </a:ext>
            </a:extLst>
          </p:cNvPr>
          <p:cNvGrpSpPr>
            <a:grpSpLocks/>
          </p:cNvGrpSpPr>
          <p:nvPr/>
        </p:nvGrpSpPr>
        <p:grpSpPr>
          <a:xfrm>
            <a:off x="7685280" y="3036369"/>
            <a:ext cx="1980000" cy="1080000"/>
            <a:chOff x="35169" y="-58615"/>
            <a:chExt cx="2691877" cy="1626214"/>
          </a:xfrm>
        </p:grpSpPr>
        <p:sp>
          <p:nvSpPr>
            <p:cNvPr id="49" name="正方形/長方形 48">
              <a:extLst>
                <a:ext uri="{FF2B5EF4-FFF2-40B4-BE49-F238E27FC236}">
                  <a16:creationId xmlns:a16="http://schemas.microsoft.com/office/drawing/2014/main" id="{3074D92A-A61D-898A-935B-D5ABBE2AA2A3}"/>
                </a:ext>
              </a:extLst>
            </p:cNvPr>
            <p:cNvSpPr/>
            <p:nvPr/>
          </p:nvSpPr>
          <p:spPr>
            <a:xfrm rot="9180000">
              <a:off x="541771" y="200809"/>
              <a:ext cx="252000" cy="134418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0" name="四角形: 角を丸くする 49">
              <a:extLst>
                <a:ext uri="{FF2B5EF4-FFF2-40B4-BE49-F238E27FC236}">
                  <a16:creationId xmlns:a16="http://schemas.microsoft.com/office/drawing/2014/main" id="{2CAC22C6-E314-C1AF-C4B1-8E8FFD7444A6}"/>
                </a:ext>
              </a:extLst>
            </p:cNvPr>
            <p:cNvSpPr/>
            <p:nvPr/>
          </p:nvSpPr>
          <p:spPr>
            <a:xfrm>
              <a:off x="35169" y="-58615"/>
              <a:ext cx="615672" cy="352062"/>
            </a:xfrm>
            <a:prstGeom prst="roundRect">
              <a:avLst>
                <a:gd name="adj" fmla="val 50000"/>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1" name="正方形/長方形 50">
              <a:extLst>
                <a:ext uri="{FF2B5EF4-FFF2-40B4-BE49-F238E27FC236}">
                  <a16:creationId xmlns:a16="http://schemas.microsoft.com/office/drawing/2014/main" id="{F85480D9-853C-5528-E324-90836F8B0546}"/>
                </a:ext>
              </a:extLst>
            </p:cNvPr>
            <p:cNvSpPr/>
            <p:nvPr/>
          </p:nvSpPr>
          <p:spPr>
            <a:xfrm rot="5400000">
              <a:off x="1636228" y="728676"/>
              <a:ext cx="248031" cy="1324063"/>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2" name="四角形: 角を丸くする 51">
              <a:extLst>
                <a:ext uri="{FF2B5EF4-FFF2-40B4-BE49-F238E27FC236}">
                  <a16:creationId xmlns:a16="http://schemas.microsoft.com/office/drawing/2014/main" id="{C7B828C3-2EF9-0C93-352F-E97CD6766BE4}"/>
                </a:ext>
              </a:extLst>
            </p:cNvPr>
            <p:cNvSpPr/>
            <p:nvPr/>
          </p:nvSpPr>
          <p:spPr>
            <a:xfrm>
              <a:off x="2103437" y="1211568"/>
              <a:ext cx="623609" cy="356031"/>
            </a:xfrm>
            <a:prstGeom prst="roundRect">
              <a:avLst>
                <a:gd name="adj" fmla="val 50000"/>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3" name="四角形: 角を丸くする 52">
              <a:extLst>
                <a:ext uri="{FF2B5EF4-FFF2-40B4-BE49-F238E27FC236}">
                  <a16:creationId xmlns:a16="http://schemas.microsoft.com/office/drawing/2014/main" id="{F2DD2619-38A3-501A-44BA-43CC3266DCD2}"/>
                </a:ext>
              </a:extLst>
            </p:cNvPr>
            <p:cNvSpPr/>
            <p:nvPr/>
          </p:nvSpPr>
          <p:spPr>
            <a:xfrm>
              <a:off x="599281" y="1199660"/>
              <a:ext cx="631546" cy="356031"/>
            </a:xfrm>
            <a:prstGeom prst="roundRect">
              <a:avLst>
                <a:gd name="adj" fmla="val 50000"/>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54" name="グループ化 53">
            <a:extLst>
              <a:ext uri="{FF2B5EF4-FFF2-40B4-BE49-F238E27FC236}">
                <a16:creationId xmlns:a16="http://schemas.microsoft.com/office/drawing/2014/main" id="{61D24C4E-7CA8-26C5-B025-EB04A0504A73}"/>
              </a:ext>
            </a:extLst>
          </p:cNvPr>
          <p:cNvGrpSpPr>
            <a:grpSpLocks/>
          </p:cNvGrpSpPr>
          <p:nvPr/>
        </p:nvGrpSpPr>
        <p:grpSpPr>
          <a:xfrm>
            <a:off x="7692267" y="2021325"/>
            <a:ext cx="2448000" cy="1224000"/>
            <a:chOff x="0" y="0"/>
            <a:chExt cx="3276960" cy="1757001"/>
          </a:xfrm>
        </p:grpSpPr>
        <p:sp>
          <p:nvSpPr>
            <p:cNvPr id="55" name="四角形: 角を丸くする 54">
              <a:extLst>
                <a:ext uri="{FF2B5EF4-FFF2-40B4-BE49-F238E27FC236}">
                  <a16:creationId xmlns:a16="http://schemas.microsoft.com/office/drawing/2014/main" id="{707556E3-6DE5-C9D3-9CDC-B28BE47FFD2C}"/>
                </a:ext>
              </a:extLst>
            </p:cNvPr>
            <p:cNvSpPr/>
            <p:nvPr/>
          </p:nvSpPr>
          <p:spPr>
            <a:xfrm>
              <a:off x="2647153" y="1404938"/>
              <a:ext cx="629807" cy="352063"/>
            </a:xfrm>
            <a:prstGeom prst="roundRect">
              <a:avLst>
                <a:gd name="adj" fmla="val 50000"/>
              </a:avLst>
            </a:prstGeom>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6" name="正方形/長方形 55">
              <a:extLst>
                <a:ext uri="{FF2B5EF4-FFF2-40B4-BE49-F238E27FC236}">
                  <a16:creationId xmlns:a16="http://schemas.microsoft.com/office/drawing/2014/main" id="{0735BB85-C556-2084-B396-38D6A2A29298}"/>
                </a:ext>
              </a:extLst>
            </p:cNvPr>
            <p:cNvSpPr/>
            <p:nvPr/>
          </p:nvSpPr>
          <p:spPr>
            <a:xfrm>
              <a:off x="1024993" y="57346"/>
              <a:ext cx="1207968" cy="244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7" name="正方形/長方形 56">
              <a:extLst>
                <a:ext uri="{FF2B5EF4-FFF2-40B4-BE49-F238E27FC236}">
                  <a16:creationId xmlns:a16="http://schemas.microsoft.com/office/drawing/2014/main" id="{E45DE009-D2CD-A14D-1369-31584AB4A2F9}"/>
                </a:ext>
              </a:extLst>
            </p:cNvPr>
            <p:cNvSpPr/>
            <p:nvPr/>
          </p:nvSpPr>
          <p:spPr>
            <a:xfrm rot="12540000">
              <a:off x="468180" y="109653"/>
              <a:ext cx="259937" cy="1127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8" name="正方形/長方形 57">
              <a:extLst>
                <a:ext uri="{FF2B5EF4-FFF2-40B4-BE49-F238E27FC236}">
                  <a16:creationId xmlns:a16="http://schemas.microsoft.com/office/drawing/2014/main" id="{91DBCF48-968E-8EB8-A1BD-4A72BC1A9C10}"/>
                </a:ext>
              </a:extLst>
            </p:cNvPr>
            <p:cNvSpPr/>
            <p:nvPr/>
          </p:nvSpPr>
          <p:spPr>
            <a:xfrm rot="9420000">
              <a:off x="2541191" y="166500"/>
              <a:ext cx="252000" cy="1464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1" name="四角形: 角を丸くする 100">
              <a:extLst>
                <a:ext uri="{FF2B5EF4-FFF2-40B4-BE49-F238E27FC236}">
                  <a16:creationId xmlns:a16="http://schemas.microsoft.com/office/drawing/2014/main" id="{098C4B60-4961-59AB-C6DA-E479C94A6077}"/>
                </a:ext>
              </a:extLst>
            </p:cNvPr>
            <p:cNvSpPr/>
            <p:nvPr/>
          </p:nvSpPr>
          <p:spPr>
            <a:xfrm>
              <a:off x="0" y="1047749"/>
              <a:ext cx="621870" cy="352062"/>
            </a:xfrm>
            <a:prstGeom prst="roundRect">
              <a:avLst>
                <a:gd name="adj" fmla="val 50000"/>
              </a:avLst>
            </a:prstGeom>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1" name="四角形: 角を丸くする 110">
              <a:extLst>
                <a:ext uri="{FF2B5EF4-FFF2-40B4-BE49-F238E27FC236}">
                  <a16:creationId xmlns:a16="http://schemas.microsoft.com/office/drawing/2014/main" id="{5F54F4CE-3E63-0ED7-F24F-DCC8C1C84291}"/>
                </a:ext>
              </a:extLst>
            </p:cNvPr>
            <p:cNvSpPr/>
            <p:nvPr/>
          </p:nvSpPr>
          <p:spPr>
            <a:xfrm>
              <a:off x="1932784" y="0"/>
              <a:ext cx="629807" cy="352063"/>
            </a:xfrm>
            <a:prstGeom prst="roundRect">
              <a:avLst>
                <a:gd name="adj" fmla="val 50000"/>
              </a:avLst>
            </a:prstGeom>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2" name="四角形: 角を丸くする 111">
              <a:extLst>
                <a:ext uri="{FF2B5EF4-FFF2-40B4-BE49-F238E27FC236}">
                  <a16:creationId xmlns:a16="http://schemas.microsoft.com/office/drawing/2014/main" id="{EB366992-F47A-A13D-69E1-9C32BA74B334}"/>
                </a:ext>
              </a:extLst>
            </p:cNvPr>
            <p:cNvSpPr/>
            <p:nvPr/>
          </p:nvSpPr>
          <p:spPr>
            <a:xfrm>
              <a:off x="559594" y="23810"/>
              <a:ext cx="637744" cy="352063"/>
            </a:xfrm>
            <a:prstGeom prst="roundRect">
              <a:avLst>
                <a:gd name="adj" fmla="val 50000"/>
              </a:avLst>
            </a:prstGeom>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113" name="グループ化 112">
            <a:extLst>
              <a:ext uri="{FF2B5EF4-FFF2-40B4-BE49-F238E27FC236}">
                <a16:creationId xmlns:a16="http://schemas.microsoft.com/office/drawing/2014/main" id="{EACAA89B-47A7-9434-F1E8-05433536F6E5}"/>
              </a:ext>
            </a:extLst>
          </p:cNvPr>
          <p:cNvGrpSpPr>
            <a:grpSpLocks/>
          </p:cNvGrpSpPr>
          <p:nvPr/>
        </p:nvGrpSpPr>
        <p:grpSpPr>
          <a:xfrm>
            <a:off x="9174865" y="1771173"/>
            <a:ext cx="1090965" cy="2160000"/>
            <a:chOff x="2084208" y="0"/>
            <a:chExt cx="1278507" cy="2953206"/>
          </a:xfrm>
        </p:grpSpPr>
        <p:sp>
          <p:nvSpPr>
            <p:cNvPr id="114" name="正方形/長方形 113">
              <a:extLst>
                <a:ext uri="{FF2B5EF4-FFF2-40B4-BE49-F238E27FC236}">
                  <a16:creationId xmlns:a16="http://schemas.microsoft.com/office/drawing/2014/main" id="{3A57E178-3F15-3BAB-87F7-77EEACF57905}"/>
                </a:ext>
              </a:extLst>
            </p:cNvPr>
            <p:cNvSpPr/>
            <p:nvPr/>
          </p:nvSpPr>
          <p:spPr>
            <a:xfrm rot="1740000">
              <a:off x="2637062" y="1584248"/>
              <a:ext cx="252000" cy="12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5" name="四角形: 角を丸くする 114">
              <a:extLst>
                <a:ext uri="{FF2B5EF4-FFF2-40B4-BE49-F238E27FC236}">
                  <a16:creationId xmlns:a16="http://schemas.microsoft.com/office/drawing/2014/main" id="{DEFCFF1A-1578-4084-6710-BD1610A75EAA}"/>
                </a:ext>
              </a:extLst>
            </p:cNvPr>
            <p:cNvSpPr/>
            <p:nvPr/>
          </p:nvSpPr>
          <p:spPr>
            <a:xfrm>
              <a:off x="2084208" y="2601143"/>
              <a:ext cx="634487" cy="352063"/>
            </a:xfrm>
            <a:prstGeom prst="roundRect">
              <a:avLst>
                <a:gd name="adj" fmla="val 50000"/>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6" name="正方形/長方形 115">
              <a:extLst>
                <a:ext uri="{FF2B5EF4-FFF2-40B4-BE49-F238E27FC236}">
                  <a16:creationId xmlns:a16="http://schemas.microsoft.com/office/drawing/2014/main" id="{C2F97286-B2CE-3E30-FF75-0C59672BC09E}"/>
                </a:ext>
              </a:extLst>
            </p:cNvPr>
            <p:cNvSpPr/>
            <p:nvPr/>
          </p:nvSpPr>
          <p:spPr>
            <a:xfrm rot="14820000">
              <a:off x="2133697" y="793634"/>
              <a:ext cx="1536094" cy="2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7" name="四角形: 角を丸くする 116">
              <a:extLst>
                <a:ext uri="{FF2B5EF4-FFF2-40B4-BE49-F238E27FC236}">
                  <a16:creationId xmlns:a16="http://schemas.microsoft.com/office/drawing/2014/main" id="{CB9E89C6-8B33-DF69-EFA3-EE0672D4EDDD}"/>
                </a:ext>
              </a:extLst>
            </p:cNvPr>
            <p:cNvSpPr/>
            <p:nvPr/>
          </p:nvSpPr>
          <p:spPr>
            <a:xfrm>
              <a:off x="2123282" y="0"/>
              <a:ext cx="634487" cy="352063"/>
            </a:xfrm>
            <a:prstGeom prst="roundRect">
              <a:avLst>
                <a:gd name="adj" fmla="val 50000"/>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8" name="四角形: 角を丸くする 117">
              <a:extLst>
                <a:ext uri="{FF2B5EF4-FFF2-40B4-BE49-F238E27FC236}">
                  <a16:creationId xmlns:a16="http://schemas.microsoft.com/office/drawing/2014/main" id="{8699933E-168A-D9CC-7D1F-5F391AFC7C3C}"/>
                </a:ext>
              </a:extLst>
            </p:cNvPr>
            <p:cNvSpPr/>
            <p:nvPr/>
          </p:nvSpPr>
          <p:spPr>
            <a:xfrm>
              <a:off x="2728228" y="1329771"/>
              <a:ext cx="634487" cy="352062"/>
            </a:xfrm>
            <a:prstGeom prst="roundRect">
              <a:avLst>
                <a:gd name="adj" fmla="val 50000"/>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pic>
        <p:nvPicPr>
          <p:cNvPr id="30" name="図 29">
            <a:extLst>
              <a:ext uri="{FF2B5EF4-FFF2-40B4-BE49-F238E27FC236}">
                <a16:creationId xmlns:a16="http://schemas.microsoft.com/office/drawing/2014/main" id="{8DE10EBB-590C-F267-DCCA-4257C2137A9B}"/>
              </a:ext>
            </a:extLst>
          </p:cNvPr>
          <p:cNvPicPr>
            <a:picLocks noChangeAspect="1"/>
          </p:cNvPicPr>
          <p:nvPr/>
        </p:nvPicPr>
        <p:blipFill>
          <a:blip r:embed="rId3"/>
          <a:stretch>
            <a:fillRect/>
          </a:stretch>
        </p:blipFill>
        <p:spPr>
          <a:xfrm>
            <a:off x="132890" y="4957371"/>
            <a:ext cx="1440000" cy="1791017"/>
          </a:xfrm>
          <a:prstGeom prst="rect">
            <a:avLst/>
          </a:prstGeom>
        </p:spPr>
      </p:pic>
      <p:pic>
        <p:nvPicPr>
          <p:cNvPr id="31" name="図 30">
            <a:extLst>
              <a:ext uri="{FF2B5EF4-FFF2-40B4-BE49-F238E27FC236}">
                <a16:creationId xmlns:a16="http://schemas.microsoft.com/office/drawing/2014/main" id="{1900F9B8-08F2-E4BE-019D-CBA821116DB8}"/>
              </a:ext>
            </a:extLst>
          </p:cNvPr>
          <p:cNvPicPr>
            <a:picLocks noChangeAspect="1"/>
          </p:cNvPicPr>
          <p:nvPr/>
        </p:nvPicPr>
        <p:blipFill>
          <a:blip r:embed="rId4"/>
          <a:stretch>
            <a:fillRect/>
          </a:stretch>
        </p:blipFill>
        <p:spPr>
          <a:xfrm>
            <a:off x="10374187" y="4842937"/>
            <a:ext cx="1440000" cy="1927514"/>
          </a:xfrm>
          <a:prstGeom prst="rect">
            <a:avLst/>
          </a:prstGeom>
        </p:spPr>
      </p:pic>
      <p:sp>
        <p:nvSpPr>
          <p:cNvPr id="45" name="十字形 44">
            <a:extLst>
              <a:ext uri="{FF2B5EF4-FFF2-40B4-BE49-F238E27FC236}">
                <a16:creationId xmlns:a16="http://schemas.microsoft.com/office/drawing/2014/main" id="{F0E05BBF-64DE-192E-09DC-AD789C513939}"/>
              </a:ext>
            </a:extLst>
          </p:cNvPr>
          <p:cNvSpPr/>
          <p:nvPr/>
        </p:nvSpPr>
        <p:spPr>
          <a:xfrm>
            <a:off x="5939694" y="5317518"/>
            <a:ext cx="646259" cy="648000"/>
          </a:xfrm>
          <a:prstGeom prst="plus">
            <a:avLst>
              <a:gd name="adj" fmla="val 37064"/>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64" name="グループ化 63">
            <a:extLst>
              <a:ext uri="{FF2B5EF4-FFF2-40B4-BE49-F238E27FC236}">
                <a16:creationId xmlns:a16="http://schemas.microsoft.com/office/drawing/2014/main" id="{16E9339E-8742-9A03-B1D1-D6B3CBC3780B}"/>
              </a:ext>
            </a:extLst>
          </p:cNvPr>
          <p:cNvGrpSpPr/>
          <p:nvPr/>
        </p:nvGrpSpPr>
        <p:grpSpPr>
          <a:xfrm>
            <a:off x="5254954" y="2342787"/>
            <a:ext cx="783421" cy="837369"/>
            <a:chOff x="5254954" y="2342787"/>
            <a:chExt cx="783421" cy="837369"/>
          </a:xfrm>
        </p:grpSpPr>
        <p:sp>
          <p:nvSpPr>
            <p:cNvPr id="131" name="矢印: 右 130">
              <a:extLst>
                <a:ext uri="{FF2B5EF4-FFF2-40B4-BE49-F238E27FC236}">
                  <a16:creationId xmlns:a16="http://schemas.microsoft.com/office/drawing/2014/main" id="{083A619C-E8E2-AB75-66B1-F1F67BB7313C}"/>
                </a:ext>
              </a:extLst>
            </p:cNvPr>
            <p:cNvSpPr/>
            <p:nvPr/>
          </p:nvSpPr>
          <p:spPr>
            <a:xfrm>
              <a:off x="5280355" y="2696553"/>
              <a:ext cx="758020" cy="483603"/>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86B6C9BD-FDF5-BA80-FF27-EE796A35D4C5}"/>
                </a:ext>
              </a:extLst>
            </p:cNvPr>
            <p:cNvSpPr/>
            <p:nvPr/>
          </p:nvSpPr>
          <p:spPr>
            <a:xfrm>
              <a:off x="5254954" y="2342787"/>
              <a:ext cx="72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dirty="0">
                  <a:solidFill>
                    <a:sysClr val="windowText" lastClr="000000"/>
                  </a:solidFill>
                  <a:latin typeface="ＭＳ Ｐゴシック" panose="020B0600070205080204" pitchFamily="50" charset="-128"/>
                  <a:ea typeface="ＭＳ Ｐゴシック" panose="020B0600070205080204" pitchFamily="50" charset="-128"/>
                </a:rPr>
                <a:t>さらに</a:t>
              </a:r>
            </a:p>
          </p:txBody>
        </p:sp>
      </p:grpSp>
      <p:sp>
        <p:nvSpPr>
          <p:cNvPr id="65" name="字幕 2">
            <a:extLst>
              <a:ext uri="{FF2B5EF4-FFF2-40B4-BE49-F238E27FC236}">
                <a16:creationId xmlns:a16="http://schemas.microsoft.com/office/drawing/2014/main" id="{ABBD30BA-EA3C-97F8-B4D9-B9B4AEC9EEB0}"/>
              </a:ext>
            </a:extLst>
          </p:cNvPr>
          <p:cNvSpPr txBox="1">
            <a:spLocks/>
          </p:cNvSpPr>
          <p:nvPr/>
        </p:nvSpPr>
        <p:spPr>
          <a:xfrm>
            <a:off x="10970" y="17969"/>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ＭＳ ゴシック" panose="020B0609070205080204" pitchFamily="49" charset="-128"/>
                <a:ea typeface="游明朝" panose="02020400000000000000" pitchFamily="18" charset="-128"/>
                <a:cs typeface="Calibri" panose="020F0502020204030204" pitchFamily="34" charset="0"/>
              </a:rPr>
              <a:t>3</a:t>
            </a:r>
            <a:r>
              <a:rPr lang="ja-JP" altLang="ja-JP"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　</a:t>
            </a:r>
            <a:r>
              <a:rPr lang="ja-JP" altLang="en-US"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エネルギーを考える</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（エネルギーミックス）</a:t>
            </a:r>
            <a:endParaRPr lang="en-US" altLang="ja-JP"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endParaRPr>
          </a:p>
        </p:txBody>
      </p:sp>
      <p:sp>
        <p:nvSpPr>
          <p:cNvPr id="24" name="正方形/長方形 23">
            <a:extLst>
              <a:ext uri="{FF2B5EF4-FFF2-40B4-BE49-F238E27FC236}">
                <a16:creationId xmlns:a16="http://schemas.microsoft.com/office/drawing/2014/main" id="{8889DA7D-CCAB-E0D7-219C-62D794E8978A}"/>
              </a:ext>
            </a:extLst>
          </p:cNvPr>
          <p:cNvSpPr/>
          <p:nvPr/>
        </p:nvSpPr>
        <p:spPr>
          <a:xfrm>
            <a:off x="248955" y="4488963"/>
            <a:ext cx="4896000" cy="350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2000" dirty="0">
                <a:solidFill>
                  <a:sysClr val="windowText" lastClr="000000"/>
                </a:solidFill>
                <a:latin typeface="ＭＳ Ｐゴシック" panose="020B0600070205080204" pitchFamily="50" charset="-128"/>
                <a:ea typeface="ＭＳ Ｐゴシック" panose="020B0600070205080204" pitchFamily="50" charset="-128"/>
              </a:rPr>
              <a:t>エネルギーミックス</a:t>
            </a:r>
            <a:r>
              <a:rPr lang="en-US" altLang="ja-JP" sz="2000" dirty="0">
                <a:solidFill>
                  <a:sysClr val="windowText" lastClr="000000"/>
                </a:solidFill>
                <a:latin typeface="ＭＳ Ｐゴシック" panose="020B0600070205080204" pitchFamily="50" charset="-128"/>
                <a:ea typeface="ＭＳ Ｐゴシック" panose="020B0600070205080204" pitchFamily="50" charset="-128"/>
              </a:rPr>
              <a:t>1</a:t>
            </a:r>
            <a:r>
              <a:rPr lang="ja-JP" altLang="en-US" sz="1800" dirty="0">
                <a:solidFill>
                  <a:sysClr val="windowText" lastClr="000000"/>
                </a:solidFill>
                <a:latin typeface="ＭＳ Ｐゴシック" panose="020B0600070205080204" pitchFamily="50" charset="-128"/>
                <a:ea typeface="ＭＳ Ｐゴシック" panose="020B0600070205080204" pitchFamily="50" charset="-128"/>
              </a:rPr>
              <a:t>（多様な電源の支え）</a:t>
            </a:r>
            <a:endParaRPr kumimoji="1" lang="ja-JP" altLang="en-US" sz="180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119" name="正方形/長方形 118">
            <a:extLst>
              <a:ext uri="{FF2B5EF4-FFF2-40B4-BE49-F238E27FC236}">
                <a16:creationId xmlns:a16="http://schemas.microsoft.com/office/drawing/2014/main" id="{F84B48B3-FA16-A502-5AA7-DF419AC377FA}"/>
              </a:ext>
            </a:extLst>
          </p:cNvPr>
          <p:cNvSpPr/>
          <p:nvPr/>
        </p:nvSpPr>
        <p:spPr>
          <a:xfrm>
            <a:off x="6694071" y="4489390"/>
            <a:ext cx="4680000" cy="350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2000" dirty="0">
                <a:solidFill>
                  <a:sysClr val="windowText" lastClr="000000"/>
                </a:solidFill>
                <a:latin typeface="ＭＳ Ｐゴシック" panose="020B0600070205080204" pitchFamily="50" charset="-128"/>
                <a:ea typeface="ＭＳ Ｐゴシック" panose="020B0600070205080204" pitchFamily="50" charset="-128"/>
              </a:rPr>
              <a:t>エネルギーミックス</a:t>
            </a:r>
            <a:r>
              <a:rPr lang="en-US" altLang="ja-JP" sz="2000" dirty="0">
                <a:solidFill>
                  <a:sysClr val="windowText" lastClr="000000"/>
                </a:solidFill>
                <a:latin typeface="ＭＳ Ｐゴシック" panose="020B0600070205080204" pitchFamily="50" charset="-128"/>
                <a:ea typeface="ＭＳ Ｐゴシック" panose="020B0600070205080204" pitchFamily="50" charset="-128"/>
              </a:rPr>
              <a:t>2</a:t>
            </a:r>
            <a:r>
              <a:rPr lang="ja-JP" altLang="en-US" sz="1800" dirty="0">
                <a:solidFill>
                  <a:sysClr val="windowText" lastClr="000000"/>
                </a:solidFill>
                <a:latin typeface="ＭＳ Ｐゴシック" panose="020B0600070205080204" pitchFamily="50" charset="-128"/>
                <a:ea typeface="ＭＳ Ｐゴシック" panose="020B0600070205080204" pitchFamily="50" charset="-128"/>
              </a:rPr>
              <a:t>（ミックスリング）</a:t>
            </a:r>
            <a:endParaRPr kumimoji="1" lang="ja-JP" altLang="en-US" sz="1800" dirty="0">
              <a:solidFill>
                <a:sysClr val="windowText" lastClr="000000"/>
              </a:solidFill>
              <a:latin typeface="ＭＳ Ｐゴシック" panose="020B0600070205080204" pitchFamily="50" charset="-128"/>
              <a:ea typeface="ＭＳ Ｐゴシック" panose="020B0600070205080204" pitchFamily="50" charset="-128"/>
            </a:endParaRPr>
          </a:p>
        </p:txBody>
      </p:sp>
      <p:grpSp>
        <p:nvGrpSpPr>
          <p:cNvPr id="120" name="グループ化 119">
            <a:extLst>
              <a:ext uri="{FF2B5EF4-FFF2-40B4-BE49-F238E27FC236}">
                <a16:creationId xmlns:a16="http://schemas.microsoft.com/office/drawing/2014/main" id="{2EB1EA14-52A5-F0D7-B1FD-1EEBB1B62776}"/>
              </a:ext>
            </a:extLst>
          </p:cNvPr>
          <p:cNvGrpSpPr/>
          <p:nvPr/>
        </p:nvGrpSpPr>
        <p:grpSpPr>
          <a:xfrm>
            <a:off x="7228415" y="4955602"/>
            <a:ext cx="2774065" cy="1584000"/>
            <a:chOff x="8985858" y="2436751"/>
            <a:chExt cx="2547932" cy="1475221"/>
          </a:xfrm>
        </p:grpSpPr>
        <p:sp>
          <p:nvSpPr>
            <p:cNvPr id="121" name="思考の吹き出し: 雲形 120">
              <a:extLst>
                <a:ext uri="{FF2B5EF4-FFF2-40B4-BE49-F238E27FC236}">
                  <a16:creationId xmlns:a16="http://schemas.microsoft.com/office/drawing/2014/main" id="{1C0544DC-AD10-8BBB-D82E-9BC4AA5B52A2}"/>
                </a:ext>
              </a:extLst>
            </p:cNvPr>
            <p:cNvSpPr/>
            <p:nvPr/>
          </p:nvSpPr>
          <p:spPr>
            <a:xfrm>
              <a:off x="8985858" y="2436751"/>
              <a:ext cx="2547932" cy="1475221"/>
            </a:xfrm>
            <a:prstGeom prst="cloudCallout">
              <a:avLst>
                <a:gd name="adj1" fmla="val 68837"/>
                <a:gd name="adj2" fmla="val -13141"/>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kumimoji="1" lang="en-US" altLang="ja-JP" sz="2400" dirty="0">
                <a:solidFill>
                  <a:sysClr val="windowText" lastClr="000000"/>
                </a:solidFill>
              </a:endParaRPr>
            </a:p>
          </p:txBody>
        </p:sp>
        <p:sp>
          <p:nvSpPr>
            <p:cNvPr id="122" name="吹き出し: 角を丸めた四角形 121">
              <a:extLst>
                <a:ext uri="{FF2B5EF4-FFF2-40B4-BE49-F238E27FC236}">
                  <a16:creationId xmlns:a16="http://schemas.microsoft.com/office/drawing/2014/main" id="{2C4D29F8-9112-66B7-5246-E2ACA5747EE0}"/>
                </a:ext>
              </a:extLst>
            </p:cNvPr>
            <p:cNvSpPr/>
            <p:nvPr/>
          </p:nvSpPr>
          <p:spPr>
            <a:xfrm>
              <a:off x="9239285" y="2645984"/>
              <a:ext cx="2149250" cy="1005832"/>
            </a:xfrm>
            <a:prstGeom prst="wedgeRoundRectCallout">
              <a:avLst>
                <a:gd name="adj1" fmla="val -50356"/>
                <a:gd name="adj2" fmla="val -15386"/>
                <a:gd name="adj3" fmla="val 16667"/>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200" dirty="0">
                  <a:solidFill>
                    <a:sysClr val="windowText" lastClr="000000"/>
                  </a:solidFill>
                  <a:latin typeface="ＭＳ Ｐゴシック" panose="020B0600070205080204" pitchFamily="50" charset="-128"/>
                  <a:ea typeface="ＭＳ Ｐゴシック" panose="020B0600070205080204" pitchFamily="50" charset="-128"/>
                </a:rPr>
                <a:t>リングの</a:t>
              </a:r>
              <a:r>
                <a:rPr kumimoji="1" lang="ja-JP" altLang="en-US" sz="2200" u="sng" dirty="0">
                  <a:solidFill>
                    <a:sysClr val="windowText" lastClr="000000"/>
                  </a:solidFill>
                  <a:latin typeface="ＭＳ Ｐゴシック" panose="020B0600070205080204" pitchFamily="50" charset="-128"/>
                  <a:ea typeface="ＭＳ Ｐゴシック" panose="020B0600070205080204" pitchFamily="50" charset="-128"/>
                </a:rPr>
                <a:t>バランスがリスク対応</a:t>
              </a:r>
              <a:r>
                <a:rPr kumimoji="1" lang="ja-JP" altLang="en-US" sz="2200" dirty="0">
                  <a:solidFill>
                    <a:sysClr val="windowText" lastClr="000000"/>
                  </a:solidFill>
                  <a:latin typeface="ＭＳ Ｐゴシック" panose="020B0600070205080204" pitchFamily="50" charset="-128"/>
                  <a:ea typeface="ＭＳ Ｐゴシック" panose="020B0600070205080204" pitchFamily="50" charset="-128"/>
                </a:rPr>
                <a:t>とは</a:t>
              </a:r>
              <a:endParaRPr kumimoji="1" lang="en-US" altLang="ja-JP" sz="22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2200" dirty="0">
                  <a:solidFill>
                    <a:sysClr val="windowText" lastClr="000000"/>
                  </a:solidFill>
                  <a:latin typeface="ＭＳ Ｐゴシック" panose="020B0600070205080204" pitchFamily="50" charset="-128"/>
                  <a:ea typeface="ＭＳ Ｐゴシック" panose="020B0600070205080204" pitchFamily="50" charset="-128"/>
                </a:rPr>
                <a:t>ス・テ・キです</a:t>
              </a:r>
              <a:r>
                <a:rPr kumimoji="1" lang="ja-JP" altLang="en-US" sz="2200" b="1" i="1" dirty="0">
                  <a:solidFill>
                    <a:srgbClr val="FF0000"/>
                  </a:solidFill>
                  <a:latin typeface="ＭＳ Ｐゴシック" panose="020B0600070205080204" pitchFamily="50" charset="-128"/>
                  <a:ea typeface="ＭＳ Ｐゴシック" panose="020B0600070205080204" pitchFamily="50" charset="-128"/>
                </a:rPr>
                <a:t>！</a:t>
              </a:r>
              <a:endParaRPr kumimoji="1" lang="en-US" altLang="ja-JP" sz="2200" b="1" i="1" dirty="0">
                <a:solidFill>
                  <a:srgbClr val="FF0000"/>
                </a:solidFill>
                <a:latin typeface="ＭＳ Ｐゴシック" panose="020B0600070205080204" pitchFamily="50" charset="-128"/>
                <a:ea typeface="ＭＳ Ｐゴシック" panose="020B0600070205080204" pitchFamily="50" charset="-128"/>
              </a:endParaRPr>
            </a:p>
          </p:txBody>
        </p:sp>
      </p:grpSp>
      <p:grpSp>
        <p:nvGrpSpPr>
          <p:cNvPr id="28" name="グループ化 27">
            <a:extLst>
              <a:ext uri="{FF2B5EF4-FFF2-40B4-BE49-F238E27FC236}">
                <a16:creationId xmlns:a16="http://schemas.microsoft.com/office/drawing/2014/main" id="{2A28E1F3-CFBB-9399-C0ED-33B56F1EDA97}"/>
              </a:ext>
            </a:extLst>
          </p:cNvPr>
          <p:cNvGrpSpPr/>
          <p:nvPr/>
        </p:nvGrpSpPr>
        <p:grpSpPr>
          <a:xfrm>
            <a:off x="1723363" y="4934835"/>
            <a:ext cx="3816000" cy="1619999"/>
            <a:chOff x="8393338" y="2181330"/>
            <a:chExt cx="4268278" cy="1391155"/>
          </a:xfrm>
        </p:grpSpPr>
        <p:sp>
          <p:nvSpPr>
            <p:cNvPr id="43" name="思考の吹き出し: 雲形 42">
              <a:extLst>
                <a:ext uri="{FF2B5EF4-FFF2-40B4-BE49-F238E27FC236}">
                  <a16:creationId xmlns:a16="http://schemas.microsoft.com/office/drawing/2014/main" id="{309E24A2-A94B-4EF6-E166-D317E5890AD7}"/>
                </a:ext>
              </a:extLst>
            </p:cNvPr>
            <p:cNvSpPr/>
            <p:nvPr/>
          </p:nvSpPr>
          <p:spPr>
            <a:xfrm>
              <a:off x="8393338" y="2181330"/>
              <a:ext cx="4268278" cy="1391155"/>
            </a:xfrm>
            <a:prstGeom prst="cloudCallout">
              <a:avLst>
                <a:gd name="adj1" fmla="val -58311"/>
                <a:gd name="adj2" fmla="val 12416"/>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kumimoji="1" lang="en-US" altLang="ja-JP" sz="2400" dirty="0">
                <a:solidFill>
                  <a:sysClr val="windowText" lastClr="000000"/>
                </a:solidFill>
              </a:endParaRPr>
            </a:p>
          </p:txBody>
        </p:sp>
        <p:sp>
          <p:nvSpPr>
            <p:cNvPr id="44" name="吹き出し: 角を丸めた四角形 43">
              <a:extLst>
                <a:ext uri="{FF2B5EF4-FFF2-40B4-BE49-F238E27FC236}">
                  <a16:creationId xmlns:a16="http://schemas.microsoft.com/office/drawing/2014/main" id="{530D16B9-9A4A-4085-87F6-AF87684057FF}"/>
                </a:ext>
              </a:extLst>
            </p:cNvPr>
            <p:cNvSpPr/>
            <p:nvPr/>
          </p:nvSpPr>
          <p:spPr>
            <a:xfrm>
              <a:off x="8658887" y="2328573"/>
              <a:ext cx="3543473" cy="958352"/>
            </a:xfrm>
            <a:prstGeom prst="wedgeRoundRectCallout">
              <a:avLst>
                <a:gd name="adj1" fmla="val -50356"/>
                <a:gd name="adj2" fmla="val -15386"/>
                <a:gd name="adj3" fmla="val 16667"/>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2200" u="sng" dirty="0">
                  <a:solidFill>
                    <a:sysClr val="windowText" lastClr="000000"/>
                  </a:solidFill>
                  <a:latin typeface="ＭＳ Ｐゴシック" panose="020B0600070205080204" pitchFamily="50" charset="-128"/>
                  <a:ea typeface="ＭＳ Ｐゴシック" panose="020B0600070205080204" pitchFamily="50" charset="-128"/>
                </a:rPr>
                <a:t>1973</a:t>
              </a:r>
              <a:r>
                <a:rPr kumimoji="1" lang="ja-JP" altLang="en-US" sz="2200" u="sng" dirty="0">
                  <a:solidFill>
                    <a:sysClr val="windowText" lastClr="000000"/>
                  </a:solidFill>
                  <a:latin typeface="ＭＳ Ｐゴシック" panose="020B0600070205080204" pitchFamily="50" charset="-128"/>
                  <a:ea typeface="ＭＳ Ｐゴシック" panose="020B0600070205080204" pitchFamily="50" charset="-128"/>
                </a:rPr>
                <a:t>年の石油ｼｮｯｸの教訓から、各種の電源</a:t>
              </a:r>
              <a:r>
                <a:rPr kumimoji="1" lang="ja-JP" altLang="en-US" sz="2200" dirty="0">
                  <a:solidFill>
                    <a:sysClr val="windowText" lastClr="000000"/>
                  </a:solidFill>
                  <a:latin typeface="ＭＳ Ｐゴシック" panose="020B0600070205080204" pitchFamily="50" charset="-128"/>
                  <a:ea typeface="ＭＳ Ｐゴシック" panose="020B0600070205080204" pitchFamily="50" charset="-128"/>
                </a:rPr>
                <a:t>で</a:t>
              </a:r>
              <a:r>
                <a:rPr kumimoji="1" lang="en-US" altLang="ja-JP" sz="2200" dirty="0">
                  <a:solidFill>
                    <a:sysClr val="windowText" lastClr="000000"/>
                  </a:solidFill>
                  <a:latin typeface="ＭＳ Ｐゴシック" panose="020B0600070205080204" pitchFamily="50" charset="-128"/>
                  <a:ea typeface="ＭＳ Ｐゴシック" panose="020B0600070205080204" pitchFamily="50" charset="-128"/>
                </a:rPr>
                <a:t>S</a:t>
              </a:r>
              <a:r>
                <a:rPr kumimoji="1" lang="ja-JP" altLang="en-US" sz="2200" dirty="0">
                  <a:solidFill>
                    <a:sysClr val="windowText" lastClr="000000"/>
                  </a:solidFill>
                  <a:latin typeface="ＭＳ Ｐゴシック" panose="020B0600070205080204" pitchFamily="50" charset="-128"/>
                  <a:ea typeface="ＭＳ Ｐゴシック" panose="020B0600070205080204" pitchFamily="50" charset="-128"/>
                </a:rPr>
                <a:t>＋３</a:t>
              </a:r>
              <a:r>
                <a:rPr kumimoji="1" lang="en-US" altLang="ja-JP" sz="2200" dirty="0">
                  <a:solidFill>
                    <a:sysClr val="windowText" lastClr="000000"/>
                  </a:solidFill>
                  <a:latin typeface="ＭＳ Ｐゴシック" panose="020B0600070205080204" pitchFamily="50" charset="-128"/>
                  <a:ea typeface="ＭＳ Ｐゴシック" panose="020B0600070205080204" pitchFamily="50" charset="-128"/>
                </a:rPr>
                <a:t>E</a:t>
              </a:r>
              <a:r>
                <a:rPr kumimoji="1" lang="ja-JP" altLang="en-US" sz="2200" dirty="0">
                  <a:solidFill>
                    <a:sysClr val="windowText" lastClr="000000"/>
                  </a:solidFill>
                  <a:latin typeface="ＭＳ Ｐゴシック" panose="020B0600070205080204" pitchFamily="50" charset="-128"/>
                  <a:ea typeface="ＭＳ Ｐゴシック" panose="020B0600070205080204" pitchFamily="50" charset="-128"/>
                </a:rPr>
                <a:t>を支えてるんですね</a:t>
              </a:r>
              <a:endParaRPr kumimoji="1" lang="en-US" altLang="ja-JP" sz="2200" b="1" i="1" dirty="0">
                <a:solidFill>
                  <a:srgbClr val="FF0000"/>
                </a:solidFill>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750641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3"/>
                                        </p:tgtEl>
                                        <p:attrNameLst>
                                          <p:attrName>style.visibility</p:attrName>
                                        </p:attrNameLst>
                                      </p:cBhvr>
                                      <p:to>
                                        <p:strVal val="visible"/>
                                      </p:to>
                                    </p:set>
                                    <p:anim calcmode="lin" valueType="num">
                                      <p:cBhvr additive="base">
                                        <p:cTn id="14" dur="500" fill="hold"/>
                                        <p:tgtEl>
                                          <p:spTgt spid="93"/>
                                        </p:tgtEl>
                                        <p:attrNameLst>
                                          <p:attrName>ppt_x</p:attrName>
                                        </p:attrNameLst>
                                      </p:cBhvr>
                                      <p:tavLst>
                                        <p:tav tm="0">
                                          <p:val>
                                            <p:strVal val="#ppt_x"/>
                                          </p:val>
                                        </p:tav>
                                        <p:tav tm="100000">
                                          <p:val>
                                            <p:strVal val="#ppt_x"/>
                                          </p:val>
                                        </p:tav>
                                      </p:tavLst>
                                    </p:anim>
                                    <p:anim calcmode="lin" valueType="num">
                                      <p:cBhvr additive="base">
                                        <p:cTn id="15"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103"/>
                                        </p:tgtEl>
                                        <p:attrNameLst>
                                          <p:attrName>style.visibility</p:attrName>
                                        </p:attrNameLst>
                                      </p:cBhvr>
                                      <p:to>
                                        <p:strVal val="visible"/>
                                      </p:to>
                                    </p:set>
                                    <p:anim calcmode="lin" valueType="num">
                                      <p:cBhvr additive="base">
                                        <p:cTn id="20" dur="500" fill="hold"/>
                                        <p:tgtEl>
                                          <p:spTgt spid="103"/>
                                        </p:tgtEl>
                                        <p:attrNameLst>
                                          <p:attrName>ppt_x</p:attrName>
                                        </p:attrNameLst>
                                      </p:cBhvr>
                                      <p:tavLst>
                                        <p:tav tm="0">
                                          <p:val>
                                            <p:strVal val="#ppt_x"/>
                                          </p:val>
                                        </p:tav>
                                        <p:tav tm="100000">
                                          <p:val>
                                            <p:strVal val="#ppt_x"/>
                                          </p:val>
                                        </p:tav>
                                      </p:tavLst>
                                    </p:anim>
                                    <p:anim calcmode="lin" valueType="num">
                                      <p:cBhvr additive="base">
                                        <p:cTn id="21" dur="500" fill="hold"/>
                                        <p:tgtEl>
                                          <p:spTgt spid="103"/>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102"/>
                                        </p:tgtEl>
                                        <p:attrNameLst>
                                          <p:attrName>style.visibility</p:attrName>
                                        </p:attrNameLst>
                                      </p:cBhvr>
                                      <p:to>
                                        <p:strVal val="visible"/>
                                      </p:to>
                                    </p:set>
                                    <p:anim calcmode="lin" valueType="num">
                                      <p:cBhvr additive="base">
                                        <p:cTn id="24" dur="500" fill="hold"/>
                                        <p:tgtEl>
                                          <p:spTgt spid="102"/>
                                        </p:tgtEl>
                                        <p:attrNameLst>
                                          <p:attrName>ppt_x</p:attrName>
                                        </p:attrNameLst>
                                      </p:cBhvr>
                                      <p:tavLst>
                                        <p:tav tm="0">
                                          <p:val>
                                            <p:strVal val="#ppt_x"/>
                                          </p:val>
                                        </p:tav>
                                        <p:tav tm="100000">
                                          <p:val>
                                            <p:strVal val="#ppt_x"/>
                                          </p:val>
                                        </p:tav>
                                      </p:tavLst>
                                    </p:anim>
                                    <p:anim calcmode="lin" valueType="num">
                                      <p:cBhvr additive="base">
                                        <p:cTn id="25" dur="500" fill="hold"/>
                                        <p:tgtEl>
                                          <p:spTgt spid="102"/>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104"/>
                                        </p:tgtEl>
                                        <p:attrNameLst>
                                          <p:attrName>style.visibility</p:attrName>
                                        </p:attrNameLst>
                                      </p:cBhvr>
                                      <p:to>
                                        <p:strVal val="visible"/>
                                      </p:to>
                                    </p:set>
                                    <p:anim calcmode="lin" valueType="num">
                                      <p:cBhvr additive="base">
                                        <p:cTn id="28" dur="500" fill="hold"/>
                                        <p:tgtEl>
                                          <p:spTgt spid="104"/>
                                        </p:tgtEl>
                                        <p:attrNameLst>
                                          <p:attrName>ppt_x</p:attrName>
                                        </p:attrNameLst>
                                      </p:cBhvr>
                                      <p:tavLst>
                                        <p:tav tm="0">
                                          <p:val>
                                            <p:strVal val="#ppt_x"/>
                                          </p:val>
                                        </p:tav>
                                        <p:tav tm="100000">
                                          <p:val>
                                            <p:strVal val="#ppt_x"/>
                                          </p:val>
                                        </p:tav>
                                      </p:tavLst>
                                    </p:anim>
                                    <p:anim calcmode="lin" valueType="num">
                                      <p:cBhvr additive="base">
                                        <p:cTn id="29" dur="500" fill="hold"/>
                                        <p:tgtEl>
                                          <p:spTgt spid="104"/>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anim calcmode="lin" valueType="num">
                                      <p:cBhvr>
                                        <p:cTn id="47" dur="1000" fill="hold"/>
                                        <p:tgtEl>
                                          <p:spTgt spid="28"/>
                                        </p:tgtEl>
                                        <p:attrNameLst>
                                          <p:attrName>ppt_x</p:attrName>
                                        </p:attrNameLst>
                                      </p:cBhvr>
                                      <p:tavLst>
                                        <p:tav tm="0">
                                          <p:val>
                                            <p:strVal val="#ppt_x"/>
                                          </p:val>
                                        </p:tav>
                                        <p:tav tm="100000">
                                          <p:val>
                                            <p:strVal val="#ppt_x"/>
                                          </p:val>
                                        </p:tav>
                                      </p:tavLst>
                                    </p:anim>
                                    <p:anim calcmode="lin" valueType="num">
                                      <p:cBhvr>
                                        <p:cTn id="48" dur="1000" fill="hold"/>
                                        <p:tgtEl>
                                          <p:spTgt spid="2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1000"/>
                                        <p:tgtEl>
                                          <p:spTgt spid="64"/>
                                        </p:tgtEl>
                                      </p:cBhvr>
                                    </p:animEffect>
                                    <p:anim calcmode="lin" valueType="num">
                                      <p:cBhvr>
                                        <p:cTn id="59" dur="1000" fill="hold"/>
                                        <p:tgtEl>
                                          <p:spTgt spid="64"/>
                                        </p:tgtEl>
                                        <p:attrNameLst>
                                          <p:attrName>ppt_x</p:attrName>
                                        </p:attrNameLst>
                                      </p:cBhvr>
                                      <p:tavLst>
                                        <p:tav tm="0">
                                          <p:val>
                                            <p:strVal val="#ppt_x"/>
                                          </p:val>
                                        </p:tav>
                                        <p:tav tm="100000">
                                          <p:val>
                                            <p:strVal val="#ppt_x"/>
                                          </p:val>
                                        </p:tav>
                                      </p:tavLst>
                                    </p:anim>
                                    <p:anim calcmode="lin" valueType="num">
                                      <p:cBhvr>
                                        <p:cTn id="6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additive="base">
                                        <p:cTn id="72" dur="500" fill="hold"/>
                                        <p:tgtEl>
                                          <p:spTgt spid="3"/>
                                        </p:tgtEl>
                                        <p:attrNameLst>
                                          <p:attrName>ppt_x</p:attrName>
                                        </p:attrNameLst>
                                      </p:cBhvr>
                                      <p:tavLst>
                                        <p:tav tm="0">
                                          <p:val>
                                            <p:strVal val="#ppt_x"/>
                                          </p:val>
                                        </p:tav>
                                        <p:tav tm="100000">
                                          <p:val>
                                            <p:strVal val="#ppt_x"/>
                                          </p:val>
                                        </p:tav>
                                      </p:tavLst>
                                    </p:anim>
                                    <p:anim calcmode="lin" valueType="num">
                                      <p:cBhvr additive="base">
                                        <p:cTn id="7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13"/>
                                        </p:tgtEl>
                                        <p:attrNameLst>
                                          <p:attrName>style.visibility</p:attrName>
                                        </p:attrNameLst>
                                      </p:cBhvr>
                                      <p:to>
                                        <p:strVal val="visible"/>
                                      </p:to>
                                    </p:set>
                                    <p:anim calcmode="lin" valueType="num">
                                      <p:cBhvr additive="base">
                                        <p:cTn id="78" dur="500" fill="hold"/>
                                        <p:tgtEl>
                                          <p:spTgt spid="113"/>
                                        </p:tgtEl>
                                        <p:attrNameLst>
                                          <p:attrName>ppt_x</p:attrName>
                                        </p:attrNameLst>
                                      </p:cBhvr>
                                      <p:tavLst>
                                        <p:tav tm="0">
                                          <p:val>
                                            <p:strVal val="#ppt_x"/>
                                          </p:val>
                                        </p:tav>
                                        <p:tav tm="100000">
                                          <p:val>
                                            <p:strVal val="#ppt_x"/>
                                          </p:val>
                                        </p:tav>
                                      </p:tavLst>
                                    </p:anim>
                                    <p:anim calcmode="lin" valueType="num">
                                      <p:cBhvr additive="base">
                                        <p:cTn id="79"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500" fill="hold"/>
                                        <p:tgtEl>
                                          <p:spTgt spid="9"/>
                                        </p:tgtEl>
                                        <p:attrNameLst>
                                          <p:attrName>ppt_x</p:attrName>
                                        </p:attrNameLst>
                                      </p:cBhvr>
                                      <p:tavLst>
                                        <p:tav tm="0">
                                          <p:val>
                                            <p:strVal val="#ppt_x"/>
                                          </p:val>
                                        </p:tav>
                                        <p:tav tm="100000">
                                          <p:val>
                                            <p:strVal val="#ppt_x"/>
                                          </p:val>
                                        </p:tav>
                                      </p:tavLst>
                                    </p:anim>
                                    <p:anim calcmode="lin" valueType="num">
                                      <p:cBhvr additive="base">
                                        <p:cTn id="8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48"/>
                                        </p:tgtEl>
                                        <p:attrNameLst>
                                          <p:attrName>style.visibility</p:attrName>
                                        </p:attrNameLst>
                                      </p:cBhvr>
                                      <p:to>
                                        <p:strVal val="visible"/>
                                      </p:to>
                                    </p:set>
                                    <p:anim calcmode="lin" valueType="num">
                                      <p:cBhvr additive="base">
                                        <p:cTn id="90" dur="500" fill="hold"/>
                                        <p:tgtEl>
                                          <p:spTgt spid="48"/>
                                        </p:tgtEl>
                                        <p:attrNameLst>
                                          <p:attrName>ppt_x</p:attrName>
                                        </p:attrNameLst>
                                      </p:cBhvr>
                                      <p:tavLst>
                                        <p:tav tm="0">
                                          <p:val>
                                            <p:strVal val="#ppt_x"/>
                                          </p:val>
                                        </p:tav>
                                        <p:tav tm="100000">
                                          <p:val>
                                            <p:strVal val="#ppt_x"/>
                                          </p:val>
                                        </p:tav>
                                      </p:tavLst>
                                    </p:anim>
                                    <p:anim calcmode="lin" valueType="num">
                                      <p:cBhvr additive="base">
                                        <p:cTn id="9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54"/>
                                        </p:tgtEl>
                                        <p:attrNameLst>
                                          <p:attrName>style.visibility</p:attrName>
                                        </p:attrNameLst>
                                      </p:cBhvr>
                                      <p:to>
                                        <p:strVal val="visible"/>
                                      </p:to>
                                    </p:set>
                                    <p:anim calcmode="lin" valueType="num">
                                      <p:cBhvr additive="base">
                                        <p:cTn id="102" dur="500" fill="hold"/>
                                        <p:tgtEl>
                                          <p:spTgt spid="54"/>
                                        </p:tgtEl>
                                        <p:attrNameLst>
                                          <p:attrName>ppt_x</p:attrName>
                                        </p:attrNameLst>
                                      </p:cBhvr>
                                      <p:tavLst>
                                        <p:tav tm="0">
                                          <p:val>
                                            <p:strVal val="#ppt_x"/>
                                          </p:val>
                                        </p:tav>
                                        <p:tav tm="100000">
                                          <p:val>
                                            <p:strVal val="#ppt_x"/>
                                          </p:val>
                                        </p:tav>
                                      </p:tavLst>
                                    </p:anim>
                                    <p:anim calcmode="lin" valueType="num">
                                      <p:cBhvr additive="base">
                                        <p:cTn id="10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1000"/>
                                        <p:tgtEl>
                                          <p:spTgt spid="47"/>
                                        </p:tgtEl>
                                      </p:cBhvr>
                                    </p:animEffect>
                                    <p:anim calcmode="lin" valueType="num">
                                      <p:cBhvr>
                                        <p:cTn id="109" dur="1000" fill="hold"/>
                                        <p:tgtEl>
                                          <p:spTgt spid="47"/>
                                        </p:tgtEl>
                                        <p:attrNameLst>
                                          <p:attrName>ppt_x</p:attrName>
                                        </p:attrNameLst>
                                      </p:cBhvr>
                                      <p:tavLst>
                                        <p:tav tm="0">
                                          <p:val>
                                            <p:strVal val="#ppt_x"/>
                                          </p:val>
                                        </p:tav>
                                        <p:tav tm="100000">
                                          <p:val>
                                            <p:strVal val="#ppt_x"/>
                                          </p:val>
                                        </p:tav>
                                      </p:tavLst>
                                    </p:anim>
                                    <p:anim calcmode="lin" valueType="num">
                                      <p:cBhvr>
                                        <p:cTn id="11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119"/>
                                        </p:tgtEl>
                                        <p:attrNameLst>
                                          <p:attrName>style.visibility</p:attrName>
                                        </p:attrNameLst>
                                      </p:cBhvr>
                                      <p:to>
                                        <p:strVal val="visible"/>
                                      </p:to>
                                    </p:set>
                                    <p:animEffect transition="in" filter="fade">
                                      <p:cBhvr>
                                        <p:cTn id="115" dur="1000"/>
                                        <p:tgtEl>
                                          <p:spTgt spid="119"/>
                                        </p:tgtEl>
                                      </p:cBhvr>
                                    </p:animEffect>
                                    <p:anim calcmode="lin" valueType="num">
                                      <p:cBhvr>
                                        <p:cTn id="116" dur="1000" fill="hold"/>
                                        <p:tgtEl>
                                          <p:spTgt spid="119"/>
                                        </p:tgtEl>
                                        <p:attrNameLst>
                                          <p:attrName>ppt_x</p:attrName>
                                        </p:attrNameLst>
                                      </p:cBhvr>
                                      <p:tavLst>
                                        <p:tav tm="0">
                                          <p:val>
                                            <p:strVal val="#ppt_x"/>
                                          </p:val>
                                        </p:tav>
                                        <p:tav tm="100000">
                                          <p:val>
                                            <p:strVal val="#ppt_x"/>
                                          </p:val>
                                        </p:tav>
                                      </p:tavLst>
                                    </p:anim>
                                    <p:anim calcmode="lin" valueType="num">
                                      <p:cBhvr>
                                        <p:cTn id="117" dur="1000" fill="hold"/>
                                        <p:tgtEl>
                                          <p:spTgt spid="119"/>
                                        </p:tgtEl>
                                        <p:attrNameLst>
                                          <p:attrName>ppt_y</p:attrName>
                                        </p:attrNameLst>
                                      </p:cBhvr>
                                      <p:tavLst>
                                        <p:tav tm="0">
                                          <p:val>
                                            <p:strVal val="#ppt_y+.1"/>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500" fill="hold"/>
                                        <p:tgtEl>
                                          <p:spTgt spid="45"/>
                                        </p:tgtEl>
                                        <p:attrNameLst>
                                          <p:attrName>ppt_x</p:attrName>
                                        </p:attrNameLst>
                                      </p:cBhvr>
                                      <p:tavLst>
                                        <p:tav tm="0">
                                          <p:val>
                                            <p:strVal val="#ppt_x"/>
                                          </p:val>
                                        </p:tav>
                                        <p:tav tm="100000">
                                          <p:val>
                                            <p:strVal val="#ppt_x"/>
                                          </p:val>
                                        </p:tav>
                                      </p:tavLst>
                                    </p:anim>
                                    <p:anim calcmode="lin" valueType="num">
                                      <p:cBhvr additive="base">
                                        <p:cTn id="12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120"/>
                                        </p:tgtEl>
                                        <p:attrNameLst>
                                          <p:attrName>style.visibility</p:attrName>
                                        </p:attrNameLst>
                                      </p:cBhvr>
                                      <p:to>
                                        <p:strVal val="visible"/>
                                      </p:to>
                                    </p:set>
                                    <p:anim calcmode="lin" valueType="num">
                                      <p:cBhvr additive="base">
                                        <p:cTn id="126" dur="500" fill="hold"/>
                                        <p:tgtEl>
                                          <p:spTgt spid="120"/>
                                        </p:tgtEl>
                                        <p:attrNameLst>
                                          <p:attrName>ppt_x</p:attrName>
                                        </p:attrNameLst>
                                      </p:cBhvr>
                                      <p:tavLst>
                                        <p:tav tm="0">
                                          <p:val>
                                            <p:strVal val="#ppt_x"/>
                                          </p:val>
                                        </p:tav>
                                        <p:tav tm="100000">
                                          <p:val>
                                            <p:strVal val="#ppt_x"/>
                                          </p:val>
                                        </p:tav>
                                      </p:tavLst>
                                    </p:anim>
                                    <p:anim calcmode="lin" valueType="num">
                                      <p:cBhvr additive="base">
                                        <p:cTn id="127" dur="500" fill="hold"/>
                                        <p:tgtEl>
                                          <p:spTgt spid="120"/>
                                        </p:tgtEl>
                                        <p:attrNameLst>
                                          <p:attrName>ppt_y</p:attrName>
                                        </p:attrNameLst>
                                      </p:cBhvr>
                                      <p:tavLst>
                                        <p:tav tm="0">
                                          <p:val>
                                            <p:strVal val="1+#ppt_h/2"/>
                                          </p:val>
                                        </p:tav>
                                        <p:tav tm="100000">
                                          <p:val>
                                            <p:strVal val="#ppt_y"/>
                                          </p:val>
                                        </p:tav>
                                      </p:tavLst>
                                    </p:anim>
                                  </p:childTnLst>
                                </p:cTn>
                              </p:par>
                              <p:par>
                                <p:cTn id="128" presetID="2" presetClass="entr" presetSubtype="4" fill="hold" nodeType="withEffect">
                                  <p:stCondLst>
                                    <p:cond delay="0"/>
                                  </p:stCondLst>
                                  <p:childTnLst>
                                    <p:set>
                                      <p:cBhvr>
                                        <p:cTn id="129" dur="1" fill="hold">
                                          <p:stCondLst>
                                            <p:cond delay="0"/>
                                          </p:stCondLst>
                                        </p:cTn>
                                        <p:tgtEl>
                                          <p:spTgt spid="31"/>
                                        </p:tgtEl>
                                        <p:attrNameLst>
                                          <p:attrName>style.visibility</p:attrName>
                                        </p:attrNameLst>
                                      </p:cBhvr>
                                      <p:to>
                                        <p:strVal val="visible"/>
                                      </p:to>
                                    </p:set>
                                    <p:anim calcmode="lin" valueType="num">
                                      <p:cBhvr additive="base">
                                        <p:cTn id="130" dur="500" fill="hold"/>
                                        <p:tgtEl>
                                          <p:spTgt spid="31"/>
                                        </p:tgtEl>
                                        <p:attrNameLst>
                                          <p:attrName>ppt_x</p:attrName>
                                        </p:attrNameLst>
                                      </p:cBhvr>
                                      <p:tavLst>
                                        <p:tav tm="0">
                                          <p:val>
                                            <p:strVal val="#ppt_x"/>
                                          </p:val>
                                        </p:tav>
                                        <p:tav tm="100000">
                                          <p:val>
                                            <p:strVal val="#ppt_x"/>
                                          </p:val>
                                        </p:tav>
                                      </p:tavLst>
                                    </p:anim>
                                    <p:anim calcmode="lin" valueType="num">
                                      <p:cBhvr additive="base">
                                        <p:cTn id="13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47" grpId="0" animBg="1"/>
      <p:bldP spid="45" grpId="0" animBg="1"/>
      <p:bldP spid="24" grpId="0"/>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79C158BD-5F9C-4775-AC67-5030FA5D8E08}"/>
              </a:ext>
            </a:extLst>
          </p:cNvPr>
          <p:cNvSpPr/>
          <p:nvPr/>
        </p:nvSpPr>
        <p:spPr>
          <a:xfrm>
            <a:off x="2857500" y="5962650"/>
            <a:ext cx="723900" cy="483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6929A8C7-615D-44F2-86E3-DA540D4D5A34}"/>
              </a:ext>
            </a:extLst>
          </p:cNvPr>
          <p:cNvPicPr>
            <a:picLocks noChangeAspect="1"/>
          </p:cNvPicPr>
          <p:nvPr/>
        </p:nvPicPr>
        <p:blipFill>
          <a:blip r:embed="rId3"/>
          <a:stretch>
            <a:fillRect/>
          </a:stretch>
        </p:blipFill>
        <p:spPr>
          <a:xfrm>
            <a:off x="1751579" y="2013013"/>
            <a:ext cx="7822921" cy="4185437"/>
          </a:xfrm>
          <a:prstGeom prst="rect">
            <a:avLst/>
          </a:prstGeom>
        </p:spPr>
      </p:pic>
      <p:sp>
        <p:nvSpPr>
          <p:cNvPr id="18" name="テキスト ボックス 1">
            <a:extLst>
              <a:ext uri="{FF2B5EF4-FFF2-40B4-BE49-F238E27FC236}">
                <a16:creationId xmlns:a16="http://schemas.microsoft.com/office/drawing/2014/main" id="{BA009591-3023-4848-9E82-78784F2D870B}"/>
              </a:ext>
            </a:extLst>
          </p:cNvPr>
          <p:cNvSpPr txBox="1"/>
          <p:nvPr/>
        </p:nvSpPr>
        <p:spPr>
          <a:xfrm>
            <a:off x="3226528" y="6552311"/>
            <a:ext cx="4752000" cy="252001"/>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ja-JP" sz="1800" b="0" dirty="0">
                <a:solidFill>
                  <a:schemeClr val="dk1"/>
                </a:solidFill>
                <a:effectLst/>
                <a:latin typeface="Calibri" panose="020F0502020204030204" pitchFamily="34" charset="0"/>
                <a:ea typeface="ＭＳ ゴシック" panose="020B0609070205080204" pitchFamily="49" charset="-128"/>
                <a:cs typeface="Calibri" panose="020F0502020204030204" pitchFamily="34" charset="0"/>
              </a:rPr>
              <a:t>電源別ライフサイクル</a:t>
            </a:r>
            <a:r>
              <a:rPr kumimoji="1" lang="en-US" altLang="ja-JP" sz="1800" b="0" dirty="0">
                <a:solidFill>
                  <a:schemeClr val="dk1"/>
                </a:solidFill>
                <a:effectLst/>
                <a:latin typeface="Calibri" panose="020F0502020204030204" pitchFamily="34" charset="0"/>
                <a:ea typeface="ＭＳ ゴシック" panose="020B0609070205080204" pitchFamily="49" charset="-128"/>
                <a:cs typeface="Calibri" panose="020F0502020204030204" pitchFamily="34" charset="0"/>
              </a:rPr>
              <a:t>CO2</a:t>
            </a:r>
            <a:r>
              <a:rPr kumimoji="1" lang="ja-JP" altLang="ja-JP" sz="1800" b="0" dirty="0">
                <a:solidFill>
                  <a:schemeClr val="dk1"/>
                </a:solidFill>
                <a:effectLst/>
                <a:latin typeface="Calibri" panose="020F0502020204030204" pitchFamily="34" charset="0"/>
                <a:ea typeface="ＭＳ ゴシック" panose="020B0609070205080204" pitchFamily="49" charset="-128"/>
                <a:cs typeface="Calibri" panose="020F0502020204030204" pitchFamily="34" charset="0"/>
              </a:rPr>
              <a:t>の比較（送電端）</a:t>
            </a:r>
            <a:endParaRPr kumimoji="1" lang="ja-JP" altLang="en-US" sz="1800" b="0" dirty="0">
              <a:latin typeface="Calibri" panose="020F0502020204030204" pitchFamily="34" charset="0"/>
              <a:ea typeface="ＭＳ ゴシック" panose="020B0609070205080204" pitchFamily="49" charset="-128"/>
              <a:cs typeface="Calibri" panose="020F0502020204030204" pitchFamily="34" charset="0"/>
            </a:endParaRPr>
          </a:p>
        </p:txBody>
      </p:sp>
      <p:sp>
        <p:nvSpPr>
          <p:cNvPr id="19" name="テキスト ボックス 45">
            <a:extLst>
              <a:ext uri="{FF2B5EF4-FFF2-40B4-BE49-F238E27FC236}">
                <a16:creationId xmlns:a16="http://schemas.microsoft.com/office/drawing/2014/main" id="{147D866D-D1E6-4845-BB71-8D071EFAABFC}"/>
              </a:ext>
            </a:extLst>
          </p:cNvPr>
          <p:cNvSpPr txBox="1"/>
          <p:nvPr/>
        </p:nvSpPr>
        <p:spPr>
          <a:xfrm>
            <a:off x="6226212" y="6218254"/>
            <a:ext cx="3168000" cy="252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600" b="0" dirty="0">
                <a:latin typeface="ＭＳ Ｐゴシック" panose="020B0600070205080204" pitchFamily="50" charset="-128"/>
                <a:ea typeface="ＭＳ Ｐゴシック" panose="020B0600070205080204" pitchFamily="50" charset="-128"/>
              </a:rPr>
              <a:t>出典：電力中央研究所</a:t>
            </a:r>
            <a:r>
              <a:rPr kumimoji="1" lang="en-US" altLang="ja-JP" sz="1600" b="0" dirty="0">
                <a:latin typeface="Calibri" panose="020F0502020204030204" pitchFamily="34" charset="0"/>
                <a:ea typeface="ＭＳ Ｐゴシック" panose="020B0600070205080204" pitchFamily="50" charset="-128"/>
                <a:cs typeface="Calibri" panose="020F0502020204030204" pitchFamily="34" charset="0"/>
              </a:rPr>
              <a:t>2016/7</a:t>
            </a:r>
            <a:r>
              <a:rPr kumimoji="1" lang="ja-JP" altLang="en-US" sz="1600" b="0" dirty="0">
                <a:latin typeface="ＭＳ Ｐゴシック" panose="020B0600070205080204" pitchFamily="50" charset="-128"/>
                <a:ea typeface="ＭＳ Ｐゴシック" panose="020B0600070205080204" pitchFamily="50" charset="-128"/>
              </a:rPr>
              <a:t>評価</a:t>
            </a:r>
          </a:p>
        </p:txBody>
      </p:sp>
      <p:sp>
        <p:nvSpPr>
          <p:cNvPr id="20" name="スライド番号プレースホルダー 6">
            <a:extLst>
              <a:ext uri="{FF2B5EF4-FFF2-40B4-BE49-F238E27FC236}">
                <a16:creationId xmlns:a16="http://schemas.microsoft.com/office/drawing/2014/main" id="{C0B5C65E-02F7-4DBC-8102-2EE29E5F56AD}"/>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12</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10" name="テキスト ボックス 106">
            <a:extLst>
              <a:ext uri="{FF2B5EF4-FFF2-40B4-BE49-F238E27FC236}">
                <a16:creationId xmlns:a16="http://schemas.microsoft.com/office/drawing/2014/main" id="{B4FF0221-8044-42E8-B7EB-6EA8DF751799}"/>
              </a:ext>
            </a:extLst>
          </p:cNvPr>
          <p:cNvSpPr txBox="1"/>
          <p:nvPr/>
        </p:nvSpPr>
        <p:spPr>
          <a:xfrm>
            <a:off x="158183" y="770493"/>
            <a:ext cx="11880000" cy="1152000"/>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2200" b="0" i="0" dirty="0">
                <a:solidFill>
                  <a:schemeClr val="dk1"/>
                </a:solidFill>
                <a:effectLst/>
                <a:latin typeface="ＭＳ Ｐ明朝" panose="02020600040205080304" pitchFamily="18" charset="-128"/>
                <a:ea typeface="ＭＳ Ｐ明朝" panose="02020600040205080304" pitchFamily="18" charset="-128"/>
              </a:rPr>
              <a:t>　</a:t>
            </a:r>
            <a:r>
              <a:rPr lang="en-US" altLang="ja-JP"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CO2</a:t>
            </a:r>
            <a:r>
              <a:rPr lang="ja-JP" altLang="en-US"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排出量を見る上で重要なのが「ライフサイクル</a:t>
            </a:r>
            <a:r>
              <a:rPr lang="en-US" altLang="ja-JP"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CO2</a:t>
            </a:r>
            <a:r>
              <a:rPr lang="ja-JP" altLang="en-US"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」という考え方です。</a:t>
            </a:r>
            <a:endParaRPr lang="en-US" altLang="ja-JP"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　発電所が運転中に出す</a:t>
            </a:r>
            <a:r>
              <a:rPr lang="en-US" altLang="ja-JP"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CO2</a:t>
            </a:r>
            <a:r>
              <a:rPr lang="ja-JP" altLang="en-US"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以外にも、その建設から廃棄まで、また燃料採掘から輸送・加工、そして最後に廃棄物となるまで、</a:t>
            </a:r>
            <a:r>
              <a:rPr lang="en-US" altLang="ja-JP"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CO2</a:t>
            </a:r>
            <a:r>
              <a:rPr lang="ja-JP" altLang="en-US"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は常に排出され続けます。これは、電源によって相当の違いがあります。</a:t>
            </a:r>
            <a:endParaRPr kumimoji="1" lang="ja-JP" altLang="en-US" sz="2200" dirty="0">
              <a:latin typeface="Calibri" panose="020F0502020204030204" pitchFamily="34" charset="0"/>
              <a:ea typeface="ＭＳ Ｐ明朝" panose="02020600040205080304" pitchFamily="18" charset="-128"/>
              <a:cs typeface="Calibri" panose="020F0502020204030204" pitchFamily="34" charset="0"/>
            </a:endParaRPr>
          </a:p>
        </p:txBody>
      </p:sp>
      <p:sp>
        <p:nvSpPr>
          <p:cNvPr id="2" name="字幕 2">
            <a:extLst>
              <a:ext uri="{FF2B5EF4-FFF2-40B4-BE49-F238E27FC236}">
                <a16:creationId xmlns:a16="http://schemas.microsoft.com/office/drawing/2014/main" id="{AB0A8B47-5F29-0726-4AED-6A78EB6EA4AA}"/>
              </a:ext>
            </a:extLst>
          </p:cNvPr>
          <p:cNvSpPr txBox="1">
            <a:spLocks/>
          </p:cNvSpPr>
          <p:nvPr/>
        </p:nvSpPr>
        <p:spPr>
          <a:xfrm>
            <a:off x="10970" y="17969"/>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ＭＳ ゴシック" panose="020B0609070205080204" pitchFamily="49" charset="-128"/>
                <a:ea typeface="游明朝" panose="02020400000000000000" pitchFamily="18" charset="-128"/>
                <a:cs typeface="Calibri" panose="020F0502020204030204" pitchFamily="34" charset="0"/>
              </a:rPr>
              <a:t>3</a:t>
            </a:r>
            <a:r>
              <a:rPr lang="ja-JP" altLang="ja-JP"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　</a:t>
            </a:r>
            <a:r>
              <a:rPr lang="ja-JP" altLang="en-US"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エネルギーを考える</a:t>
            </a:r>
            <a:r>
              <a:rPr lang="ja-JP" altLang="en-US" sz="2400" b="1" kern="100" dirty="0">
                <a:solidFill>
                  <a:schemeClr val="bg1"/>
                </a:solidFill>
                <a:effectLst/>
                <a:latin typeface="Calibri" panose="020F0502020204030204" pitchFamily="34" charset="0"/>
                <a:ea typeface="ＭＳ Ｐゴシック" panose="020B0600070205080204" pitchFamily="50" charset="-128"/>
                <a:cs typeface="Calibri" panose="020F0502020204030204" pitchFamily="34" charset="0"/>
              </a:rPr>
              <a:t>（ライフサイクル</a:t>
            </a:r>
            <a:r>
              <a:rPr lang="en-US" altLang="ja-JP" sz="2400" b="1" kern="100" dirty="0">
                <a:solidFill>
                  <a:schemeClr val="bg1"/>
                </a:solidFill>
                <a:effectLst/>
                <a:latin typeface="Calibri" panose="020F0502020204030204" pitchFamily="34" charset="0"/>
                <a:ea typeface="ＭＳ Ｐゴシック" panose="020B0600070205080204" pitchFamily="50" charset="-128"/>
                <a:cs typeface="Calibri" panose="020F0502020204030204" pitchFamily="34" charset="0"/>
              </a:rPr>
              <a:t>CO2</a:t>
            </a:r>
            <a:r>
              <a:rPr lang="ja-JP" altLang="en-US" sz="2400" b="1" kern="100" dirty="0">
                <a:solidFill>
                  <a:schemeClr val="bg1"/>
                </a:solidFill>
                <a:effectLst/>
                <a:latin typeface="Calibri" panose="020F0502020204030204" pitchFamily="34" charset="0"/>
                <a:ea typeface="ＭＳ Ｐゴシック" panose="020B0600070205080204" pitchFamily="50" charset="-128"/>
                <a:cs typeface="Calibri" panose="020F0502020204030204" pitchFamily="34" charset="0"/>
              </a:rPr>
              <a:t>）</a:t>
            </a:r>
            <a:endParaRPr lang="en-US" altLang="ja-JP" sz="2400" b="1" kern="100" dirty="0">
              <a:solidFill>
                <a:schemeClr val="bg1"/>
              </a:solidFill>
              <a:effectLst/>
              <a:latin typeface="Calibri" panose="020F0502020204030204" pitchFamily="34" charset="0"/>
              <a:ea typeface="ＭＳ Ｐゴシック" panose="020B0600070205080204" pitchFamily="50" charset="-128"/>
              <a:cs typeface="Calibri" panose="020F0502020204030204" pitchFamily="34" charset="0"/>
            </a:endParaRPr>
          </a:p>
        </p:txBody>
      </p:sp>
    </p:spTree>
    <p:extLst>
      <p:ext uri="{BB962C8B-B14F-4D97-AF65-F5344CB8AC3E}">
        <p14:creationId xmlns:p14="http://schemas.microsoft.com/office/powerpoint/2010/main" val="358608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6">
            <a:extLst>
              <a:ext uri="{FF2B5EF4-FFF2-40B4-BE49-F238E27FC236}">
                <a16:creationId xmlns:a16="http://schemas.microsoft.com/office/drawing/2014/main" id="{C0B5C65E-02F7-4DBC-8102-2EE29E5F56AD}"/>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13</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4" name="字幕 2">
            <a:extLst>
              <a:ext uri="{FF2B5EF4-FFF2-40B4-BE49-F238E27FC236}">
                <a16:creationId xmlns:a16="http://schemas.microsoft.com/office/drawing/2014/main" id="{1EAC9DD0-FFAA-5597-D47A-9DA487829395}"/>
              </a:ext>
            </a:extLst>
          </p:cNvPr>
          <p:cNvSpPr txBox="1">
            <a:spLocks/>
          </p:cNvSpPr>
          <p:nvPr/>
        </p:nvSpPr>
        <p:spPr>
          <a:xfrm>
            <a:off x="10970" y="29120"/>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ＭＳ ゴシック" panose="020B0609070205080204" pitchFamily="49" charset="-128"/>
                <a:ea typeface="游明朝" panose="02020400000000000000" pitchFamily="18" charset="-128"/>
                <a:cs typeface="Calibri" panose="020F0502020204030204" pitchFamily="34" charset="0"/>
              </a:rPr>
              <a:t>3</a:t>
            </a:r>
            <a:r>
              <a:rPr lang="ja-JP" altLang="ja-JP"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　</a:t>
            </a:r>
            <a:r>
              <a:rPr lang="ja-JP" altLang="en-US"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エネルギーを考える</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（資源の在庫）</a:t>
            </a:r>
            <a:endParaRPr lang="en-US" altLang="ja-JP"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endParaRPr>
          </a:p>
        </p:txBody>
      </p:sp>
      <p:sp>
        <p:nvSpPr>
          <p:cNvPr id="7" name="テキスト ボックス 72">
            <a:extLst>
              <a:ext uri="{FF2B5EF4-FFF2-40B4-BE49-F238E27FC236}">
                <a16:creationId xmlns:a16="http://schemas.microsoft.com/office/drawing/2014/main" id="{D4A90E57-4CF2-82DF-28A8-B58E0139EC0E}"/>
              </a:ext>
            </a:extLst>
          </p:cNvPr>
          <p:cNvSpPr txBox="1"/>
          <p:nvPr/>
        </p:nvSpPr>
        <p:spPr>
          <a:xfrm>
            <a:off x="5708940" y="6302150"/>
            <a:ext cx="5796000" cy="32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800" dirty="0">
                <a:latin typeface="Calibri" panose="020F0502020204030204" pitchFamily="34" charset="0"/>
                <a:ea typeface="ＭＳ Ｐゴシック" panose="020B0600070205080204" pitchFamily="50" charset="-128"/>
                <a:cs typeface="Calibri" panose="020F0502020204030204" pitchFamily="34" charset="0"/>
              </a:rPr>
              <a:t>出典：総合資源ｴﾈ調査会 原子力小委員会資料</a:t>
            </a:r>
          </a:p>
        </p:txBody>
      </p:sp>
      <p:sp>
        <p:nvSpPr>
          <p:cNvPr id="8" name="テキスト ボックス 106">
            <a:extLst>
              <a:ext uri="{FF2B5EF4-FFF2-40B4-BE49-F238E27FC236}">
                <a16:creationId xmlns:a16="http://schemas.microsoft.com/office/drawing/2014/main" id="{4F9AB65F-F0CF-2E60-02F1-361F58809742}"/>
              </a:ext>
            </a:extLst>
          </p:cNvPr>
          <p:cNvSpPr txBox="1"/>
          <p:nvPr/>
        </p:nvSpPr>
        <p:spPr>
          <a:xfrm>
            <a:off x="408924" y="739280"/>
            <a:ext cx="11478612" cy="1080000"/>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2200" dirty="0">
                <a:latin typeface="ＭＳ Ｐ明朝" panose="02020600040205080304" pitchFamily="18" charset="-128"/>
                <a:ea typeface="ＭＳ Ｐ明朝" panose="02020600040205080304" pitchFamily="18" charset="-128"/>
                <a:cs typeface="Calibri" panose="020F0502020204030204" pitchFamily="34" charset="0"/>
              </a:rPr>
              <a:t>　</a:t>
            </a:r>
            <a:r>
              <a:rPr lang="ja-JP" altLang="en-US" sz="2200" dirty="0">
                <a:latin typeface="Calibri" panose="020F0502020204030204" pitchFamily="34" charset="0"/>
                <a:ea typeface="ＭＳ Ｐ明朝" panose="02020600040205080304" pitchFamily="18" charset="-128"/>
                <a:cs typeface="Calibri" panose="020F0502020204030204" pitchFamily="34" charset="0"/>
              </a:rPr>
              <a:t>石油の備蓄は、</a:t>
            </a:r>
            <a:r>
              <a:rPr lang="en-US" altLang="ja-JP" sz="2200" dirty="0">
                <a:latin typeface="Calibri" panose="020F0502020204030204" pitchFamily="34" charset="0"/>
                <a:ea typeface="ＭＳ Ｐ明朝" panose="02020600040205080304" pitchFamily="18" charset="-128"/>
                <a:cs typeface="Calibri" panose="020F0502020204030204" pitchFamily="34" charset="0"/>
              </a:rPr>
              <a:t>1973</a:t>
            </a:r>
            <a:r>
              <a:rPr lang="ja-JP" altLang="en-US" sz="2200" dirty="0">
                <a:latin typeface="Calibri" panose="020F0502020204030204" pitchFamily="34" charset="0"/>
                <a:ea typeface="ＭＳ Ｐ明朝" panose="02020600040205080304" pitchFamily="18" charset="-128"/>
                <a:cs typeface="Calibri" panose="020F0502020204030204" pitchFamily="34" charset="0"/>
              </a:rPr>
              <a:t>年の石油危機後に義務付けられており、国、民間、産油国分の備蓄があり、国家備蓄の目標は、産油国の</a:t>
            </a:r>
            <a:r>
              <a:rPr lang="en-US" altLang="ja-JP" sz="2200" dirty="0">
                <a:latin typeface="Calibri" panose="020F0502020204030204" pitchFamily="34" charset="0"/>
                <a:ea typeface="ＭＳ Ｐ明朝" panose="02020600040205080304" pitchFamily="18" charset="-128"/>
                <a:cs typeface="Calibri" panose="020F0502020204030204" pitchFamily="34" charset="0"/>
              </a:rPr>
              <a:t>1/2</a:t>
            </a:r>
            <a:r>
              <a:rPr lang="ja-JP" altLang="en-US" sz="2200" dirty="0">
                <a:latin typeface="Calibri" panose="020F0502020204030204" pitchFamily="34" charset="0"/>
                <a:ea typeface="ＭＳ Ｐ明朝" panose="02020600040205080304" pitchFamily="18" charset="-128"/>
                <a:cs typeface="Calibri" panose="020F0502020204030204" pitchFamily="34" charset="0"/>
              </a:rPr>
              <a:t>とあわせて輸入量の</a:t>
            </a:r>
            <a:r>
              <a:rPr lang="en-US" altLang="ja-JP" sz="2200" dirty="0">
                <a:latin typeface="Calibri" panose="020F0502020204030204" pitchFamily="34" charset="0"/>
                <a:ea typeface="ＭＳ Ｐ明朝" panose="02020600040205080304" pitchFamily="18" charset="-128"/>
                <a:cs typeface="Calibri" panose="020F0502020204030204" pitchFamily="34" charset="0"/>
              </a:rPr>
              <a:t>90</a:t>
            </a:r>
            <a:r>
              <a:rPr lang="ja-JP" altLang="en-US" sz="2200" dirty="0">
                <a:latin typeface="Calibri" panose="020F0502020204030204" pitchFamily="34" charset="0"/>
                <a:ea typeface="ＭＳ Ｐ明朝" panose="02020600040205080304" pitchFamily="18" charset="-128"/>
                <a:cs typeface="Calibri" panose="020F0502020204030204" pitchFamily="34" charset="0"/>
              </a:rPr>
              <a:t>日分以上としています（</a:t>
            </a:r>
            <a:r>
              <a:rPr lang="en-US" altLang="ja-JP" sz="2200" dirty="0">
                <a:latin typeface="Calibri" panose="020F0502020204030204" pitchFamily="34" charset="0"/>
                <a:ea typeface="ＭＳ Ｐ明朝" panose="02020600040205080304" pitchFamily="18" charset="-128"/>
                <a:cs typeface="Calibri" panose="020F0502020204030204" pitchFamily="34" charset="0"/>
              </a:rPr>
              <a:t>IEA</a:t>
            </a:r>
            <a:r>
              <a:rPr lang="ja-JP" altLang="en-US" sz="2200" dirty="0">
                <a:latin typeface="Calibri" panose="020F0502020204030204" pitchFamily="34" charset="0"/>
                <a:ea typeface="ＭＳ Ｐ明朝" panose="02020600040205080304" pitchFamily="18" charset="-128"/>
                <a:cs typeface="Calibri" panose="020F0502020204030204" pitchFamily="34" charset="0"/>
              </a:rPr>
              <a:t>基準）。</a:t>
            </a:r>
          </a:p>
        </p:txBody>
      </p:sp>
      <p:sp>
        <p:nvSpPr>
          <p:cNvPr id="10" name="テキスト ボックス 106">
            <a:extLst>
              <a:ext uri="{FF2B5EF4-FFF2-40B4-BE49-F238E27FC236}">
                <a16:creationId xmlns:a16="http://schemas.microsoft.com/office/drawing/2014/main" id="{F77B43FB-31E6-14B7-D7B9-5F39A589E6CF}"/>
              </a:ext>
            </a:extLst>
          </p:cNvPr>
          <p:cNvSpPr txBox="1"/>
          <p:nvPr/>
        </p:nvSpPr>
        <p:spPr>
          <a:xfrm>
            <a:off x="481495" y="2151987"/>
            <a:ext cx="4320000" cy="2556000"/>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2200" dirty="0">
                <a:latin typeface="Calibri" panose="020F0502020204030204" pitchFamily="34" charset="0"/>
                <a:ea typeface="ＭＳ Ｐ明朝" panose="02020600040205080304" pitchFamily="18" charset="-128"/>
                <a:cs typeface="Calibri" panose="020F0502020204030204" pitchFamily="34" charset="0"/>
              </a:rPr>
              <a:t>　　一方、石炭、</a:t>
            </a:r>
            <a:r>
              <a:rPr lang="en-US" altLang="ja-JP" sz="2200" dirty="0">
                <a:latin typeface="Calibri" panose="020F0502020204030204" pitchFamily="34" charset="0"/>
                <a:ea typeface="ＭＳ Ｐ明朝" panose="02020600040205080304" pitchFamily="18" charset="-128"/>
                <a:cs typeface="Calibri" panose="020F0502020204030204" pitchFamily="34" charset="0"/>
              </a:rPr>
              <a:t>LNG</a:t>
            </a:r>
            <a:r>
              <a:rPr lang="ja-JP" altLang="en-US" sz="2200" dirty="0">
                <a:latin typeface="Calibri" panose="020F0502020204030204" pitchFamily="34" charset="0"/>
                <a:ea typeface="ＭＳ Ｐ明朝" panose="02020600040205080304" pitchFamily="18" charset="-128"/>
                <a:cs typeface="Calibri" panose="020F0502020204030204" pitchFamily="34" charset="0"/>
              </a:rPr>
              <a:t>、ウランに備蓄の義務はありません。　　</a:t>
            </a:r>
            <a:endParaRPr lang="en-US" altLang="ja-JP" sz="2200" dirty="0">
              <a:latin typeface="Calibri" panose="020F0502020204030204" pitchFamily="34" charset="0"/>
              <a:ea typeface="ＭＳ Ｐ明朝" panose="02020600040205080304" pitchFamily="18" charset="-128"/>
              <a:cs typeface="Calibri" panose="020F0502020204030204" pitchFamily="34" charset="0"/>
            </a:endParaRPr>
          </a:p>
          <a:p>
            <a:pPr>
              <a:defRPr/>
            </a:pPr>
            <a:r>
              <a:rPr lang="ja-JP" altLang="en-US" sz="2200" dirty="0">
                <a:latin typeface="Calibri" panose="020F0502020204030204" pitchFamily="34" charset="0"/>
                <a:ea typeface="ＭＳ Ｐ明朝" panose="02020600040205080304" pitchFamily="18" charset="-128"/>
                <a:cs typeface="Calibri" panose="020F0502020204030204" pitchFamily="34" charset="0"/>
              </a:rPr>
              <a:t>　</a:t>
            </a:r>
            <a:r>
              <a:rPr lang="en-US" altLang="ja-JP" sz="2200" u="sng" dirty="0">
                <a:solidFill>
                  <a:schemeClr val="tx1"/>
                </a:solidFill>
                <a:latin typeface="Calibri" panose="020F0502020204030204" pitchFamily="34" charset="0"/>
                <a:ea typeface="ＭＳ Ｐ明朝" panose="02020600040205080304" pitchFamily="18" charset="-128"/>
                <a:cs typeface="Calibri" panose="020F0502020204030204" pitchFamily="34" charset="0"/>
              </a:rPr>
              <a:t>LNG</a:t>
            </a:r>
            <a:r>
              <a:rPr lang="ja-JP" altLang="en-US" sz="2200" u="sng" dirty="0">
                <a:solidFill>
                  <a:schemeClr val="tx1"/>
                </a:solidFill>
                <a:latin typeface="Calibri" panose="020F0502020204030204" pitchFamily="34" charset="0"/>
                <a:ea typeface="ＭＳ Ｐ明朝" panose="02020600040205080304" pitchFamily="18" charset="-128"/>
                <a:cs typeface="Calibri" panose="020F0502020204030204" pitchFamily="34" charset="0"/>
              </a:rPr>
              <a:t>は、</a:t>
            </a:r>
            <a:r>
              <a:rPr lang="en-US" altLang="ja-JP" sz="2200" u="sng" dirty="0">
                <a:solidFill>
                  <a:schemeClr val="tx1"/>
                </a:solidFill>
                <a:latin typeface="Calibri" panose="020F0502020204030204" pitchFamily="34" charset="0"/>
                <a:ea typeface="ＭＳ Ｐ明朝" panose="02020600040205080304" pitchFamily="18" charset="-128"/>
                <a:cs typeface="Calibri" panose="020F0502020204030204" pitchFamily="34" charset="0"/>
              </a:rPr>
              <a:t>-162</a:t>
            </a:r>
            <a:r>
              <a:rPr lang="ja-JP" altLang="en-US" sz="2200" u="sng" dirty="0">
                <a:solidFill>
                  <a:schemeClr val="tx1"/>
                </a:solidFill>
                <a:latin typeface="Calibri" panose="020F0502020204030204" pitchFamily="34" charset="0"/>
                <a:ea typeface="ＭＳ Ｐ明朝" panose="02020600040205080304" pitchFamily="18" charset="-128"/>
                <a:cs typeface="Calibri" panose="020F0502020204030204" pitchFamily="34" charset="0"/>
              </a:rPr>
              <a:t>℃以下で保管</a:t>
            </a:r>
            <a:r>
              <a:rPr lang="ja-JP" altLang="en-US" sz="22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する必要があり、そのためのエネルギーが必要で、また、備蓄しても</a:t>
            </a:r>
            <a:r>
              <a:rPr lang="en-US" altLang="ja-JP" sz="2200" u="sng" dirty="0">
                <a:solidFill>
                  <a:schemeClr val="tx1"/>
                </a:solidFill>
                <a:latin typeface="Calibri" panose="020F0502020204030204" pitchFamily="34" charset="0"/>
                <a:ea typeface="ＭＳ Ｐ明朝" panose="02020600040205080304" pitchFamily="18" charset="-128"/>
                <a:cs typeface="Calibri" panose="020F0502020204030204" pitchFamily="34" charset="0"/>
              </a:rPr>
              <a:t>1</a:t>
            </a:r>
            <a:r>
              <a:rPr lang="ja-JP" altLang="en-US" sz="2200" u="sng" dirty="0">
                <a:solidFill>
                  <a:schemeClr val="tx1"/>
                </a:solidFill>
                <a:latin typeface="Calibri" panose="020F0502020204030204" pitchFamily="34" charset="0"/>
                <a:ea typeface="ＭＳ Ｐ明朝" panose="02020600040205080304" pitchFamily="18" charset="-128"/>
                <a:cs typeface="Calibri" panose="020F0502020204030204" pitchFamily="34" charset="0"/>
              </a:rPr>
              <a:t>年程度で気化</a:t>
            </a:r>
            <a:r>
              <a:rPr lang="ja-JP" altLang="en-US" sz="22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することもあって</a:t>
            </a:r>
            <a:r>
              <a:rPr lang="ja-JP" altLang="en-US" sz="2200" u="sng" dirty="0">
                <a:solidFill>
                  <a:schemeClr val="tx1"/>
                </a:solidFill>
                <a:latin typeface="Calibri" panose="020F0502020204030204" pitchFamily="34" charset="0"/>
                <a:ea typeface="ＭＳ Ｐ明朝" panose="02020600040205080304" pitchFamily="18" charset="-128"/>
                <a:cs typeface="Calibri" panose="020F0502020204030204" pitchFamily="34" charset="0"/>
              </a:rPr>
              <a:t>長期の在庫は困難</a:t>
            </a:r>
            <a:r>
              <a:rPr lang="ja-JP" altLang="en-US" sz="22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なのです。</a:t>
            </a:r>
            <a:endParaRPr lang="en-US" altLang="ja-JP" sz="2200" dirty="0">
              <a:solidFill>
                <a:schemeClr val="tx1"/>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12" name="テキスト ボックス 106">
            <a:extLst>
              <a:ext uri="{FF2B5EF4-FFF2-40B4-BE49-F238E27FC236}">
                <a16:creationId xmlns:a16="http://schemas.microsoft.com/office/drawing/2014/main" id="{608DF497-9E15-6CAE-804E-B20316808FDB}"/>
              </a:ext>
            </a:extLst>
          </p:cNvPr>
          <p:cNvSpPr txBox="1"/>
          <p:nvPr/>
        </p:nvSpPr>
        <p:spPr>
          <a:xfrm>
            <a:off x="317233" y="1677315"/>
            <a:ext cx="11520000" cy="432000"/>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2200" dirty="0">
                <a:latin typeface="ＭＳ Ｐ明朝" panose="02020600040205080304" pitchFamily="18" charset="-128"/>
                <a:ea typeface="ＭＳ Ｐ明朝" panose="02020600040205080304" pitchFamily="18" charset="-128"/>
                <a:cs typeface="Calibri" panose="020F0502020204030204" pitchFamily="34" charset="0"/>
              </a:rPr>
              <a:t>　　また、</a:t>
            </a:r>
            <a:r>
              <a:rPr lang="en-US" altLang="ja-JP" sz="2200" dirty="0">
                <a:latin typeface="Calibri" panose="020F0502020204030204" pitchFamily="34" charset="0"/>
                <a:ea typeface="ＭＳ Ｐ明朝" panose="02020600040205080304" pitchFamily="18" charset="-128"/>
                <a:cs typeface="Calibri" panose="020F0502020204030204" pitchFamily="34" charset="0"/>
              </a:rPr>
              <a:t>LP</a:t>
            </a:r>
            <a:r>
              <a:rPr lang="ja-JP" altLang="en-US" sz="2200" dirty="0">
                <a:latin typeface="Calibri" panose="020F0502020204030204" pitchFamily="34" charset="0"/>
                <a:ea typeface="ＭＳ Ｐ明朝" panose="02020600040205080304" pitchFamily="18" charset="-128"/>
                <a:cs typeface="Calibri" panose="020F0502020204030204" pitchFamily="34" charset="0"/>
              </a:rPr>
              <a:t>ガスは、国は輸入量の</a:t>
            </a:r>
            <a:r>
              <a:rPr lang="en-US" altLang="ja-JP" sz="2200" dirty="0">
                <a:latin typeface="Calibri" panose="020F0502020204030204" pitchFamily="34" charset="0"/>
                <a:ea typeface="ＭＳ Ｐ明朝" panose="02020600040205080304" pitchFamily="18" charset="-128"/>
                <a:cs typeface="Calibri" panose="020F0502020204030204" pitchFamily="34" charset="0"/>
              </a:rPr>
              <a:t>50</a:t>
            </a:r>
            <a:r>
              <a:rPr lang="ja-JP" altLang="en-US" sz="2200" dirty="0">
                <a:latin typeface="Calibri" panose="020F0502020204030204" pitchFamily="34" charset="0"/>
                <a:ea typeface="ＭＳ Ｐ明朝" panose="02020600040205080304" pitchFamily="18" charset="-128"/>
                <a:cs typeface="Calibri" panose="020F0502020204030204" pitchFamily="34" charset="0"/>
              </a:rPr>
              <a:t>日分を目標に、民間は</a:t>
            </a:r>
            <a:r>
              <a:rPr lang="en-US" altLang="ja-JP" sz="2200" dirty="0">
                <a:latin typeface="Calibri" panose="020F0502020204030204" pitchFamily="34" charset="0"/>
                <a:ea typeface="ＭＳ Ｐ明朝" panose="02020600040205080304" pitchFamily="18" charset="-128"/>
                <a:cs typeface="Calibri" panose="020F0502020204030204" pitchFamily="34" charset="0"/>
              </a:rPr>
              <a:t>40</a:t>
            </a:r>
            <a:r>
              <a:rPr lang="ja-JP" altLang="en-US" sz="2200" dirty="0">
                <a:latin typeface="Calibri" panose="020F0502020204030204" pitchFamily="34" charset="0"/>
                <a:ea typeface="ＭＳ Ｐ明朝" panose="02020600040205080304" pitchFamily="18" charset="-128"/>
                <a:cs typeface="Calibri" panose="020F0502020204030204" pitchFamily="34" charset="0"/>
              </a:rPr>
              <a:t>日分が備蓄義務となっています。</a:t>
            </a:r>
          </a:p>
        </p:txBody>
      </p:sp>
      <p:sp>
        <p:nvSpPr>
          <p:cNvPr id="14" name="テキスト ボックス 106">
            <a:extLst>
              <a:ext uri="{FF2B5EF4-FFF2-40B4-BE49-F238E27FC236}">
                <a16:creationId xmlns:a16="http://schemas.microsoft.com/office/drawing/2014/main" id="{E6B9B0E2-B8C1-DBC2-01B1-2195FE1A9E40}"/>
              </a:ext>
            </a:extLst>
          </p:cNvPr>
          <p:cNvSpPr txBox="1"/>
          <p:nvPr/>
        </p:nvSpPr>
        <p:spPr>
          <a:xfrm>
            <a:off x="382778" y="4903854"/>
            <a:ext cx="4320000" cy="1332000"/>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2200" dirty="0">
                <a:latin typeface="ＭＳ Ｐ明朝" panose="02020600040205080304" pitchFamily="18" charset="-128"/>
                <a:ea typeface="ＭＳ Ｐ明朝" panose="02020600040205080304" pitchFamily="18" charset="-128"/>
                <a:cs typeface="Calibri" panose="020F0502020204030204" pitchFamily="34" charset="0"/>
              </a:rPr>
              <a:t>　　</a:t>
            </a:r>
            <a:r>
              <a:rPr lang="ja-JP" altLang="en-US" sz="22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このような</a:t>
            </a:r>
            <a:r>
              <a:rPr lang="en-US" altLang="ja-JP" sz="22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LNG</a:t>
            </a:r>
            <a:r>
              <a:rPr lang="ja-JP" altLang="en-US" sz="22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ですが、</a:t>
            </a:r>
            <a:r>
              <a:rPr lang="ja-JP" altLang="en-US" sz="2200" u="sng" dirty="0">
                <a:solidFill>
                  <a:schemeClr val="tx1"/>
                </a:solidFill>
                <a:latin typeface="Calibri" panose="020F0502020204030204" pitchFamily="34" charset="0"/>
                <a:ea typeface="ＭＳ Ｐ明朝" panose="02020600040205080304" pitchFamily="18" charset="-128"/>
                <a:cs typeface="Calibri" panose="020F0502020204030204" pitchFamily="34" charset="0"/>
              </a:rPr>
              <a:t>日本の発電では最大の割合</a:t>
            </a:r>
            <a:r>
              <a:rPr lang="ja-JP" altLang="en-US" sz="22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を占めており、この部分はもっと注目すべきことであると考えます。</a:t>
            </a:r>
          </a:p>
        </p:txBody>
      </p:sp>
      <p:pic>
        <p:nvPicPr>
          <p:cNvPr id="9" name="図 8">
            <a:extLst>
              <a:ext uri="{FF2B5EF4-FFF2-40B4-BE49-F238E27FC236}">
                <a16:creationId xmlns:a16="http://schemas.microsoft.com/office/drawing/2014/main" id="{89524F68-59B8-3B62-38DA-4BE470265225}"/>
              </a:ext>
            </a:extLst>
          </p:cNvPr>
          <p:cNvPicPr>
            <a:picLocks noChangeAspect="1"/>
          </p:cNvPicPr>
          <p:nvPr/>
        </p:nvPicPr>
        <p:blipFill>
          <a:blip r:embed="rId3"/>
          <a:stretch>
            <a:fillRect/>
          </a:stretch>
        </p:blipFill>
        <p:spPr>
          <a:xfrm>
            <a:off x="4966478" y="2284822"/>
            <a:ext cx="6644869" cy="3993109"/>
          </a:xfrm>
          <a:prstGeom prst="rect">
            <a:avLst/>
          </a:prstGeom>
        </p:spPr>
      </p:pic>
    </p:spTree>
    <p:extLst>
      <p:ext uri="{BB962C8B-B14F-4D97-AF65-F5344CB8AC3E}">
        <p14:creationId xmlns:p14="http://schemas.microsoft.com/office/powerpoint/2010/main" val="234096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697200C8-A3C9-BBFE-EEE6-D8AEC00759DA}"/>
              </a:ext>
            </a:extLst>
          </p:cNvPr>
          <p:cNvPicPr>
            <a:picLocks noChangeAspect="1"/>
          </p:cNvPicPr>
          <p:nvPr/>
        </p:nvPicPr>
        <p:blipFill>
          <a:blip r:embed="rId3"/>
          <a:stretch>
            <a:fillRect/>
          </a:stretch>
        </p:blipFill>
        <p:spPr>
          <a:xfrm>
            <a:off x="7603226" y="773630"/>
            <a:ext cx="4272382" cy="2165543"/>
          </a:xfrm>
          <a:prstGeom prst="rect">
            <a:avLst/>
          </a:prstGeom>
        </p:spPr>
      </p:pic>
      <p:sp>
        <p:nvSpPr>
          <p:cNvPr id="14" name="正方形/長方形 13">
            <a:extLst>
              <a:ext uri="{FF2B5EF4-FFF2-40B4-BE49-F238E27FC236}">
                <a16:creationId xmlns:a16="http://schemas.microsoft.com/office/drawing/2014/main" id="{79C158BD-5F9C-4775-AC67-5030FA5D8E08}"/>
              </a:ext>
            </a:extLst>
          </p:cNvPr>
          <p:cNvSpPr/>
          <p:nvPr/>
        </p:nvSpPr>
        <p:spPr>
          <a:xfrm>
            <a:off x="2857500" y="5962650"/>
            <a:ext cx="723900" cy="483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6">
            <a:extLst>
              <a:ext uri="{FF2B5EF4-FFF2-40B4-BE49-F238E27FC236}">
                <a16:creationId xmlns:a16="http://schemas.microsoft.com/office/drawing/2014/main" id="{C0B5C65E-02F7-4DBC-8102-2EE29E5F56AD}"/>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14</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4" name="字幕 2">
            <a:extLst>
              <a:ext uri="{FF2B5EF4-FFF2-40B4-BE49-F238E27FC236}">
                <a16:creationId xmlns:a16="http://schemas.microsoft.com/office/drawing/2014/main" id="{C8C4EE0C-8BBC-4780-B78D-578EC72CE762}"/>
              </a:ext>
            </a:extLst>
          </p:cNvPr>
          <p:cNvSpPr txBox="1">
            <a:spLocks/>
          </p:cNvSpPr>
          <p:nvPr/>
        </p:nvSpPr>
        <p:spPr>
          <a:xfrm>
            <a:off x="10970" y="29120"/>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ＭＳ ゴシック" panose="020B0609070205080204" pitchFamily="49" charset="-128"/>
                <a:ea typeface="游明朝" panose="02020400000000000000" pitchFamily="18" charset="-128"/>
                <a:cs typeface="Calibri" panose="020F0502020204030204" pitchFamily="34" charset="0"/>
              </a:rPr>
              <a:t>3</a:t>
            </a:r>
            <a:r>
              <a:rPr lang="ja-JP" altLang="ja-JP"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　</a:t>
            </a:r>
            <a:r>
              <a:rPr lang="ja-JP" altLang="en-US"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エネルギーを考える</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（太陽光発電設備の密度）</a:t>
            </a:r>
            <a:endParaRPr lang="en-US" altLang="ja-JP"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endParaRPr>
          </a:p>
        </p:txBody>
      </p:sp>
      <p:sp>
        <p:nvSpPr>
          <p:cNvPr id="5" name="テキスト ボックス 47">
            <a:extLst>
              <a:ext uri="{FF2B5EF4-FFF2-40B4-BE49-F238E27FC236}">
                <a16:creationId xmlns:a16="http://schemas.microsoft.com/office/drawing/2014/main" id="{CF045FB3-D33A-1C03-CFE7-32027A2B7100}"/>
              </a:ext>
            </a:extLst>
          </p:cNvPr>
          <p:cNvSpPr txBox="1"/>
          <p:nvPr/>
        </p:nvSpPr>
        <p:spPr>
          <a:xfrm>
            <a:off x="7152769" y="3646929"/>
            <a:ext cx="4716000" cy="2808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220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　これは、日本の平地面積が国土の</a:t>
            </a:r>
            <a:r>
              <a:rPr lang="en-US" altLang="ja-JP" sz="220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39</a:t>
            </a:r>
            <a:r>
              <a:rPr lang="ja-JP" altLang="en-US" sz="220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a:t>
            </a:r>
            <a:r>
              <a:rPr lang="en-US" altLang="ja-JP" sz="220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13</a:t>
            </a:r>
            <a:r>
              <a:rPr lang="ja-JP" altLang="ja-JP" sz="220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万</a:t>
            </a:r>
            <a:r>
              <a:rPr lang="en-US" altLang="ja-JP" sz="220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km2÷38</a:t>
            </a:r>
            <a:r>
              <a:rPr lang="ja-JP" altLang="ja-JP" sz="220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万</a:t>
            </a:r>
            <a:r>
              <a:rPr lang="en-US" altLang="ja-JP" sz="220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km2</a:t>
            </a:r>
            <a:r>
              <a:rPr lang="ja-JP" altLang="ja-JP" sz="220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a:t>
            </a:r>
            <a:r>
              <a:rPr lang="ja-JP" altLang="en-US" sz="220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と極端に少ないためです。逆に、</a:t>
            </a:r>
            <a:r>
              <a:rPr lang="ja-JP" altLang="en-US" sz="2200" u="sng" dirty="0">
                <a:solidFill>
                  <a:schemeClr val="tx1"/>
                </a:solidFill>
                <a:effectLst/>
                <a:latin typeface="Calibri" panose="020F0502020204030204" pitchFamily="34" charset="0"/>
                <a:ea typeface="ＭＳ Ｐ明朝" panose="02020600040205080304" pitchFamily="18" charset="-128"/>
                <a:cs typeface="Calibri" panose="020F0502020204030204" pitchFamily="34" charset="0"/>
                <a:hlinkClick r:id="rId4">
                  <a:extLst>
                    <a:ext uri="{A12FA001-AC4F-418D-AE19-62706E023703}">
                      <ahyp:hlinkClr xmlns:ahyp="http://schemas.microsoft.com/office/drawing/2018/hyperlinkcolor" val="tx"/>
                    </a:ext>
                  </a:extLst>
                </a:hlinkClick>
              </a:rPr>
              <a:t>森林率</a:t>
            </a:r>
            <a:r>
              <a:rPr lang="en-US" altLang="ja-JP" sz="2200" u="sng" dirty="0">
                <a:solidFill>
                  <a:schemeClr val="tx1"/>
                </a:solidFill>
                <a:effectLst/>
                <a:latin typeface="Calibri" panose="020F0502020204030204" pitchFamily="34" charset="0"/>
                <a:ea typeface="ＭＳ Ｐ明朝" panose="02020600040205080304" pitchFamily="18" charset="-128"/>
                <a:cs typeface="Calibri" panose="020F0502020204030204" pitchFamily="34" charset="0"/>
                <a:hlinkClick r:id="rId4">
                  <a:extLst>
                    <a:ext uri="{A12FA001-AC4F-418D-AE19-62706E023703}">
                      <ahyp:hlinkClr xmlns:ahyp="http://schemas.microsoft.com/office/drawing/2018/hyperlinkcolor" val="tx"/>
                    </a:ext>
                  </a:extLst>
                </a:hlinkClick>
              </a:rPr>
              <a:t>68.4%</a:t>
            </a:r>
            <a:r>
              <a:rPr lang="ja-JP" altLang="en-US" sz="2200" u="sng" dirty="0">
                <a:solidFill>
                  <a:schemeClr val="tx1"/>
                </a:solidFill>
                <a:effectLst/>
                <a:latin typeface="Calibri" panose="020F0502020204030204" pitchFamily="34" charset="0"/>
                <a:ea typeface="ＭＳ Ｐ明朝" panose="02020600040205080304" pitchFamily="18" charset="-128"/>
                <a:cs typeface="Calibri" panose="020F0502020204030204" pitchFamily="34" charset="0"/>
                <a:hlinkClick r:id="rId4">
                  <a:extLst>
                    <a:ext uri="{A12FA001-AC4F-418D-AE19-62706E023703}">
                      <ahyp:hlinkClr xmlns:ahyp="http://schemas.microsoft.com/office/drawing/2018/hyperlinkcolor" val="tx"/>
                    </a:ext>
                  </a:extLst>
                </a:hlinkClick>
              </a:rPr>
              <a:t>は先進国で第</a:t>
            </a:r>
            <a:r>
              <a:rPr lang="en-US" altLang="ja-JP" sz="2200" u="sng" dirty="0">
                <a:solidFill>
                  <a:schemeClr val="tx1"/>
                </a:solidFill>
                <a:effectLst/>
                <a:latin typeface="Calibri" panose="020F0502020204030204" pitchFamily="34" charset="0"/>
                <a:ea typeface="ＭＳ Ｐ明朝" panose="02020600040205080304" pitchFamily="18" charset="-128"/>
                <a:cs typeface="Calibri" panose="020F0502020204030204" pitchFamily="34" charset="0"/>
                <a:hlinkClick r:id="rId4">
                  <a:extLst>
                    <a:ext uri="{A12FA001-AC4F-418D-AE19-62706E023703}">
                      <ahyp:hlinkClr xmlns:ahyp="http://schemas.microsoft.com/office/drawing/2018/hyperlinkcolor" val="tx"/>
                    </a:ext>
                  </a:extLst>
                </a:hlinkClick>
              </a:rPr>
              <a:t>3</a:t>
            </a:r>
            <a:r>
              <a:rPr lang="ja-JP" altLang="en-US" sz="2200" u="sng" dirty="0">
                <a:solidFill>
                  <a:schemeClr val="tx1"/>
                </a:solidFill>
                <a:effectLst/>
                <a:latin typeface="Calibri" panose="020F0502020204030204" pitchFamily="34" charset="0"/>
                <a:ea typeface="ＭＳ Ｐ明朝" panose="02020600040205080304" pitchFamily="18" charset="-128"/>
                <a:cs typeface="Calibri" panose="020F0502020204030204" pitchFamily="34" charset="0"/>
                <a:hlinkClick r:id="rId4">
                  <a:extLst>
                    <a:ext uri="{A12FA001-AC4F-418D-AE19-62706E023703}">
                      <ahyp:hlinkClr xmlns:ahyp="http://schemas.microsoft.com/office/drawing/2018/hyperlinkcolor" val="tx"/>
                    </a:ext>
                  </a:extLst>
                </a:hlinkClick>
              </a:rPr>
              <a:t>位</a:t>
            </a:r>
            <a:r>
              <a:rPr lang="ja-JP" altLang="en-US" sz="220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、と凄いのです。</a:t>
            </a:r>
            <a:endParaRPr lang="en-US" altLang="ja-JP" sz="2200" dirty="0">
              <a:solidFill>
                <a:schemeClr val="dk1"/>
              </a:solidFill>
              <a:effectLst/>
              <a:latin typeface="ＭＳ Ｐ明朝" panose="02020600040205080304" pitchFamily="18" charset="-128"/>
              <a:ea typeface="ＭＳ Ｐ明朝" panose="02020600040205080304" pitchFamily="18" charset="-128"/>
              <a:cs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2200" dirty="0">
                <a:latin typeface="ＭＳ Ｐ明朝" panose="02020600040205080304" pitchFamily="18" charset="-128"/>
                <a:ea typeface="ＭＳ Ｐ明朝" panose="02020600040205080304" pitchFamily="18" charset="-128"/>
                <a:cs typeface="Calibri" panose="020F0502020204030204" pitchFamily="34" charset="0"/>
              </a:rPr>
              <a:t>　 従って、</a:t>
            </a:r>
            <a:r>
              <a:rPr lang="ja-JP" altLang="ja-JP" sz="220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今後は、</a:t>
            </a:r>
            <a:r>
              <a:rPr lang="ja-JP" altLang="en-US" sz="2200" u="sng" dirty="0">
                <a:latin typeface="Calibri" panose="020F0502020204030204" pitchFamily="34" charset="0"/>
                <a:ea typeface="ＭＳ Ｐ明朝" panose="02020600040205080304" pitchFamily="18" charset="-128"/>
                <a:cs typeface="Calibri" panose="020F0502020204030204" pitchFamily="34" charset="0"/>
              </a:rPr>
              <a:t>開発と環境の両立を図る</a:t>
            </a:r>
            <a:r>
              <a:rPr lang="ja-JP" altLang="en-US" sz="2200" u="none" dirty="0">
                <a:latin typeface="Calibri" panose="020F0502020204030204" pitchFamily="34" charset="0"/>
                <a:ea typeface="ＭＳ Ｐ明朝" panose="02020600040205080304" pitchFamily="18" charset="-128"/>
                <a:cs typeface="Calibri" panose="020F0502020204030204" pitchFamily="34" charset="0"/>
              </a:rPr>
              <a:t>新たな発想（例えば、ビルの窓や壁面へ設置できるなど）</a:t>
            </a:r>
            <a:r>
              <a:rPr lang="ja-JP" altLang="en-US" sz="2200" u="sng" dirty="0">
                <a:latin typeface="Calibri" panose="020F0502020204030204" pitchFamily="34" charset="0"/>
                <a:ea typeface="ＭＳ Ｐ明朝" panose="02020600040205080304" pitchFamily="18" charset="-128"/>
                <a:cs typeface="Calibri" panose="020F0502020204030204" pitchFamily="34" charset="0"/>
              </a:rPr>
              <a:t>が重要</a:t>
            </a:r>
            <a:r>
              <a:rPr lang="ja-JP" altLang="en-US" sz="2200" dirty="0">
                <a:latin typeface="Calibri" panose="020F0502020204030204" pitchFamily="34" charset="0"/>
                <a:ea typeface="ＭＳ Ｐ明朝" panose="02020600040205080304" pitchFamily="18" charset="-128"/>
                <a:cs typeface="Calibri" panose="020F0502020204030204" pitchFamily="34" charset="0"/>
              </a:rPr>
              <a:t>になってきています。　</a:t>
            </a:r>
            <a:r>
              <a:rPr lang="ja-JP" altLang="en-US" dirty="0">
                <a:latin typeface="+mn-lt"/>
                <a:ea typeface="ＭＳ Ｐゴシック" panose="020B0600070205080204" pitchFamily="50" charset="-128"/>
              </a:rPr>
              <a:t>　</a:t>
            </a:r>
            <a:endParaRPr lang="en-US" altLang="ja-JP" dirty="0">
              <a:latin typeface="+mn-lt"/>
              <a:ea typeface="ＭＳ Ｐゴシック" panose="020B0600070205080204" pitchFamily="50" charset="-128"/>
            </a:endParaRPr>
          </a:p>
        </p:txBody>
      </p:sp>
      <p:sp>
        <p:nvSpPr>
          <p:cNvPr id="6" name="テキスト ボックス 44">
            <a:extLst>
              <a:ext uri="{FF2B5EF4-FFF2-40B4-BE49-F238E27FC236}">
                <a16:creationId xmlns:a16="http://schemas.microsoft.com/office/drawing/2014/main" id="{7BAA3D25-786D-F4BE-1286-BB6855E0A863}"/>
              </a:ext>
            </a:extLst>
          </p:cNvPr>
          <p:cNvSpPr txBox="1"/>
          <p:nvPr/>
        </p:nvSpPr>
        <p:spPr>
          <a:xfrm>
            <a:off x="414596" y="784409"/>
            <a:ext cx="6948000" cy="819061"/>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2200" dirty="0">
                <a:latin typeface="+mn-lt"/>
                <a:ea typeface="ＭＳ Ｐゴシック" panose="020B0600070205080204" pitchFamily="50" charset="-128"/>
              </a:rPr>
              <a:t>　</a:t>
            </a:r>
            <a:r>
              <a:rPr lang="ja-JP" altLang="en-US" sz="2200" dirty="0">
                <a:latin typeface="Calibri" panose="020F0502020204030204" pitchFamily="34" charset="0"/>
                <a:ea typeface="ＭＳ Ｐ明朝" panose="02020600040205080304" pitchFamily="18" charset="-128"/>
                <a:cs typeface="Calibri" panose="020F0502020204030204" pitchFamily="34" charset="0"/>
              </a:rPr>
              <a:t>太陽光発電については、</a:t>
            </a:r>
            <a:r>
              <a:rPr lang="ja-JP" altLang="en-US"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中国、米国に次いで、日本は世界で第</a:t>
            </a:r>
            <a:r>
              <a:rPr lang="en-US" altLang="ja-JP"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3</a:t>
            </a:r>
            <a:r>
              <a:rPr lang="ja-JP" altLang="en-US"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位となっています（右図）。</a:t>
            </a:r>
            <a:endParaRPr lang="en-US" altLang="ja-JP" sz="2200" dirty="0">
              <a:latin typeface="Calibri" panose="020F0502020204030204" pitchFamily="34" charset="0"/>
              <a:ea typeface="ＭＳ Ｐ明朝" panose="02020600040205080304" pitchFamily="18" charset="-128"/>
              <a:cs typeface="Calibri" panose="020F0502020204030204" pitchFamily="34" charset="0"/>
            </a:endParaRPr>
          </a:p>
        </p:txBody>
      </p:sp>
      <p:sp>
        <p:nvSpPr>
          <p:cNvPr id="7" name="テキスト ボックス 46">
            <a:extLst>
              <a:ext uri="{FF2B5EF4-FFF2-40B4-BE49-F238E27FC236}">
                <a16:creationId xmlns:a16="http://schemas.microsoft.com/office/drawing/2014/main" id="{4F46C536-F211-F6B3-A33C-663A4B7019C6}"/>
              </a:ext>
            </a:extLst>
          </p:cNvPr>
          <p:cNvSpPr txBox="1"/>
          <p:nvPr/>
        </p:nvSpPr>
        <p:spPr>
          <a:xfrm>
            <a:off x="382697" y="1704727"/>
            <a:ext cx="6948000" cy="677108"/>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2200" dirty="0">
                <a:latin typeface="Calibri" panose="020F0502020204030204" pitchFamily="34" charset="0"/>
                <a:ea typeface="ＭＳ Ｐ明朝" panose="02020600040205080304" pitchFamily="18" charset="-128"/>
                <a:cs typeface="Calibri" panose="020F0502020204030204" pitchFamily="34" charset="0"/>
              </a:rPr>
              <a:t>　一方、下図のとおり、日本は</a:t>
            </a:r>
            <a:r>
              <a:rPr lang="ja-JP" altLang="en-US" sz="2200" u="sng" dirty="0">
                <a:latin typeface="Calibri" panose="020F0502020204030204" pitchFamily="34" charset="0"/>
                <a:ea typeface="ＭＳ Ｐ明朝" panose="02020600040205080304" pitchFamily="18" charset="-128"/>
                <a:cs typeface="Calibri" panose="020F0502020204030204" pitchFamily="34" charset="0"/>
              </a:rPr>
              <a:t>平地面積当たりの設備容量で</a:t>
            </a:r>
            <a:r>
              <a:rPr lang="en-US" altLang="ja-JP" sz="2200" u="sng" dirty="0">
                <a:latin typeface="Calibri" panose="020F0502020204030204" pitchFamily="34" charset="0"/>
                <a:ea typeface="ＭＳ Ｐ明朝" panose="02020600040205080304" pitchFamily="18" charset="-128"/>
                <a:cs typeface="Calibri" panose="020F0502020204030204" pitchFamily="34" charset="0"/>
              </a:rPr>
              <a:t>426kW/km</a:t>
            </a:r>
            <a:r>
              <a:rPr lang="en-US" altLang="ja-JP" sz="2200" u="sng" baseline="30000" dirty="0">
                <a:latin typeface="Calibri" panose="020F0502020204030204" pitchFamily="34" charset="0"/>
                <a:ea typeface="ＭＳ Ｐ明朝" panose="02020600040205080304" pitchFamily="18" charset="-128"/>
                <a:cs typeface="Calibri" panose="020F0502020204030204" pitchFamily="34" charset="0"/>
              </a:rPr>
              <a:t>2</a:t>
            </a:r>
            <a:r>
              <a:rPr lang="ja-JP" altLang="en-US" sz="2200" u="sng" dirty="0">
                <a:latin typeface="Calibri" panose="020F0502020204030204" pitchFamily="34" charset="0"/>
                <a:ea typeface="ＭＳ Ｐ明朝" panose="02020600040205080304" pitchFamily="18" charset="-128"/>
                <a:cs typeface="Calibri" panose="020F0502020204030204" pitchFamily="34" charset="0"/>
              </a:rPr>
              <a:t>と、</a:t>
            </a:r>
            <a:r>
              <a:rPr lang="ja-JP" altLang="ja-JP" sz="220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ドイツの</a:t>
            </a:r>
            <a:r>
              <a:rPr lang="en-US" altLang="ja-JP" sz="220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2.3</a:t>
            </a:r>
            <a:r>
              <a:rPr lang="ja-JP" altLang="ja-JP" sz="220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倍</a:t>
            </a:r>
            <a:r>
              <a:rPr lang="ja-JP" altLang="en-US" sz="2200" dirty="0">
                <a:latin typeface="Calibri" panose="020F0502020204030204" pitchFamily="34" charset="0"/>
                <a:ea typeface="ＭＳ Ｐ明朝" panose="02020600040205080304" pitchFamily="18" charset="-128"/>
                <a:cs typeface="Calibri" panose="020F0502020204030204" pitchFamily="34" charset="0"/>
              </a:rPr>
              <a:t>です。</a:t>
            </a:r>
            <a:r>
              <a:rPr lang="ja-JP" altLang="en-US" sz="220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　</a:t>
            </a:r>
            <a:endParaRPr lang="en-US" altLang="ja-JP" sz="220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endParaRPr>
          </a:p>
        </p:txBody>
      </p:sp>
      <p:sp>
        <p:nvSpPr>
          <p:cNvPr id="10" name="テキスト ボックス 42">
            <a:extLst>
              <a:ext uri="{FF2B5EF4-FFF2-40B4-BE49-F238E27FC236}">
                <a16:creationId xmlns:a16="http://schemas.microsoft.com/office/drawing/2014/main" id="{67440706-A750-73F4-0B14-FC0472CE9C25}"/>
              </a:ext>
            </a:extLst>
          </p:cNvPr>
          <p:cNvSpPr txBox="1"/>
          <p:nvPr/>
        </p:nvSpPr>
        <p:spPr>
          <a:xfrm>
            <a:off x="7653233" y="3287634"/>
            <a:ext cx="4248000" cy="252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36000" r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800" b="0" i="0" dirty="0">
                <a:solidFill>
                  <a:schemeClr val="dk1"/>
                </a:solidFill>
                <a:effectLst/>
                <a:latin typeface="+mn-lt"/>
                <a:ea typeface="ＭＳ Ｐゴシック" panose="020B0600070205080204" pitchFamily="50" charset="-128"/>
                <a:cs typeface="+mn-cs"/>
              </a:rPr>
              <a:t>世界の累積太陽光発電設備容量（</a:t>
            </a:r>
            <a:r>
              <a:rPr lang="en-US" altLang="ja-JP" sz="1800" b="0" i="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rPr>
              <a:t>2021</a:t>
            </a:r>
            <a:r>
              <a:rPr lang="ja-JP" altLang="en-US" sz="1800" b="0" i="0" dirty="0">
                <a:solidFill>
                  <a:schemeClr val="dk1"/>
                </a:solidFill>
                <a:effectLst/>
                <a:latin typeface="+mn-lt"/>
                <a:ea typeface="ＭＳ Ｐゴシック" panose="020B0600070205080204" pitchFamily="50" charset="-128"/>
                <a:cs typeface="+mn-cs"/>
              </a:rPr>
              <a:t>年）</a:t>
            </a:r>
            <a:endParaRPr kumimoji="1" lang="ja-JP" altLang="en-US" sz="1800" b="0" dirty="0">
              <a:latin typeface="+mn-lt"/>
              <a:ea typeface="ＭＳ Ｐゴシック" panose="020B0600070205080204" pitchFamily="50" charset="-128"/>
            </a:endParaRPr>
          </a:p>
        </p:txBody>
      </p:sp>
      <p:sp>
        <p:nvSpPr>
          <p:cNvPr id="11" name="テキスト ボックス 12">
            <a:extLst>
              <a:ext uri="{FF2B5EF4-FFF2-40B4-BE49-F238E27FC236}">
                <a16:creationId xmlns:a16="http://schemas.microsoft.com/office/drawing/2014/main" id="{C31C54D1-CFC2-DF92-2662-A1945C721812}"/>
              </a:ext>
            </a:extLst>
          </p:cNvPr>
          <p:cNvSpPr txBox="1"/>
          <p:nvPr/>
        </p:nvSpPr>
        <p:spPr>
          <a:xfrm>
            <a:off x="1191037" y="6521795"/>
            <a:ext cx="4057250" cy="32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t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000" dirty="0">
                <a:latin typeface="ＭＳ Ｐゴシック" panose="020B0600070205080204" pitchFamily="50" charset="-128"/>
                <a:ea typeface="ＭＳ Ｐゴシック" panose="020B0600070205080204" pitchFamily="50" charset="-128"/>
              </a:rPr>
              <a:t>平地面積当たりの太陽光発電設備</a:t>
            </a:r>
          </a:p>
        </p:txBody>
      </p:sp>
      <p:sp>
        <p:nvSpPr>
          <p:cNvPr id="12" name="テキスト ボックス 15">
            <a:extLst>
              <a:ext uri="{FF2B5EF4-FFF2-40B4-BE49-F238E27FC236}">
                <a16:creationId xmlns:a16="http://schemas.microsoft.com/office/drawing/2014/main" id="{D77890FB-CD68-02C0-F9B5-C3D2303E9F3B}"/>
              </a:ext>
            </a:extLst>
          </p:cNvPr>
          <p:cNvSpPr txBox="1"/>
          <p:nvPr/>
        </p:nvSpPr>
        <p:spPr>
          <a:xfrm>
            <a:off x="564594" y="6197663"/>
            <a:ext cx="3204000" cy="252000"/>
          </a:xfrm>
          <a:prstGeom prst="rect">
            <a:avLst/>
          </a:prstGeom>
          <a:noFill/>
          <a:ln w="12700"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0" dirty="0">
                <a:latin typeface="ＭＳ Ｐゴシック" panose="020B0600070205080204" pitchFamily="50" charset="-128"/>
                <a:ea typeface="ＭＳ Ｐゴシック" panose="020B0600070205080204" pitchFamily="50" charset="-128"/>
              </a:rPr>
              <a:t>出典：</a:t>
            </a:r>
            <a:r>
              <a:rPr kumimoji="1" lang="ja-JP" altLang="en-US" sz="1600" b="0" u="sng" dirty="0">
                <a:latin typeface="ＭＳ Ｐゴシック" panose="020B0600070205080204" pitchFamily="50" charset="-128"/>
                <a:ea typeface="ＭＳ Ｐゴシック" panose="020B0600070205080204" pitchFamily="50" charset="-128"/>
              </a:rPr>
              <a:t>資源エネルギー庁資料</a:t>
            </a:r>
            <a:r>
              <a:rPr kumimoji="1" lang="ja-JP" altLang="en-US" sz="1600" b="0" dirty="0">
                <a:latin typeface="ＭＳ Ｐゴシック" panose="020B0600070205080204" pitchFamily="50" charset="-128"/>
                <a:ea typeface="ＭＳ Ｐゴシック" panose="020B0600070205080204" pitchFamily="50" charset="-128"/>
              </a:rPr>
              <a:t>　</a:t>
            </a:r>
            <a:r>
              <a:rPr kumimoji="1" lang="en-US" altLang="ja-JP" sz="1600" b="0" u="none" dirty="0">
                <a:latin typeface="ＭＳ Ｐゴシック" panose="020B0600070205080204" pitchFamily="50" charset="-128"/>
                <a:ea typeface="ＭＳ Ｐゴシック" panose="020B0600070205080204" pitchFamily="50" charset="-128"/>
              </a:rPr>
              <a:t>P65</a:t>
            </a:r>
            <a:endParaRPr kumimoji="1" lang="en-US" altLang="ja-JP" sz="1600" b="0" dirty="0">
              <a:latin typeface="+mn-lt"/>
              <a:ea typeface="ＭＳ Ｐゴシック" panose="020B0600070205080204" pitchFamily="50" charset="-128"/>
            </a:endParaRPr>
          </a:p>
        </p:txBody>
      </p:sp>
      <p:sp>
        <p:nvSpPr>
          <p:cNvPr id="13" name="テキスト ボックス 27">
            <a:extLst>
              <a:ext uri="{FF2B5EF4-FFF2-40B4-BE49-F238E27FC236}">
                <a16:creationId xmlns:a16="http://schemas.microsoft.com/office/drawing/2014/main" id="{6B98C609-2F7D-0FB9-81E9-D4845892DB18}"/>
              </a:ext>
            </a:extLst>
          </p:cNvPr>
          <p:cNvSpPr txBox="1"/>
          <p:nvPr/>
        </p:nvSpPr>
        <p:spPr>
          <a:xfrm>
            <a:off x="3801898" y="6228042"/>
            <a:ext cx="2844000" cy="216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0" dirty="0">
                <a:latin typeface="ＭＳ Ｐゴシック" panose="020B0600070205080204" pitchFamily="50" charset="-128"/>
                <a:ea typeface="ＭＳ Ｐゴシック" panose="020B0600070205080204" pitchFamily="50" charset="-128"/>
              </a:rPr>
              <a:t>（基本政策分科会第</a:t>
            </a:r>
            <a:r>
              <a:rPr kumimoji="1" lang="en-US" altLang="ja-JP" sz="1400" b="0" dirty="0">
                <a:latin typeface="ＭＳ Ｐゴシック" panose="020B0600070205080204" pitchFamily="50" charset="-128"/>
                <a:ea typeface="ＭＳ Ｐゴシック" panose="020B0600070205080204" pitchFamily="50" charset="-128"/>
              </a:rPr>
              <a:t>40</a:t>
            </a:r>
            <a:r>
              <a:rPr kumimoji="1" lang="ja-JP" altLang="en-US" sz="1400" b="0" dirty="0">
                <a:latin typeface="ＭＳ Ｐゴシック" panose="020B0600070205080204" pitchFamily="50" charset="-128"/>
                <a:ea typeface="ＭＳ Ｐゴシック" panose="020B0600070205080204" pitchFamily="50" charset="-128"/>
              </a:rPr>
              <a:t>回会合資料</a:t>
            </a:r>
            <a:r>
              <a:rPr kumimoji="1" lang="en-US" altLang="ja-JP" sz="1400" b="0" dirty="0">
                <a:latin typeface="ＭＳ Ｐゴシック" panose="020B0600070205080204" pitchFamily="50" charset="-128"/>
                <a:ea typeface="ＭＳ Ｐゴシック" panose="020B0600070205080204" pitchFamily="50" charset="-128"/>
              </a:rPr>
              <a:t>2</a:t>
            </a:r>
            <a:r>
              <a:rPr kumimoji="1" lang="ja-JP" altLang="en-US" sz="1400" b="0" dirty="0">
                <a:latin typeface="ＭＳ Ｐゴシック" panose="020B0600070205080204" pitchFamily="50" charset="-128"/>
                <a:ea typeface="ＭＳ Ｐゴシック" panose="020B0600070205080204" pitchFamily="50" charset="-128"/>
              </a:rPr>
              <a:t>）</a:t>
            </a:r>
          </a:p>
        </p:txBody>
      </p:sp>
      <p:sp>
        <p:nvSpPr>
          <p:cNvPr id="15" name="吹き出し: 角を丸めた四角形 14">
            <a:extLst>
              <a:ext uri="{FF2B5EF4-FFF2-40B4-BE49-F238E27FC236}">
                <a16:creationId xmlns:a16="http://schemas.microsoft.com/office/drawing/2014/main" id="{84B09CCB-4080-731F-3A0C-C501BAAD3BD4}"/>
              </a:ext>
            </a:extLst>
          </p:cNvPr>
          <p:cNvSpPr/>
          <p:nvPr/>
        </p:nvSpPr>
        <p:spPr>
          <a:xfrm>
            <a:off x="9113404" y="1048419"/>
            <a:ext cx="2700000" cy="288000"/>
          </a:xfrm>
          <a:prstGeom prst="wedgeRoundRectCallout">
            <a:avLst>
              <a:gd name="adj1" fmla="val -31782"/>
              <a:gd name="adj2" fmla="val 107567"/>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cs typeface="Calibri" panose="020F0502020204030204" pitchFamily="34" charset="0"/>
              </a:rPr>
              <a:t>太陽光は世界第</a:t>
            </a:r>
            <a:r>
              <a:rPr kumimoji="1" lang="en-US" altLang="ja-JP" sz="1600" dirty="0">
                <a:solidFill>
                  <a:schemeClr val="tx1"/>
                </a:solidFill>
                <a:latin typeface="ＭＳ Ｐゴシック" panose="020B0600070205080204" pitchFamily="50" charset="-128"/>
                <a:ea typeface="ＭＳ Ｐゴシック" panose="020B0600070205080204" pitchFamily="50" charset="-128"/>
                <a:cs typeface="Calibri" panose="020F0502020204030204" pitchFamily="34" charset="0"/>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cs typeface="Calibri" panose="020F0502020204030204" pitchFamily="34" charset="0"/>
              </a:rPr>
              <a:t>位の設置量</a:t>
            </a:r>
          </a:p>
        </p:txBody>
      </p:sp>
      <p:sp>
        <p:nvSpPr>
          <p:cNvPr id="16" name="テキスト ボックス 43">
            <a:extLst>
              <a:ext uri="{FF2B5EF4-FFF2-40B4-BE49-F238E27FC236}">
                <a16:creationId xmlns:a16="http://schemas.microsoft.com/office/drawing/2014/main" id="{9D3A2A23-E0FB-7205-3DB7-584080E1EEC2}"/>
              </a:ext>
            </a:extLst>
          </p:cNvPr>
          <p:cNvSpPr txBox="1"/>
          <p:nvPr/>
        </p:nvSpPr>
        <p:spPr>
          <a:xfrm>
            <a:off x="8542636" y="2968299"/>
            <a:ext cx="3276000" cy="216000"/>
          </a:xfrm>
          <a:prstGeom prst="rect">
            <a:avLst/>
          </a:prstGeom>
          <a:noFill/>
          <a:ln w="12700"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0" dirty="0">
                <a:latin typeface="+mn-lt"/>
                <a:ea typeface="ＭＳ Ｐゴシック" panose="020B0600070205080204" pitchFamily="50" charset="-128"/>
              </a:rPr>
              <a:t>出典：エネルギー白書</a:t>
            </a:r>
            <a:r>
              <a:rPr kumimoji="1" lang="en-US" altLang="ja-JP" sz="1400" b="0" dirty="0">
                <a:latin typeface="+mn-lt"/>
                <a:ea typeface="ＭＳ Ｐゴシック" panose="020B0600070205080204" pitchFamily="50" charset="-128"/>
              </a:rPr>
              <a:t>2023</a:t>
            </a:r>
            <a:r>
              <a:rPr kumimoji="1" lang="ja-JP" altLang="en-US" sz="1400" b="0" dirty="0">
                <a:latin typeface="+mn-lt"/>
                <a:ea typeface="ＭＳ Ｐゴシック" panose="020B0600070205080204" pitchFamily="50" charset="-128"/>
              </a:rPr>
              <a:t>　</a:t>
            </a:r>
            <a:endParaRPr kumimoji="1" lang="en-US" altLang="ja-JP" sz="1400" b="0" u="none" dirty="0">
              <a:latin typeface="+mn-lt"/>
              <a:ea typeface="ＭＳ Ｐゴシック" panose="020B0600070205080204" pitchFamily="50" charset="-128"/>
            </a:endParaRPr>
          </a:p>
        </p:txBody>
      </p:sp>
      <p:pic>
        <p:nvPicPr>
          <p:cNvPr id="9" name="図 8">
            <a:extLst>
              <a:ext uri="{FF2B5EF4-FFF2-40B4-BE49-F238E27FC236}">
                <a16:creationId xmlns:a16="http://schemas.microsoft.com/office/drawing/2014/main" id="{E0269E6A-AA9C-E6C0-87DE-2611A662A136}"/>
              </a:ext>
            </a:extLst>
          </p:cNvPr>
          <p:cNvPicPr>
            <a:picLocks noChangeAspect="1"/>
          </p:cNvPicPr>
          <p:nvPr/>
        </p:nvPicPr>
        <p:blipFill>
          <a:blip r:embed="rId5"/>
          <a:stretch>
            <a:fillRect/>
          </a:stretch>
        </p:blipFill>
        <p:spPr>
          <a:xfrm>
            <a:off x="414596" y="2897186"/>
            <a:ext cx="6500774" cy="2987711"/>
          </a:xfrm>
          <a:prstGeom prst="rect">
            <a:avLst/>
          </a:prstGeom>
        </p:spPr>
      </p:pic>
    </p:spTree>
    <p:extLst>
      <p:ext uri="{BB962C8B-B14F-4D97-AF65-F5344CB8AC3E}">
        <p14:creationId xmlns:p14="http://schemas.microsoft.com/office/powerpoint/2010/main" val="2488085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2">
            <a:extLst>
              <a:ext uri="{FF2B5EF4-FFF2-40B4-BE49-F238E27FC236}">
                <a16:creationId xmlns:a16="http://schemas.microsoft.com/office/drawing/2014/main" id="{DD742B15-49C4-41D9-8AA8-A444FEEA74E1}"/>
              </a:ext>
            </a:extLst>
          </p:cNvPr>
          <p:cNvSpPr txBox="1">
            <a:spLocks/>
          </p:cNvSpPr>
          <p:nvPr/>
        </p:nvSpPr>
        <p:spPr>
          <a:xfrm>
            <a:off x="15038" y="18666"/>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Calibri" panose="020F0502020204030204" pitchFamily="34" charset="0"/>
                <a:ea typeface="游明朝" panose="02020400000000000000" pitchFamily="18" charset="-128"/>
                <a:cs typeface="Calibri" panose="020F0502020204030204" pitchFamily="34" charset="0"/>
              </a:rPr>
              <a:t>4</a:t>
            </a:r>
            <a:r>
              <a:rPr lang="ja-JP" altLang="ja-JP"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　目標と</a:t>
            </a:r>
            <a:r>
              <a:rPr lang="ja-JP" altLang="ja-JP"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対策</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（目標）</a:t>
            </a:r>
            <a:endParaRPr lang="ja-JP" altLang="ja-JP" sz="24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Rectangle 3">
            <a:extLst>
              <a:ext uri="{FF2B5EF4-FFF2-40B4-BE49-F238E27FC236}">
                <a16:creationId xmlns:a16="http://schemas.microsoft.com/office/drawing/2014/main" id="{9132C333-1A60-4389-A2BC-CD120453198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テキスト ボックス 11">
            <a:extLst>
              <a:ext uri="{FF2B5EF4-FFF2-40B4-BE49-F238E27FC236}">
                <a16:creationId xmlns:a16="http://schemas.microsoft.com/office/drawing/2014/main" id="{84758150-E870-48E5-B40F-44DE720E4D96}"/>
              </a:ext>
            </a:extLst>
          </p:cNvPr>
          <p:cNvSpPr txBox="1"/>
          <p:nvPr/>
        </p:nvSpPr>
        <p:spPr>
          <a:xfrm>
            <a:off x="97742" y="703623"/>
            <a:ext cx="6804000" cy="430887"/>
          </a:xfrm>
          <a:prstGeom prst="rect">
            <a:avLst/>
          </a:prstGeom>
          <a:noFill/>
        </p:spPr>
        <p:txBody>
          <a:bodyPr wrap="square" lIns="0">
            <a:spAutoFit/>
          </a:bodyPr>
          <a:lstStyle/>
          <a:p>
            <a:r>
              <a:rPr lang="ja-JP" altLang="en-US" sz="2200" b="1" dirty="0">
                <a:effectLst/>
                <a:latin typeface="ＭＳ ゴシック" panose="020B0609070205080204" pitchFamily="49" charset="-128"/>
                <a:ea typeface="ＭＳ ゴシック" panose="020B0609070205080204" pitchFamily="49" charset="-128"/>
                <a:cs typeface="Calibri" panose="020F0502020204030204" pitchFamily="34" charset="0"/>
              </a:rPr>
              <a:t>（</a:t>
            </a:r>
            <a:r>
              <a:rPr lang="en-US" altLang="ja-JP" sz="2200" b="1" dirty="0">
                <a:effectLst/>
                <a:latin typeface="ＭＳ ゴシック" panose="020B0609070205080204" pitchFamily="49" charset="-128"/>
                <a:ea typeface="ＭＳ ゴシック" panose="020B0609070205080204" pitchFamily="49" charset="-128"/>
                <a:cs typeface="Calibri" panose="020F0502020204030204" pitchFamily="34" charset="0"/>
              </a:rPr>
              <a:t>1</a:t>
            </a:r>
            <a:r>
              <a:rPr lang="ja-JP" altLang="en-US" sz="2200" b="1" dirty="0">
                <a:effectLst/>
                <a:latin typeface="ＭＳ ゴシック" panose="020B0609070205080204" pitchFamily="49" charset="-128"/>
                <a:ea typeface="ＭＳ ゴシック" panose="020B0609070205080204" pitchFamily="49" charset="-128"/>
                <a:cs typeface="Calibri" panose="020F0502020204030204" pitchFamily="34" charset="0"/>
              </a:rPr>
              <a:t>）</a:t>
            </a:r>
            <a:r>
              <a:rPr lang="en-US" altLang="ja-JP" sz="2200" b="1" dirty="0">
                <a:effectLst/>
                <a:latin typeface="ＭＳ ゴシック" panose="020B0609070205080204" pitchFamily="49" charset="-128"/>
                <a:ea typeface="ＭＳ ゴシック" panose="020B0609070205080204" pitchFamily="49" charset="-128"/>
                <a:cs typeface="Calibri" panose="020F0502020204030204" pitchFamily="34" charset="0"/>
              </a:rPr>
              <a:t>2030</a:t>
            </a:r>
            <a:r>
              <a:rPr lang="ja-JP" altLang="en-US" sz="2200" b="1" dirty="0">
                <a:effectLst/>
                <a:latin typeface="ＭＳ ゴシック" panose="020B0609070205080204" pitchFamily="49" charset="-128"/>
                <a:ea typeface="ＭＳ ゴシック" panose="020B0609070205080204" pitchFamily="49" charset="-128"/>
                <a:cs typeface="Calibri" panose="020F0502020204030204" pitchFamily="34" charset="0"/>
              </a:rPr>
              <a:t>年目標（電源割合と温室効果ガスの削減）</a:t>
            </a:r>
            <a:endParaRPr lang="ja-JP" altLang="en-US" sz="800" dirty="0"/>
          </a:p>
        </p:txBody>
      </p:sp>
      <p:sp>
        <p:nvSpPr>
          <p:cNvPr id="13" name="スライド番号プレースホルダー 6">
            <a:extLst>
              <a:ext uri="{FF2B5EF4-FFF2-40B4-BE49-F238E27FC236}">
                <a16:creationId xmlns:a16="http://schemas.microsoft.com/office/drawing/2014/main" id="{AFFB8847-6984-4C97-BE4B-9C445F6E2CE0}"/>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15</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17" name="テキスト ボックス 147">
            <a:extLst>
              <a:ext uri="{FF2B5EF4-FFF2-40B4-BE49-F238E27FC236}">
                <a16:creationId xmlns:a16="http://schemas.microsoft.com/office/drawing/2014/main" id="{F1CEC3D7-A63F-8AD9-EB25-880B014D4A88}"/>
              </a:ext>
            </a:extLst>
          </p:cNvPr>
          <p:cNvSpPr txBox="1"/>
          <p:nvPr/>
        </p:nvSpPr>
        <p:spPr>
          <a:xfrm>
            <a:off x="1260710" y="6553858"/>
            <a:ext cx="2628000" cy="288000"/>
          </a:xfrm>
          <a:prstGeom prst="rect">
            <a:avLst/>
          </a:prstGeom>
          <a:solidFill>
            <a:schemeClr val="bg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800" b="0" baseline="0" dirty="0">
                <a:solidFill>
                  <a:sysClr val="windowText" lastClr="000000"/>
                </a:solidFill>
                <a:latin typeface="ＭＳ Ｐゴシック" panose="020B0600070205080204" pitchFamily="50" charset="-128"/>
                <a:ea typeface="ＭＳ Ｐゴシック" panose="020B0600070205080204" pitchFamily="50" charset="-128"/>
              </a:rPr>
              <a:t>2030</a:t>
            </a:r>
            <a:r>
              <a:rPr kumimoji="1" lang="ja-JP" altLang="en-US" sz="1800" b="0" baseline="0" dirty="0">
                <a:solidFill>
                  <a:sysClr val="windowText" lastClr="000000"/>
                </a:solidFill>
                <a:latin typeface="ＭＳ Ｐゴシック" panose="020B0600070205080204" pitchFamily="50" charset="-128"/>
                <a:ea typeface="ＭＳ Ｐゴシック" panose="020B0600070205080204" pitchFamily="50" charset="-128"/>
              </a:rPr>
              <a:t>年電源構成目標</a:t>
            </a:r>
          </a:p>
        </p:txBody>
      </p:sp>
      <p:sp>
        <p:nvSpPr>
          <p:cNvPr id="19" name="テキスト ボックス 41">
            <a:extLst>
              <a:ext uri="{FF2B5EF4-FFF2-40B4-BE49-F238E27FC236}">
                <a16:creationId xmlns:a16="http://schemas.microsoft.com/office/drawing/2014/main" id="{93B8A139-E9D5-B20A-0490-AE6C57F574C4}"/>
              </a:ext>
            </a:extLst>
          </p:cNvPr>
          <p:cNvSpPr txBox="1"/>
          <p:nvPr/>
        </p:nvSpPr>
        <p:spPr>
          <a:xfrm>
            <a:off x="6608667" y="6553858"/>
            <a:ext cx="2376000" cy="288000"/>
          </a:xfrm>
          <a:prstGeom prst="rect">
            <a:avLst/>
          </a:prstGeom>
          <a:solidFill>
            <a:schemeClr val="bg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0" baseline="0" dirty="0">
                <a:solidFill>
                  <a:sysClr val="windowText" lastClr="000000"/>
                </a:solidFill>
                <a:latin typeface="+mn-lt"/>
                <a:ea typeface="ＭＳ Ｐゴシック" panose="020B0600070205080204" pitchFamily="50" charset="-128"/>
              </a:rPr>
              <a:t>温室効果ガス削減目標</a:t>
            </a:r>
          </a:p>
        </p:txBody>
      </p:sp>
      <p:sp>
        <p:nvSpPr>
          <p:cNvPr id="2" name="テキスト ボックス 106">
            <a:extLst>
              <a:ext uri="{FF2B5EF4-FFF2-40B4-BE49-F238E27FC236}">
                <a16:creationId xmlns:a16="http://schemas.microsoft.com/office/drawing/2014/main" id="{3F271EA6-0F95-5FB9-12C0-AC7B1C793C55}"/>
              </a:ext>
            </a:extLst>
          </p:cNvPr>
          <p:cNvSpPr txBox="1"/>
          <p:nvPr/>
        </p:nvSpPr>
        <p:spPr>
          <a:xfrm>
            <a:off x="10381438" y="3713959"/>
            <a:ext cx="1548000" cy="2556000"/>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800" dirty="0">
                <a:latin typeface="Calibri" panose="020F0502020204030204" pitchFamily="34" charset="0"/>
                <a:ea typeface="ＭＳ Ｐ明朝" panose="02020600040205080304" pitchFamily="18" charset="-128"/>
                <a:cs typeface="Calibri" panose="020F0502020204030204" pitchFamily="34" charset="0"/>
              </a:rPr>
              <a:t>*）</a:t>
            </a:r>
            <a:r>
              <a:rPr lang="en-US" altLang="ja-JP" sz="1800" dirty="0">
                <a:latin typeface="Calibri" panose="020F0502020204030204" pitchFamily="34" charset="0"/>
                <a:ea typeface="ＭＳ Ｐ明朝" panose="02020600040205080304" pitchFamily="18" charset="-128"/>
                <a:cs typeface="Calibri" panose="020F0502020204030204" pitchFamily="34" charset="0"/>
              </a:rPr>
              <a:t>2030</a:t>
            </a:r>
            <a:r>
              <a:rPr lang="ja-JP" altLang="en-US" sz="1800" dirty="0">
                <a:latin typeface="Calibri" panose="020F0502020204030204" pitchFamily="34" charset="0"/>
                <a:ea typeface="ＭＳ Ｐ明朝" panose="02020600040205080304" pitchFamily="18" charset="-128"/>
                <a:cs typeface="Calibri" panose="020F0502020204030204" pitchFamily="34" charset="0"/>
              </a:rPr>
              <a:t>年は、</a:t>
            </a:r>
            <a:r>
              <a:rPr lang="en-US" altLang="ja-JP" sz="1800" dirty="0">
                <a:latin typeface="Calibri" panose="020F0502020204030204" pitchFamily="34" charset="0"/>
                <a:ea typeface="ＭＳ Ｐ明朝" panose="02020600040205080304" pitchFamily="18" charset="-128"/>
                <a:cs typeface="Calibri" panose="020F0502020204030204" pitchFamily="34" charset="0"/>
              </a:rPr>
              <a:t>2013</a:t>
            </a:r>
            <a:r>
              <a:rPr lang="ja-JP" altLang="en-US" sz="1800" dirty="0">
                <a:latin typeface="Calibri" panose="020F0502020204030204" pitchFamily="34" charset="0"/>
                <a:ea typeface="ＭＳ Ｐ明朝" panose="02020600040205080304" pitchFamily="18" charset="-128"/>
                <a:cs typeface="Calibri" panose="020F0502020204030204" pitchFamily="34" charset="0"/>
              </a:rPr>
              <a:t>年比▲</a:t>
            </a:r>
            <a:r>
              <a:rPr lang="en-US" altLang="ja-JP" sz="1800" dirty="0">
                <a:latin typeface="Calibri" panose="020F0502020204030204" pitchFamily="34" charset="0"/>
                <a:ea typeface="ＭＳ Ｐ明朝" panose="02020600040205080304" pitchFamily="18" charset="-128"/>
                <a:cs typeface="Calibri" panose="020F0502020204030204" pitchFamily="34" charset="0"/>
              </a:rPr>
              <a:t>46%</a:t>
            </a:r>
            <a:r>
              <a:rPr lang="ja-JP" altLang="en-US" sz="1800" dirty="0">
                <a:latin typeface="Calibri" panose="020F0502020204030204" pitchFamily="34" charset="0"/>
                <a:ea typeface="ＭＳ Ｐ明朝" panose="02020600040205080304" pitchFamily="18" charset="-128"/>
                <a:cs typeface="Calibri" panose="020F0502020204030204" pitchFamily="34" charset="0"/>
              </a:rPr>
              <a:t>、</a:t>
            </a:r>
            <a:r>
              <a:rPr lang="en-US" altLang="ja-JP" sz="1800" dirty="0">
                <a:latin typeface="Calibri" panose="020F0502020204030204" pitchFamily="34" charset="0"/>
                <a:ea typeface="ＭＳ Ｐ明朝" panose="02020600040205080304" pitchFamily="18" charset="-128"/>
                <a:cs typeface="Calibri" panose="020F0502020204030204" pitchFamily="34" charset="0"/>
              </a:rPr>
              <a:t>2050</a:t>
            </a:r>
            <a:r>
              <a:rPr lang="ja-JP" altLang="en-US" sz="1800" dirty="0">
                <a:latin typeface="Calibri" panose="020F0502020204030204" pitchFamily="34" charset="0"/>
                <a:ea typeface="ＭＳ Ｐ明朝" panose="02020600040205080304" pitchFamily="18" charset="-128"/>
                <a:cs typeface="Calibri" panose="020F0502020204030204" pitchFamily="34" charset="0"/>
              </a:rPr>
              <a:t>年には実質ゼロが目標となります。</a:t>
            </a:r>
            <a:endParaRPr lang="en-US" altLang="ja-JP" sz="1800" dirty="0">
              <a:latin typeface="Calibri" panose="020F0502020204030204" pitchFamily="34" charset="0"/>
              <a:ea typeface="ＭＳ Ｐ明朝" panose="02020600040205080304" pitchFamily="18" charset="-128"/>
              <a:cs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800" dirty="0">
                <a:latin typeface="Calibri" panose="020F0502020204030204" pitchFamily="34" charset="0"/>
                <a:ea typeface="ＭＳ Ｐ明朝" panose="02020600040205080304" pitchFamily="18" charset="-128"/>
                <a:cs typeface="Calibri" panose="020F0502020204030204" pitchFamily="34" charset="0"/>
              </a:rPr>
              <a:t>2021</a:t>
            </a:r>
            <a:r>
              <a:rPr kumimoji="1" lang="ja-JP" altLang="en-US" sz="1800" dirty="0">
                <a:latin typeface="Calibri" panose="020F0502020204030204" pitchFamily="34" charset="0"/>
                <a:ea typeface="ＭＳ Ｐ明朝" panose="02020600040205080304" pitchFamily="18" charset="-128"/>
                <a:cs typeface="Calibri" panose="020F0502020204030204" pitchFamily="34" charset="0"/>
              </a:rPr>
              <a:t>年実績から、▲</a:t>
            </a:r>
            <a:r>
              <a:rPr kumimoji="1" lang="en-US" altLang="ja-JP" sz="1800" dirty="0">
                <a:latin typeface="Calibri" panose="020F0502020204030204" pitchFamily="34" charset="0"/>
                <a:ea typeface="ＭＳ Ｐ明朝" panose="02020600040205080304" pitchFamily="18" charset="-128"/>
                <a:cs typeface="Calibri" panose="020F0502020204030204" pitchFamily="34" charset="0"/>
              </a:rPr>
              <a:t>35</a:t>
            </a:r>
            <a:r>
              <a:rPr kumimoji="1" lang="ja-JP" altLang="en-US" sz="1800" dirty="0">
                <a:latin typeface="Calibri" panose="020F0502020204030204" pitchFamily="34" charset="0"/>
                <a:ea typeface="ＭＳ Ｐ明朝" panose="02020600040205080304" pitchFamily="18" charset="-128"/>
                <a:cs typeface="Calibri" panose="020F0502020204030204" pitchFamily="34" charset="0"/>
              </a:rPr>
              <a:t>％が必要となります。</a:t>
            </a:r>
          </a:p>
        </p:txBody>
      </p:sp>
      <p:sp>
        <p:nvSpPr>
          <p:cNvPr id="8" name="テキスト ボックス 43">
            <a:extLst>
              <a:ext uri="{FF2B5EF4-FFF2-40B4-BE49-F238E27FC236}">
                <a16:creationId xmlns:a16="http://schemas.microsoft.com/office/drawing/2014/main" id="{9DB20474-BA7F-BFAA-8B2C-BB3703981D3B}"/>
              </a:ext>
            </a:extLst>
          </p:cNvPr>
          <p:cNvSpPr txBox="1"/>
          <p:nvPr/>
        </p:nvSpPr>
        <p:spPr>
          <a:xfrm>
            <a:off x="2681722" y="6265610"/>
            <a:ext cx="2232000" cy="216000"/>
          </a:xfrm>
          <a:prstGeom prst="rect">
            <a:avLst/>
          </a:prstGeom>
          <a:noFill/>
          <a:ln w="12700"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0" dirty="0">
                <a:latin typeface="+mn-lt"/>
                <a:ea typeface="ＭＳ Ｐゴシック" panose="020B0600070205080204" pitchFamily="50" charset="-128"/>
              </a:rPr>
              <a:t>出典：資源エネルギー庁　</a:t>
            </a:r>
            <a:endParaRPr kumimoji="1" lang="en-US" altLang="ja-JP" sz="1400" b="0" u="none" dirty="0">
              <a:latin typeface="+mn-lt"/>
              <a:ea typeface="ＭＳ Ｐゴシック" panose="020B0600070205080204" pitchFamily="50" charset="-128"/>
            </a:endParaRPr>
          </a:p>
        </p:txBody>
      </p:sp>
      <p:sp>
        <p:nvSpPr>
          <p:cNvPr id="10" name="テキスト ボックス 43">
            <a:extLst>
              <a:ext uri="{FF2B5EF4-FFF2-40B4-BE49-F238E27FC236}">
                <a16:creationId xmlns:a16="http://schemas.microsoft.com/office/drawing/2014/main" id="{A152E09F-361C-7396-25CD-91CA3BF0A649}"/>
              </a:ext>
            </a:extLst>
          </p:cNvPr>
          <p:cNvSpPr txBox="1"/>
          <p:nvPr/>
        </p:nvSpPr>
        <p:spPr>
          <a:xfrm>
            <a:off x="8184240" y="6284943"/>
            <a:ext cx="2232000" cy="216000"/>
          </a:xfrm>
          <a:prstGeom prst="rect">
            <a:avLst/>
          </a:prstGeom>
          <a:noFill/>
          <a:ln w="12700"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0" dirty="0">
                <a:latin typeface="+mn-lt"/>
                <a:ea typeface="ＭＳ Ｐゴシック" panose="020B0600070205080204" pitchFamily="50" charset="-128"/>
              </a:rPr>
              <a:t>出典：資源エネルギー庁　</a:t>
            </a:r>
            <a:endParaRPr kumimoji="1" lang="en-US" altLang="ja-JP" sz="1400" b="0" u="none" dirty="0">
              <a:latin typeface="+mn-lt"/>
              <a:ea typeface="ＭＳ Ｐゴシック" panose="020B0600070205080204" pitchFamily="50" charset="-128"/>
            </a:endParaRPr>
          </a:p>
        </p:txBody>
      </p:sp>
      <p:pic>
        <p:nvPicPr>
          <p:cNvPr id="5" name="図 4">
            <a:extLst>
              <a:ext uri="{FF2B5EF4-FFF2-40B4-BE49-F238E27FC236}">
                <a16:creationId xmlns:a16="http://schemas.microsoft.com/office/drawing/2014/main" id="{CFE3B458-4655-71B2-4CED-00A3FC7110A0}"/>
              </a:ext>
            </a:extLst>
          </p:cNvPr>
          <p:cNvPicPr>
            <a:picLocks noChangeAspect="1"/>
          </p:cNvPicPr>
          <p:nvPr/>
        </p:nvPicPr>
        <p:blipFill>
          <a:blip r:embed="rId3"/>
          <a:stretch>
            <a:fillRect/>
          </a:stretch>
        </p:blipFill>
        <p:spPr>
          <a:xfrm>
            <a:off x="537339" y="3678202"/>
            <a:ext cx="4424172" cy="2563368"/>
          </a:xfrm>
          <a:prstGeom prst="rect">
            <a:avLst/>
          </a:prstGeom>
        </p:spPr>
      </p:pic>
      <p:sp>
        <p:nvSpPr>
          <p:cNvPr id="3" name="テキスト ボックス 2">
            <a:extLst>
              <a:ext uri="{FF2B5EF4-FFF2-40B4-BE49-F238E27FC236}">
                <a16:creationId xmlns:a16="http://schemas.microsoft.com/office/drawing/2014/main" id="{A2FE1D5B-0656-2868-EE99-1D600C33988B}"/>
              </a:ext>
            </a:extLst>
          </p:cNvPr>
          <p:cNvSpPr txBox="1"/>
          <p:nvPr/>
        </p:nvSpPr>
        <p:spPr>
          <a:xfrm>
            <a:off x="163517" y="1094404"/>
            <a:ext cx="11844000" cy="2554545"/>
          </a:xfrm>
          <a:prstGeom prst="rect">
            <a:avLst/>
          </a:prstGeom>
          <a:noFill/>
        </p:spPr>
        <p:txBody>
          <a:bodyPr wrap="square">
            <a:spAutoFit/>
          </a:bodyPr>
          <a:lstStyle/>
          <a:p>
            <a:r>
              <a:rPr lang="ja-JP" altLang="en-US" sz="2400" dirty="0">
                <a:effectLst/>
                <a:latin typeface="Calibri" panose="020F0502020204030204" pitchFamily="34" charset="0"/>
                <a:ea typeface="ＭＳ 明朝" panose="02020609040205080304" pitchFamily="17" charset="-128"/>
                <a:cs typeface="Calibri" panose="020F0502020204030204" pitchFamily="34" charset="0"/>
              </a:rPr>
              <a:t>　</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これまで見てきたとおり、</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エネルギー資源として完璧なものは</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ありません。</a:t>
            </a:r>
            <a:r>
              <a:rPr lang="ja-JP" altLang="ja-JP" sz="2200" dirty="0">
                <a:latin typeface="Calibri" panose="020F0502020204030204" pitchFamily="34" charset="0"/>
                <a:ea typeface="ＭＳ 明朝" panose="02020609040205080304" pitchFamily="17" charset="-128"/>
                <a:cs typeface="Calibri" panose="020F0502020204030204" pitchFamily="34" charset="0"/>
              </a:rPr>
              <a:t>エネルギーを考える場合、</a:t>
            </a:r>
            <a:r>
              <a:rPr lang="ja-JP" altLang="ja-JP" sz="2200" u="sng" dirty="0">
                <a:latin typeface="Calibri" panose="020F0502020204030204" pitchFamily="34" charset="0"/>
                <a:ea typeface="ＭＳ 明朝" panose="02020609040205080304" pitchFamily="17" charset="-128"/>
                <a:cs typeface="Calibri" panose="020F0502020204030204" pitchFamily="34" charset="0"/>
              </a:rPr>
              <a:t>安全性を最優先にエネルギーの安定供給、</a:t>
            </a:r>
            <a:r>
              <a:rPr lang="ja-JP" altLang="en-US" sz="2200" u="sng" dirty="0">
                <a:latin typeface="Calibri" panose="020F0502020204030204" pitchFamily="34" charset="0"/>
                <a:ea typeface="ＭＳ 明朝" panose="02020609040205080304" pitchFamily="17" charset="-128"/>
                <a:cs typeface="Calibri" panose="020F0502020204030204" pitchFamily="34" charset="0"/>
              </a:rPr>
              <a:t>環境性、</a:t>
            </a:r>
            <a:r>
              <a:rPr lang="ja-JP" altLang="ja-JP" sz="2200" u="sng" dirty="0">
                <a:latin typeface="Calibri" panose="020F0502020204030204" pitchFamily="34" charset="0"/>
                <a:ea typeface="ＭＳ 明朝" panose="02020609040205080304" pitchFamily="17" charset="-128"/>
                <a:cs typeface="Calibri" panose="020F0502020204030204" pitchFamily="34" charset="0"/>
              </a:rPr>
              <a:t>経済性</a:t>
            </a:r>
            <a:r>
              <a:rPr lang="ja-JP" altLang="en-US" sz="2200" u="sng" dirty="0">
                <a:latin typeface="Calibri" panose="020F0502020204030204" pitchFamily="34" charset="0"/>
                <a:ea typeface="ＭＳ 明朝" panose="02020609040205080304" pitchFamily="17" charset="-128"/>
                <a:cs typeface="Calibri" panose="020F0502020204030204" pitchFamily="34" charset="0"/>
              </a:rPr>
              <a:t>を考慮した、</a:t>
            </a:r>
            <a:r>
              <a:rPr lang="en-US" altLang="ja-JP" sz="2200" u="sng" dirty="0">
                <a:latin typeface="Calibri" panose="020F0502020204030204" pitchFamily="34" charset="0"/>
                <a:ea typeface="ＭＳ 明朝" panose="02020609040205080304" pitchFamily="17" charset="-128"/>
                <a:cs typeface="Calibri" panose="020F0502020204030204" pitchFamily="34" charset="0"/>
              </a:rPr>
              <a:t>S</a:t>
            </a:r>
            <a:r>
              <a:rPr lang="ja-JP" altLang="en-US" sz="2200" u="sng" dirty="0">
                <a:latin typeface="Calibri" panose="020F0502020204030204" pitchFamily="34" charset="0"/>
                <a:ea typeface="ＭＳ 明朝" panose="02020609040205080304" pitchFamily="17" charset="-128"/>
                <a:cs typeface="Calibri" panose="020F0502020204030204" pitchFamily="34" charset="0"/>
              </a:rPr>
              <a:t>＋</a:t>
            </a:r>
            <a:r>
              <a:rPr lang="en-US" altLang="ja-JP" sz="2200" u="sng" dirty="0">
                <a:latin typeface="Calibri" panose="020F0502020204030204" pitchFamily="34" charset="0"/>
                <a:ea typeface="ＭＳ 明朝" panose="02020609040205080304" pitchFamily="17" charset="-128"/>
                <a:cs typeface="Calibri" panose="020F0502020204030204" pitchFamily="34" charset="0"/>
              </a:rPr>
              <a:t>3E</a:t>
            </a:r>
            <a:r>
              <a:rPr lang="ja-JP" altLang="en-US" sz="2200" baseline="30000" dirty="0">
                <a:solidFill>
                  <a:srgbClr val="FF0000"/>
                </a:solidFill>
                <a:latin typeface="Calibri" panose="020F0502020204030204" pitchFamily="34" charset="0"/>
                <a:ea typeface="ＭＳ 明朝" panose="02020609040205080304" pitchFamily="17" charset="-128"/>
                <a:cs typeface="Calibri" panose="020F0502020204030204" pitchFamily="34" charset="0"/>
              </a:rPr>
              <a:t>＊</a:t>
            </a:r>
            <a:r>
              <a:rPr lang="en-US" altLang="ja-JP" sz="2200" baseline="30000" dirty="0">
                <a:solidFill>
                  <a:srgbClr val="FF0000"/>
                </a:solidFill>
                <a:latin typeface="Calibri" panose="020F0502020204030204" pitchFamily="34" charset="0"/>
                <a:ea typeface="ＭＳ 明朝" panose="02020609040205080304" pitchFamily="17" charset="-128"/>
                <a:cs typeface="Calibri" panose="020F0502020204030204" pitchFamily="34" charset="0"/>
              </a:rPr>
              <a:t>6</a:t>
            </a:r>
            <a:r>
              <a:rPr lang="ja-JP" altLang="en-US" sz="2200" dirty="0">
                <a:latin typeface="Calibri" panose="020F0502020204030204" pitchFamily="34" charset="0"/>
                <a:ea typeface="ＭＳ 明朝" panose="02020609040205080304" pitchFamily="17" charset="-128"/>
                <a:cs typeface="Calibri" panose="020F0502020204030204" pitchFamily="34" charset="0"/>
              </a:rPr>
              <a:t>が基本とされています。そしてそれぞれの電源をバランスよく発電する「エネルギーミックス」を目指す必要があります。　　　　　　　　　　　　　　　　　　　　　　　　　　　　　　　　　　　　　　　　　　　　　　　　　　　　　　　　　　　　　　　　　　　　　　　　　　　　　　　　　　　　　　　　　　　　　　　　　　　　　　　　　　　　　　　　　　　　　　　　　　　　　　　　　　　　　　　　　　　　　　　　　　　　　　　　　　　　　　　　　　　　　　　　　　　　　　　　　　　　　　　　　　　　　　　　　　　　　　　　　　　　　　　　　　　　　　　　　　　　　　　　　　　　　　　　　　　　　　　　　　　　　　　　　　　　　　　　　　　　　　　　　　　　　　　　　　　　　　　　　　　　　　　　　　　　　　　　　　　　　　　　　　　　　　　　　　　</a:t>
            </a:r>
            <a:r>
              <a:rPr lang="ja-JP" altLang="en-US" sz="2400" kern="100" dirty="0">
                <a:latin typeface="Calibri" panose="020F0502020204030204" pitchFamily="34" charset="0"/>
                <a:ea typeface="ＭＳ 明朝" panose="02020609040205080304" pitchFamily="17" charset="-128"/>
                <a:cs typeface="Calibri" panose="020F0502020204030204" pitchFamily="34" charset="0"/>
              </a:rPr>
              <a:t>　　</a:t>
            </a:r>
            <a:endParaRPr lang="en-US" altLang="ja-JP" sz="2400" kern="100" dirty="0">
              <a:latin typeface="Calibri" panose="020F0502020204030204" pitchFamily="34" charset="0"/>
              <a:ea typeface="ＭＳ 明朝" panose="02020609040205080304" pitchFamily="17" charset="-128"/>
              <a:cs typeface="Calibri" panose="020F0502020204030204" pitchFamily="34" charset="0"/>
            </a:endParaRPr>
          </a:p>
          <a:p>
            <a:r>
              <a:rPr lang="ja-JP" altLang="en-US" sz="2400" kern="100" dirty="0">
                <a:latin typeface="Calibri" panose="020F0502020204030204" pitchFamily="34" charset="0"/>
                <a:ea typeface="ＭＳ 明朝" panose="02020609040205080304" pitchFamily="17" charset="-128"/>
                <a:cs typeface="Calibri" panose="020F0502020204030204" pitchFamily="34" charset="0"/>
              </a:rPr>
              <a:t>　</a:t>
            </a:r>
            <a:r>
              <a:rPr lang="en-US" altLang="ja-JP" sz="2400" kern="100" dirty="0">
                <a:latin typeface="Calibri" panose="020F0502020204030204" pitchFamily="34" charset="0"/>
                <a:ea typeface="ＭＳ 明朝" panose="02020609040205080304" pitchFamily="17" charset="-128"/>
                <a:cs typeface="Calibri" panose="020F0502020204030204" pitchFamily="34" charset="0"/>
              </a:rPr>
              <a:t>2030</a:t>
            </a:r>
            <a:r>
              <a:rPr lang="ja-JP" altLang="en-US" sz="2400" kern="100" dirty="0">
                <a:latin typeface="Calibri" panose="020F0502020204030204" pitchFamily="34" charset="0"/>
                <a:ea typeface="ＭＳ 明朝" panose="02020609040205080304" pitchFamily="17" charset="-128"/>
                <a:cs typeface="Calibri" panose="020F0502020204030204" pitchFamily="34" charset="0"/>
              </a:rPr>
              <a:t>年に向けては、</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火力発電を大幅に減らし、</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一方で</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再エネの最大限の拡大や一定程度の原子力活用を図ることで</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課題</a:t>
            </a:r>
            <a:r>
              <a:rPr lang="en-US" altLang="ja-JP" sz="2200" kern="100" dirty="0">
                <a:effectLst/>
                <a:latin typeface="Calibri" panose="020F0502020204030204" pitchFamily="34" charset="0"/>
                <a:ea typeface="ＭＳ 明朝" panose="02020609040205080304" pitchFamily="17" charset="-128"/>
                <a:cs typeface="Calibri" panose="020F0502020204030204" pitchFamily="34" charset="0"/>
              </a:rPr>
              <a:t>1</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の</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温室効果ガスの削減</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、そして課題</a:t>
            </a:r>
            <a:r>
              <a:rPr lang="en-US" altLang="ja-JP" sz="2200" kern="100" dirty="0">
                <a:effectLst/>
                <a:latin typeface="Calibri" panose="020F0502020204030204" pitchFamily="34" charset="0"/>
                <a:ea typeface="ＭＳ 明朝" panose="02020609040205080304" pitchFamily="17" charset="-128"/>
                <a:cs typeface="Calibri" panose="020F0502020204030204" pitchFamily="34" charset="0"/>
              </a:rPr>
              <a:t>2</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の</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自給率向上</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が</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可能になり</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ます。</a:t>
            </a:r>
            <a:endParaRPr lang="ja-JP" altLang="en-US" sz="800" dirty="0"/>
          </a:p>
        </p:txBody>
      </p:sp>
      <p:pic>
        <p:nvPicPr>
          <p:cNvPr id="15" name="図 14">
            <a:extLst>
              <a:ext uri="{FF2B5EF4-FFF2-40B4-BE49-F238E27FC236}">
                <a16:creationId xmlns:a16="http://schemas.microsoft.com/office/drawing/2014/main" id="{BD4ED71C-1434-3D32-D3DA-7C56A66CD8EF}"/>
              </a:ext>
            </a:extLst>
          </p:cNvPr>
          <p:cNvPicPr>
            <a:picLocks noChangeAspect="1"/>
          </p:cNvPicPr>
          <p:nvPr/>
        </p:nvPicPr>
        <p:blipFill>
          <a:blip r:embed="rId4"/>
          <a:stretch>
            <a:fillRect/>
          </a:stretch>
        </p:blipFill>
        <p:spPr>
          <a:xfrm>
            <a:off x="5189656" y="3699130"/>
            <a:ext cx="5143683" cy="2527036"/>
          </a:xfrm>
          <a:prstGeom prst="rect">
            <a:avLst/>
          </a:prstGeom>
        </p:spPr>
      </p:pic>
    </p:spTree>
    <p:extLst>
      <p:ext uri="{BB962C8B-B14F-4D97-AF65-F5344CB8AC3E}">
        <p14:creationId xmlns:p14="http://schemas.microsoft.com/office/powerpoint/2010/main" val="1078583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字幕 2">
            <a:extLst>
              <a:ext uri="{FF2B5EF4-FFF2-40B4-BE49-F238E27FC236}">
                <a16:creationId xmlns:a16="http://schemas.microsoft.com/office/drawing/2014/main" id="{3E02D284-E060-314F-9C86-293EDC3359F7}"/>
              </a:ext>
            </a:extLst>
          </p:cNvPr>
          <p:cNvSpPr txBox="1">
            <a:spLocks/>
          </p:cNvSpPr>
          <p:nvPr/>
        </p:nvSpPr>
        <p:spPr>
          <a:xfrm>
            <a:off x="15038" y="18666"/>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Calibri" panose="020F0502020204030204" pitchFamily="34" charset="0"/>
                <a:ea typeface="游明朝" panose="02020400000000000000" pitchFamily="18" charset="-128"/>
                <a:cs typeface="Calibri" panose="020F0502020204030204" pitchFamily="34" charset="0"/>
              </a:rPr>
              <a:t>4</a:t>
            </a:r>
            <a:r>
              <a:rPr lang="ja-JP" altLang="ja-JP"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　</a:t>
            </a:r>
            <a:r>
              <a:rPr lang="ja-JP" altLang="en-US"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目標と対策</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a:t>
            </a:r>
            <a:r>
              <a:rPr lang="en-US" altLang="ja-JP" sz="24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CO2</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実質ゼロとは）</a:t>
            </a:r>
            <a:endParaRPr lang="ja-JP" altLang="ja-JP" sz="24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47F575FE-F3E6-1534-B45B-20CEF63550AC}"/>
              </a:ext>
            </a:extLst>
          </p:cNvPr>
          <p:cNvSpPr txBox="1"/>
          <p:nvPr/>
        </p:nvSpPr>
        <p:spPr>
          <a:xfrm>
            <a:off x="255171" y="755478"/>
            <a:ext cx="11736000" cy="677108"/>
          </a:xfrm>
          <a:prstGeom prst="rect">
            <a:avLst/>
          </a:prstGeom>
          <a:noFill/>
        </p:spPr>
        <p:txBody>
          <a:bodyPr wrap="square" lIns="36000" tIns="0" rIns="36000" bIns="0" rtlCol="0">
            <a:spAutoFit/>
          </a:bodyPr>
          <a:lstStyle/>
          <a:p>
            <a:r>
              <a:rPr kumimoji="1" lang="ja-JP" altLang="en-US" sz="2200" dirty="0">
                <a:latin typeface="ＭＳ Ｐ明朝" panose="02020600040205080304" pitchFamily="18" charset="-128"/>
                <a:ea typeface="ＭＳ Ｐ明朝" panose="02020600040205080304" pitchFamily="18" charset="-128"/>
              </a:rPr>
              <a:t>　①②③はエネルギー転換、④⑤は森林吸収や</a:t>
            </a:r>
            <a:r>
              <a:rPr kumimoji="1" lang="en-US" altLang="ja-JP" sz="2200" dirty="0">
                <a:latin typeface="Calibri" panose="020F0502020204030204" pitchFamily="34" charset="0"/>
                <a:ea typeface="ＭＳ Ｐ明朝" panose="02020600040205080304" pitchFamily="18" charset="-128"/>
                <a:cs typeface="Calibri" panose="020F0502020204030204" pitchFamily="34" charset="0"/>
              </a:rPr>
              <a:t>CO2</a:t>
            </a:r>
            <a:r>
              <a:rPr kumimoji="1" lang="ja-JP" altLang="en-US" sz="2200" dirty="0">
                <a:latin typeface="ＭＳ Ｐ明朝" panose="02020600040205080304" pitchFamily="18" charset="-128"/>
                <a:ea typeface="ＭＳ Ｐ明朝" panose="02020600040205080304" pitchFamily="18" charset="-128"/>
              </a:rPr>
              <a:t>回収技術でマイナスとし、</a:t>
            </a:r>
            <a:r>
              <a:rPr lang="ja-JP" altLang="en-US" sz="2200" dirty="0">
                <a:latin typeface="ＭＳ Ｐ明朝" panose="02020600040205080304" pitchFamily="18" charset="-128"/>
                <a:ea typeface="ＭＳ Ｐ明朝" panose="02020600040205080304" pitchFamily="18" charset="-128"/>
              </a:rPr>
              <a:t>カーボンニュートラルを実現する。</a:t>
            </a:r>
            <a:endParaRPr kumimoji="1" lang="ja-JP" altLang="en-US" sz="2200" dirty="0">
              <a:latin typeface="ＭＳ Ｐ明朝" panose="02020600040205080304" pitchFamily="18" charset="-128"/>
              <a:ea typeface="ＭＳ Ｐ明朝" panose="02020600040205080304" pitchFamily="18" charset="-128"/>
            </a:endParaRPr>
          </a:p>
        </p:txBody>
      </p:sp>
      <p:pic>
        <p:nvPicPr>
          <p:cNvPr id="7" name="図 6">
            <a:extLst>
              <a:ext uri="{FF2B5EF4-FFF2-40B4-BE49-F238E27FC236}">
                <a16:creationId xmlns:a16="http://schemas.microsoft.com/office/drawing/2014/main" id="{D93A05E6-46E5-9A73-D39F-D2457EC98190}"/>
              </a:ext>
            </a:extLst>
          </p:cNvPr>
          <p:cNvPicPr>
            <a:picLocks noChangeAspect="1"/>
          </p:cNvPicPr>
          <p:nvPr/>
        </p:nvPicPr>
        <p:blipFill>
          <a:blip r:embed="rId2"/>
          <a:stretch>
            <a:fillRect/>
          </a:stretch>
        </p:blipFill>
        <p:spPr>
          <a:xfrm>
            <a:off x="1252107" y="1406274"/>
            <a:ext cx="9304020" cy="5433060"/>
          </a:xfrm>
          <a:prstGeom prst="rect">
            <a:avLst/>
          </a:prstGeom>
        </p:spPr>
      </p:pic>
      <p:sp>
        <p:nvSpPr>
          <p:cNvPr id="10" name="吹き出し: 角を丸めた四角形 9">
            <a:extLst>
              <a:ext uri="{FF2B5EF4-FFF2-40B4-BE49-F238E27FC236}">
                <a16:creationId xmlns:a16="http://schemas.microsoft.com/office/drawing/2014/main" id="{52A6CC97-4E08-EE60-EFD6-37CE6E0A6C9F}"/>
              </a:ext>
            </a:extLst>
          </p:cNvPr>
          <p:cNvSpPr/>
          <p:nvPr/>
        </p:nvSpPr>
        <p:spPr>
          <a:xfrm>
            <a:off x="10600668" y="3285463"/>
            <a:ext cx="1404000" cy="576000"/>
          </a:xfrm>
          <a:prstGeom prst="wedgeRoundRectCallout">
            <a:avLst>
              <a:gd name="adj1" fmla="val -86644"/>
              <a:gd name="adj2" fmla="val 59751"/>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ＭＳ Ｐゴシック" panose="020B0600070205080204" pitchFamily="50" charset="-128"/>
                <a:ea typeface="ＭＳ Ｐゴシック" panose="020B0600070205080204" pitchFamily="50" charset="-128"/>
              </a:rPr>
              <a:t>④どうしても残る</a:t>
            </a:r>
            <a:r>
              <a:rPr kumimoji="1" lang="en-US" altLang="ja-JP" dirty="0">
                <a:latin typeface="ＭＳ Ｐゴシック" panose="020B0600070205080204" pitchFamily="50" charset="-128"/>
                <a:ea typeface="ＭＳ Ｐゴシック" panose="020B0600070205080204" pitchFamily="50" charset="-128"/>
              </a:rPr>
              <a:t>CO2</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1" name="吹き出し: 角を丸めた四角形 10">
            <a:extLst>
              <a:ext uri="{FF2B5EF4-FFF2-40B4-BE49-F238E27FC236}">
                <a16:creationId xmlns:a16="http://schemas.microsoft.com/office/drawing/2014/main" id="{50727892-A767-25E3-103F-38DF1625CB4A}"/>
              </a:ext>
            </a:extLst>
          </p:cNvPr>
          <p:cNvSpPr/>
          <p:nvPr/>
        </p:nvSpPr>
        <p:spPr>
          <a:xfrm>
            <a:off x="10590032" y="5185913"/>
            <a:ext cx="1404000" cy="576000"/>
          </a:xfrm>
          <a:prstGeom prst="wedgeRoundRectCallout">
            <a:avLst>
              <a:gd name="adj1" fmla="val -85655"/>
              <a:gd name="adj2" fmla="val 55491"/>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ＭＳ Ｐゴシック" panose="020B0600070205080204" pitchFamily="50" charset="-128"/>
                <a:ea typeface="ＭＳ Ｐゴシック" panose="020B0600070205080204" pitchFamily="50" charset="-128"/>
              </a:rPr>
              <a:t>⑤どうしても残る</a:t>
            </a:r>
            <a:r>
              <a:rPr kumimoji="1" lang="en-US" altLang="ja-JP" dirty="0">
                <a:latin typeface="ＭＳ Ｐゴシック" panose="020B0600070205080204" pitchFamily="50" charset="-128"/>
                <a:ea typeface="ＭＳ Ｐゴシック" panose="020B0600070205080204" pitchFamily="50" charset="-128"/>
              </a:rPr>
              <a:t>CO2</a:t>
            </a:r>
            <a:endParaRPr kumimoji="1" lang="ja-JP" altLang="en-US" dirty="0">
              <a:latin typeface="ＭＳ Ｐゴシック" panose="020B0600070205080204" pitchFamily="50" charset="-128"/>
              <a:ea typeface="ＭＳ Ｐゴシック" panose="020B0600070205080204" pitchFamily="50" charset="-128"/>
            </a:endParaRPr>
          </a:p>
        </p:txBody>
      </p:sp>
      <p:cxnSp>
        <p:nvCxnSpPr>
          <p:cNvPr id="16" name="直線コネクタ 15">
            <a:extLst>
              <a:ext uri="{FF2B5EF4-FFF2-40B4-BE49-F238E27FC236}">
                <a16:creationId xmlns:a16="http://schemas.microsoft.com/office/drawing/2014/main" id="{0E6D5C27-95FA-AEAB-726C-C2053BF57916}"/>
              </a:ext>
            </a:extLst>
          </p:cNvPr>
          <p:cNvCxnSpPr/>
          <p:nvPr/>
        </p:nvCxnSpPr>
        <p:spPr>
          <a:xfrm>
            <a:off x="4157330" y="2445488"/>
            <a:ext cx="786810" cy="637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AF041DB7-7D13-2EBC-0203-CE01FA19BBFB}"/>
              </a:ext>
            </a:extLst>
          </p:cNvPr>
          <p:cNvCxnSpPr>
            <a:cxnSpLocks/>
          </p:cNvCxnSpPr>
          <p:nvPr/>
        </p:nvCxnSpPr>
        <p:spPr>
          <a:xfrm>
            <a:off x="6677245" y="3134707"/>
            <a:ext cx="1711843" cy="75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647C28A1-FBAD-49E7-58BF-FD039FD68C19}"/>
              </a:ext>
            </a:extLst>
          </p:cNvPr>
          <p:cNvCxnSpPr/>
          <p:nvPr/>
        </p:nvCxnSpPr>
        <p:spPr>
          <a:xfrm>
            <a:off x="4157330" y="4621145"/>
            <a:ext cx="786810" cy="61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5DDA9603-DCA3-ABF5-2478-9ACC323FE6C7}"/>
              </a:ext>
            </a:extLst>
          </p:cNvPr>
          <p:cNvCxnSpPr>
            <a:cxnSpLocks/>
          </p:cNvCxnSpPr>
          <p:nvPr/>
        </p:nvCxnSpPr>
        <p:spPr>
          <a:xfrm>
            <a:off x="6677244" y="5275677"/>
            <a:ext cx="1711843" cy="5040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45E3752-FDDA-660C-1E38-27EC3363CD74}"/>
              </a:ext>
            </a:extLst>
          </p:cNvPr>
          <p:cNvSpPr txBox="1"/>
          <p:nvPr/>
        </p:nvSpPr>
        <p:spPr>
          <a:xfrm>
            <a:off x="7767091" y="1757366"/>
            <a:ext cx="2916000" cy="276999"/>
          </a:xfrm>
          <a:prstGeom prst="rect">
            <a:avLst/>
          </a:prstGeom>
          <a:solidFill>
            <a:schemeClr val="bg1"/>
          </a:solidFill>
        </p:spPr>
        <p:txBody>
          <a:bodyPr wrap="square" lIns="0" tIns="0" rIns="0" bIns="0" rtlCol="0">
            <a:spAutoFit/>
          </a:bodyPr>
          <a:lstStyle/>
          <a:p>
            <a:pPr algn="ctr"/>
            <a:r>
              <a:rPr lang="ja-JP" altLang="en-US" b="1" dirty="0">
                <a:latin typeface="ＭＳ Ｐゴシック" panose="020B0600070205080204" pitchFamily="50" charset="-128"/>
                <a:ea typeface="ＭＳ Ｐゴシック" panose="020B0600070205080204" pitchFamily="50" charset="-128"/>
              </a:rPr>
              <a:t>排出＋吸収で</a:t>
            </a:r>
            <a:r>
              <a:rPr lang="ja-JP" altLang="en-US" b="1" u="sng" dirty="0">
                <a:latin typeface="ＭＳ Ｐゴシック" panose="020B0600070205080204" pitchFamily="50" charset="-128"/>
                <a:ea typeface="ＭＳ Ｐゴシック" panose="020B0600070205080204" pitchFamily="50" charset="-128"/>
              </a:rPr>
              <a:t>実質ゼロ</a:t>
            </a:r>
            <a:endParaRPr kumimoji="1" lang="ja-JP" altLang="en-US" b="1" u="sng" dirty="0">
              <a:latin typeface="ＭＳ Ｐゴシック" panose="020B0600070205080204" pitchFamily="50" charset="-128"/>
              <a:ea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A525963D-8B25-28E0-1317-889DF814CDC8}"/>
              </a:ext>
            </a:extLst>
          </p:cNvPr>
          <p:cNvSpPr txBox="1"/>
          <p:nvPr/>
        </p:nvSpPr>
        <p:spPr>
          <a:xfrm>
            <a:off x="7756458" y="1409811"/>
            <a:ext cx="2916000" cy="276999"/>
          </a:xfrm>
          <a:prstGeom prst="rect">
            <a:avLst/>
          </a:prstGeom>
          <a:solidFill>
            <a:schemeClr val="bg1"/>
          </a:solidFill>
        </p:spPr>
        <p:txBody>
          <a:bodyPr wrap="square" lIns="0" tIns="0" rIns="0" bIns="0" rtlCol="0">
            <a:spAutoFit/>
          </a:bodyPr>
          <a:lstStyle/>
          <a:p>
            <a:pPr algn="ctr"/>
            <a:r>
              <a:rPr lang="ja-JP" altLang="en-US" b="1" dirty="0">
                <a:latin typeface="ＭＳ Ｐゴシック" panose="020B0600070205080204" pitchFamily="50" charset="-128"/>
                <a:ea typeface="ＭＳ Ｐゴシック" panose="020B0600070205080204" pitchFamily="50" charset="-128"/>
              </a:rPr>
              <a:t>２０５０年</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24" name="テキスト ボックス 23">
            <a:extLst>
              <a:ext uri="{FF2B5EF4-FFF2-40B4-BE49-F238E27FC236}">
                <a16:creationId xmlns:a16="http://schemas.microsoft.com/office/drawing/2014/main" id="{2FA1F616-0822-F32C-BAF7-32F2A166E016}"/>
              </a:ext>
            </a:extLst>
          </p:cNvPr>
          <p:cNvSpPr txBox="1"/>
          <p:nvPr/>
        </p:nvSpPr>
        <p:spPr>
          <a:xfrm>
            <a:off x="4177909" y="2004856"/>
            <a:ext cx="3276000" cy="180000"/>
          </a:xfrm>
          <a:prstGeom prst="rect">
            <a:avLst/>
          </a:prstGeom>
          <a:solidFill>
            <a:schemeClr val="bg1"/>
          </a:solidFill>
        </p:spPr>
        <p:txBody>
          <a:bodyPr wrap="square" lIns="0" tIns="0" rIns="0" bIns="0" rtlCol="0">
            <a:spAutoFit/>
          </a:bodyPr>
          <a:lstStyle/>
          <a:p>
            <a:pPr algn="ct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25" name="テキスト ボックス 24">
            <a:extLst>
              <a:ext uri="{FF2B5EF4-FFF2-40B4-BE49-F238E27FC236}">
                <a16:creationId xmlns:a16="http://schemas.microsoft.com/office/drawing/2014/main" id="{FFEC8057-3F7B-2980-AA85-2EF146D72295}"/>
              </a:ext>
            </a:extLst>
          </p:cNvPr>
          <p:cNvSpPr txBox="1"/>
          <p:nvPr/>
        </p:nvSpPr>
        <p:spPr>
          <a:xfrm>
            <a:off x="8052847" y="5850647"/>
            <a:ext cx="360000" cy="288000"/>
          </a:xfrm>
          <a:prstGeom prst="rect">
            <a:avLst/>
          </a:prstGeom>
          <a:noFill/>
        </p:spPr>
        <p:txBody>
          <a:bodyPr wrap="square" lIns="0" tIns="0" rIns="0" bIns="0" rtlCol="0">
            <a:noAutofit/>
          </a:bodyPr>
          <a:lstStyle/>
          <a:p>
            <a:pPr algn="ctr"/>
            <a:r>
              <a:rPr kumimoji="1" lang="en-US" altLang="ja-JP" b="1" dirty="0">
                <a:latin typeface="ＭＳ Ｐゴシック" panose="020B0600070205080204" pitchFamily="50" charset="-128"/>
                <a:ea typeface="ＭＳ Ｐゴシック" panose="020B0600070205080204" pitchFamily="50" charset="-128"/>
              </a:rPr>
              <a:t>0</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26" name="テキスト ボックス 25">
            <a:extLst>
              <a:ext uri="{FF2B5EF4-FFF2-40B4-BE49-F238E27FC236}">
                <a16:creationId xmlns:a16="http://schemas.microsoft.com/office/drawing/2014/main" id="{7320BC87-665C-4B21-0A66-503EE30DAD37}"/>
              </a:ext>
            </a:extLst>
          </p:cNvPr>
          <p:cNvSpPr txBox="1"/>
          <p:nvPr/>
        </p:nvSpPr>
        <p:spPr>
          <a:xfrm>
            <a:off x="8077374" y="4015402"/>
            <a:ext cx="360000" cy="288000"/>
          </a:xfrm>
          <a:prstGeom prst="rect">
            <a:avLst/>
          </a:prstGeom>
          <a:noFill/>
        </p:spPr>
        <p:txBody>
          <a:bodyPr wrap="square" lIns="0" tIns="0" rIns="0" bIns="0" rtlCol="0">
            <a:noAutofit/>
          </a:bodyPr>
          <a:lstStyle/>
          <a:p>
            <a:pPr algn="ctr"/>
            <a:r>
              <a:rPr kumimoji="1" lang="en-US" altLang="ja-JP" b="1" dirty="0">
                <a:latin typeface="ＭＳ Ｐゴシック" panose="020B0600070205080204" pitchFamily="50" charset="-128"/>
                <a:ea typeface="ＭＳ Ｐゴシック" panose="020B0600070205080204" pitchFamily="50" charset="-128"/>
              </a:rPr>
              <a:t>0</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29" name="テキスト ボックス 28">
            <a:extLst>
              <a:ext uri="{FF2B5EF4-FFF2-40B4-BE49-F238E27FC236}">
                <a16:creationId xmlns:a16="http://schemas.microsoft.com/office/drawing/2014/main" id="{17CBA9B1-A515-5E91-835C-0FD6C272DE91}"/>
              </a:ext>
            </a:extLst>
          </p:cNvPr>
          <p:cNvSpPr txBox="1"/>
          <p:nvPr/>
        </p:nvSpPr>
        <p:spPr>
          <a:xfrm>
            <a:off x="4340681" y="6335470"/>
            <a:ext cx="4032000" cy="492443"/>
          </a:xfrm>
          <a:prstGeom prst="rect">
            <a:avLst/>
          </a:prstGeom>
          <a:noFill/>
        </p:spPr>
        <p:txBody>
          <a:bodyPr wrap="square" lIns="36000" tIns="0" rIns="36000" bIns="0">
            <a:spAutoFit/>
          </a:bodyPr>
          <a:lstStyle/>
          <a:p>
            <a:r>
              <a:rPr lang="en-US" altLang="ja-JP" sz="1600" dirty="0">
                <a:latin typeface="Calibri" panose="020F0502020204030204" pitchFamily="34" charset="0"/>
                <a:ea typeface="ＭＳ Ｐゴシック" panose="020B0600070205080204" pitchFamily="50" charset="-128"/>
                <a:cs typeface="Calibri" panose="020F0502020204030204" pitchFamily="34" charset="0"/>
              </a:rPr>
              <a:t>DACCS (direct air capture with carbon storage)</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：大気中にある</a:t>
            </a:r>
            <a:r>
              <a:rPr lang="en-US" altLang="ja-JP" sz="1600" dirty="0">
                <a:latin typeface="Calibri" panose="020F0502020204030204" pitchFamily="34" charset="0"/>
                <a:ea typeface="ＭＳ Ｐゴシック" panose="020B0600070205080204" pitchFamily="50" charset="-128"/>
                <a:cs typeface="Calibri" panose="020F0502020204030204" pitchFamily="34" charset="0"/>
              </a:rPr>
              <a:t>CO₂</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を回収・貯留する技術</a:t>
            </a:r>
          </a:p>
        </p:txBody>
      </p:sp>
      <p:sp>
        <p:nvSpPr>
          <p:cNvPr id="30" name="吹き出し: 角を丸めた四角形 29">
            <a:extLst>
              <a:ext uri="{FF2B5EF4-FFF2-40B4-BE49-F238E27FC236}">
                <a16:creationId xmlns:a16="http://schemas.microsoft.com/office/drawing/2014/main" id="{8789629D-E154-2D79-25A6-AFEDEC364F91}"/>
              </a:ext>
            </a:extLst>
          </p:cNvPr>
          <p:cNvSpPr/>
          <p:nvPr/>
        </p:nvSpPr>
        <p:spPr>
          <a:xfrm>
            <a:off x="10596567" y="5931332"/>
            <a:ext cx="1404000" cy="900000"/>
          </a:xfrm>
          <a:prstGeom prst="wedgeRoundRectCallout">
            <a:avLst>
              <a:gd name="adj1" fmla="val -84239"/>
              <a:gd name="adj2" fmla="val 18821"/>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dirty="0">
                <a:latin typeface="ＭＳ Ｐゴシック" panose="020B0600070205080204" pitchFamily="50" charset="-128"/>
                <a:ea typeface="ＭＳ Ｐゴシック" panose="020B0600070205080204" pitchFamily="50" charset="-128"/>
              </a:rPr>
              <a:t>↑④⑤分は森林吸収等で</a:t>
            </a:r>
            <a:r>
              <a:rPr kumimoji="1" lang="ja-JP" altLang="en-US" u="sng" dirty="0">
                <a:latin typeface="ＭＳ Ｐゴシック" panose="020B0600070205080204" pitchFamily="50" charset="-128"/>
                <a:ea typeface="ＭＳ Ｐゴシック" panose="020B0600070205080204" pitchFamily="50" charset="-128"/>
              </a:rPr>
              <a:t>実質ゼロ</a:t>
            </a:r>
          </a:p>
        </p:txBody>
      </p:sp>
      <p:sp>
        <p:nvSpPr>
          <p:cNvPr id="31" name="テキスト ボックス 30">
            <a:extLst>
              <a:ext uri="{FF2B5EF4-FFF2-40B4-BE49-F238E27FC236}">
                <a16:creationId xmlns:a16="http://schemas.microsoft.com/office/drawing/2014/main" id="{6A42B641-4C5D-8B2C-9FBE-E66D1F9AB737}"/>
              </a:ext>
            </a:extLst>
          </p:cNvPr>
          <p:cNvSpPr txBox="1"/>
          <p:nvPr/>
        </p:nvSpPr>
        <p:spPr>
          <a:xfrm>
            <a:off x="1248231" y="5376571"/>
            <a:ext cx="864000" cy="288000"/>
          </a:xfrm>
          <a:prstGeom prst="rect">
            <a:avLst/>
          </a:prstGeom>
          <a:solidFill>
            <a:schemeClr val="bg1"/>
          </a:solidFill>
        </p:spPr>
        <p:txBody>
          <a:bodyPr wrap="square" lIns="0" tIns="0" rIns="0" bIns="0" rtlCol="0">
            <a:noAutofit/>
          </a:bodyPr>
          <a:lstStyle/>
          <a:p>
            <a:pPr algn="ctr"/>
            <a:r>
              <a:rPr kumimoji="1" lang="ja-JP" altLang="en-US" sz="1600" b="1" dirty="0">
                <a:latin typeface="ＭＳ Ｐゴシック" panose="020B0600070205080204" pitchFamily="50" charset="-128"/>
                <a:ea typeface="ＭＳ Ｐゴシック" panose="020B0600070205080204" pitchFamily="50" charset="-128"/>
              </a:rPr>
              <a:t>（発電所）</a:t>
            </a:r>
          </a:p>
        </p:txBody>
      </p:sp>
      <p:sp>
        <p:nvSpPr>
          <p:cNvPr id="32" name="テキスト ボックス 31">
            <a:extLst>
              <a:ext uri="{FF2B5EF4-FFF2-40B4-BE49-F238E27FC236}">
                <a16:creationId xmlns:a16="http://schemas.microsoft.com/office/drawing/2014/main" id="{2429B830-F95A-FA43-A2AF-4C5DCDBB6C02}"/>
              </a:ext>
            </a:extLst>
          </p:cNvPr>
          <p:cNvSpPr txBox="1"/>
          <p:nvPr/>
        </p:nvSpPr>
        <p:spPr>
          <a:xfrm>
            <a:off x="1077394" y="3288142"/>
            <a:ext cx="1188000" cy="540000"/>
          </a:xfrm>
          <a:prstGeom prst="rect">
            <a:avLst/>
          </a:prstGeom>
          <a:solidFill>
            <a:schemeClr val="bg1"/>
          </a:solidFill>
        </p:spPr>
        <p:txBody>
          <a:bodyPr wrap="square" lIns="0" tIns="0" rIns="0" bIns="0" rtlCol="0">
            <a:noAutofit/>
          </a:bodyPr>
          <a:lstStyle/>
          <a:p>
            <a:pPr algn="ctr"/>
            <a:r>
              <a:rPr kumimoji="1" lang="ja-JP" altLang="en-US" sz="1600" b="1" dirty="0">
                <a:latin typeface="ＭＳ Ｐゴシック" panose="020B0600070205080204" pitchFamily="50" charset="-128"/>
                <a:ea typeface="ＭＳ Ｐゴシック" panose="020B0600070205080204" pitchFamily="50" charset="-128"/>
              </a:rPr>
              <a:t>（家庭、工場・ビル、運輸）</a:t>
            </a:r>
          </a:p>
        </p:txBody>
      </p:sp>
      <p:sp>
        <p:nvSpPr>
          <p:cNvPr id="34" name="テキスト ボックス 33">
            <a:extLst>
              <a:ext uri="{FF2B5EF4-FFF2-40B4-BE49-F238E27FC236}">
                <a16:creationId xmlns:a16="http://schemas.microsoft.com/office/drawing/2014/main" id="{999539D9-7E01-5822-3C97-FFDA7482B386}"/>
              </a:ext>
            </a:extLst>
          </p:cNvPr>
          <p:cNvSpPr txBox="1"/>
          <p:nvPr/>
        </p:nvSpPr>
        <p:spPr>
          <a:xfrm>
            <a:off x="4205430" y="1760195"/>
            <a:ext cx="3276000" cy="246221"/>
          </a:xfrm>
          <a:prstGeom prst="rect">
            <a:avLst/>
          </a:prstGeom>
          <a:solidFill>
            <a:schemeClr val="bg1"/>
          </a:solidFill>
        </p:spPr>
        <p:txBody>
          <a:bodyPr wrap="square" lIns="0" tIns="0" rIns="0" bIns="0" rtlCol="0">
            <a:spAutoFit/>
          </a:bodyPr>
          <a:lstStyle/>
          <a:p>
            <a:pPr algn="ctr"/>
            <a:r>
              <a:rPr kumimoji="1" lang="ja-JP" altLang="en-US" sz="1600" b="1" dirty="0">
                <a:latin typeface="ＭＳ Ｐゴシック" panose="020B0600070205080204" pitchFamily="50" charset="-128"/>
                <a:ea typeface="ＭＳ Ｐゴシック" panose="020B0600070205080204" pitchFamily="50" charset="-128"/>
              </a:rPr>
              <a:t>（温暖化ガスは</a:t>
            </a:r>
            <a:r>
              <a:rPr kumimoji="1" lang="en-US" altLang="ja-JP" sz="1600" b="1" dirty="0">
                <a:latin typeface="ＭＳ Ｐゴシック" panose="020B0600070205080204" pitchFamily="50" charset="-128"/>
                <a:ea typeface="ＭＳ Ｐゴシック" panose="020B0600070205080204" pitchFamily="50" charset="-128"/>
              </a:rPr>
              <a:t>2013</a:t>
            </a:r>
            <a:r>
              <a:rPr kumimoji="1" lang="ja-JP" altLang="en-US" sz="1600" b="1" dirty="0">
                <a:latin typeface="ＭＳ Ｐゴシック" panose="020B0600070205080204" pitchFamily="50" charset="-128"/>
                <a:ea typeface="ＭＳ Ｐゴシック" panose="020B0600070205080204" pitchFamily="50" charset="-128"/>
              </a:rPr>
              <a:t>年度比▲</a:t>
            </a:r>
            <a:r>
              <a:rPr kumimoji="1" lang="en-US" altLang="ja-JP" sz="1600" b="1" dirty="0">
                <a:latin typeface="ＭＳ Ｐゴシック" panose="020B0600070205080204" pitchFamily="50" charset="-128"/>
                <a:ea typeface="ＭＳ Ｐゴシック" panose="020B0600070205080204" pitchFamily="50" charset="-128"/>
              </a:rPr>
              <a:t>46%</a:t>
            </a:r>
            <a:r>
              <a:rPr kumimoji="1" lang="ja-JP" altLang="en-US" sz="1600" b="1" dirty="0">
                <a:latin typeface="ＭＳ Ｐゴシック" panose="020B0600070205080204" pitchFamily="50" charset="-128"/>
                <a:ea typeface="ＭＳ Ｐゴシック" panose="020B0600070205080204" pitchFamily="50" charset="-128"/>
              </a:rPr>
              <a:t>）</a:t>
            </a:r>
          </a:p>
        </p:txBody>
      </p:sp>
      <p:sp>
        <p:nvSpPr>
          <p:cNvPr id="14" name="吹き出し: 角を丸めた四角形 13">
            <a:extLst>
              <a:ext uri="{FF2B5EF4-FFF2-40B4-BE49-F238E27FC236}">
                <a16:creationId xmlns:a16="http://schemas.microsoft.com/office/drawing/2014/main" id="{CA10254A-CF42-2A6F-77A9-3B51E96A84E0}"/>
              </a:ext>
            </a:extLst>
          </p:cNvPr>
          <p:cNvSpPr/>
          <p:nvPr/>
        </p:nvSpPr>
        <p:spPr>
          <a:xfrm>
            <a:off x="6154249" y="2062515"/>
            <a:ext cx="1512000" cy="576000"/>
          </a:xfrm>
          <a:prstGeom prst="wedgeRoundRectCallout">
            <a:avLst>
              <a:gd name="adj1" fmla="val 112762"/>
              <a:gd name="adj2" fmla="val -11106"/>
              <a:gd name="adj3" fmla="val 16667"/>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r>
              <a:rPr kumimoji="1" lang="ja-JP" altLang="en-US" dirty="0">
                <a:latin typeface="ＭＳ Ｐゴシック" panose="020B0600070205080204" pitchFamily="50" charset="-128"/>
                <a:ea typeface="ＭＳ Ｐゴシック" panose="020B0600070205080204" pitchFamily="50" charset="-128"/>
              </a:rPr>
              <a:t>②化石燃料から電力へ転換</a:t>
            </a:r>
          </a:p>
        </p:txBody>
      </p:sp>
      <p:sp>
        <p:nvSpPr>
          <p:cNvPr id="35" name="吹き出し: 角を丸めた四角形 34">
            <a:extLst>
              <a:ext uri="{FF2B5EF4-FFF2-40B4-BE49-F238E27FC236}">
                <a16:creationId xmlns:a16="http://schemas.microsoft.com/office/drawing/2014/main" id="{170965CF-0E86-DE31-F29F-49BA520C180B}"/>
              </a:ext>
            </a:extLst>
          </p:cNvPr>
          <p:cNvSpPr/>
          <p:nvPr/>
        </p:nvSpPr>
        <p:spPr>
          <a:xfrm>
            <a:off x="6137475" y="2720324"/>
            <a:ext cx="1548000" cy="864000"/>
          </a:xfrm>
          <a:prstGeom prst="wedgeRoundRectCallout">
            <a:avLst>
              <a:gd name="adj1" fmla="val 82601"/>
              <a:gd name="adj2" fmla="val -3106"/>
              <a:gd name="adj3" fmla="val 16667"/>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r>
              <a:rPr kumimoji="1" lang="ja-JP" altLang="en-US" dirty="0">
                <a:latin typeface="ＭＳ Ｐゴシック" panose="020B0600070205080204" pitchFamily="50" charset="-128"/>
                <a:ea typeface="ＭＳ Ｐゴシック" panose="020B0600070205080204" pitchFamily="50" charset="-128"/>
              </a:rPr>
              <a:t>③化石燃料から炭素フリー燃料へ転換</a:t>
            </a:r>
          </a:p>
        </p:txBody>
      </p:sp>
      <p:sp>
        <p:nvSpPr>
          <p:cNvPr id="36" name="左中かっこ 35">
            <a:extLst>
              <a:ext uri="{FF2B5EF4-FFF2-40B4-BE49-F238E27FC236}">
                <a16:creationId xmlns:a16="http://schemas.microsoft.com/office/drawing/2014/main" id="{747E3AA1-F30C-BEEE-E81D-B13779619F7D}"/>
              </a:ext>
            </a:extLst>
          </p:cNvPr>
          <p:cNvSpPr/>
          <p:nvPr/>
        </p:nvSpPr>
        <p:spPr>
          <a:xfrm>
            <a:off x="8191325" y="2688424"/>
            <a:ext cx="216000" cy="1080000"/>
          </a:xfrm>
          <a:prstGeom prst="leftBrace">
            <a:avLst>
              <a:gd name="adj1" fmla="val 44380"/>
              <a:gd name="adj2" fmla="val 39171"/>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07BD62C5-6EF7-C921-703C-E16656E18E3B}"/>
              </a:ext>
            </a:extLst>
          </p:cNvPr>
          <p:cNvSpPr txBox="1"/>
          <p:nvPr/>
        </p:nvSpPr>
        <p:spPr>
          <a:xfrm>
            <a:off x="1341176" y="2936640"/>
            <a:ext cx="648000" cy="324000"/>
          </a:xfrm>
          <a:prstGeom prst="rect">
            <a:avLst/>
          </a:prstGeom>
          <a:solidFill>
            <a:schemeClr val="bg1"/>
          </a:solidFill>
        </p:spPr>
        <p:txBody>
          <a:bodyPr wrap="square" lIns="0" tIns="0" rIns="0" bIns="0" rtlCol="0">
            <a:noAutofit/>
          </a:bodyP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37" name="テキスト ボックス 36">
            <a:extLst>
              <a:ext uri="{FF2B5EF4-FFF2-40B4-BE49-F238E27FC236}">
                <a16:creationId xmlns:a16="http://schemas.microsoft.com/office/drawing/2014/main" id="{396A2851-934D-6E1D-03DE-73E3798D9884}"/>
              </a:ext>
            </a:extLst>
          </p:cNvPr>
          <p:cNvSpPr txBox="1"/>
          <p:nvPr/>
        </p:nvSpPr>
        <p:spPr>
          <a:xfrm>
            <a:off x="1133138" y="2884671"/>
            <a:ext cx="1116000" cy="324000"/>
          </a:xfrm>
          <a:prstGeom prst="rect">
            <a:avLst/>
          </a:prstGeom>
          <a:noFill/>
        </p:spPr>
        <p:txBody>
          <a:bodyPr wrap="square" lIns="0" tIns="0" rIns="0" bIns="0" rtlCol="0">
            <a:noAutofit/>
          </a:bodyPr>
          <a:lstStyle/>
          <a:p>
            <a:pPr algn="ctr"/>
            <a:r>
              <a:rPr kumimoji="1" lang="ja-JP" altLang="en-US" b="1" dirty="0">
                <a:latin typeface="ＭＳ Ｐゴシック" panose="020B0600070205080204" pitchFamily="50" charset="-128"/>
                <a:ea typeface="ＭＳ Ｐゴシック" panose="020B0600070205080204" pitchFamily="50" charset="-128"/>
              </a:rPr>
              <a:t>非電力</a:t>
            </a:r>
          </a:p>
        </p:txBody>
      </p:sp>
      <p:sp>
        <p:nvSpPr>
          <p:cNvPr id="39" name="テキスト ボックス 38">
            <a:extLst>
              <a:ext uri="{FF2B5EF4-FFF2-40B4-BE49-F238E27FC236}">
                <a16:creationId xmlns:a16="http://schemas.microsoft.com/office/drawing/2014/main" id="{F0786D0B-2089-0BAB-BD2D-77553C674EBC}"/>
              </a:ext>
            </a:extLst>
          </p:cNvPr>
          <p:cNvSpPr txBox="1"/>
          <p:nvPr/>
        </p:nvSpPr>
        <p:spPr>
          <a:xfrm>
            <a:off x="1353815" y="5021507"/>
            <a:ext cx="648000" cy="324000"/>
          </a:xfrm>
          <a:prstGeom prst="rect">
            <a:avLst/>
          </a:prstGeom>
          <a:solidFill>
            <a:schemeClr val="bg1"/>
          </a:solidFill>
        </p:spPr>
        <p:txBody>
          <a:bodyPr wrap="square" lIns="0" tIns="0" rIns="0" bIns="0" rtlCol="0">
            <a:noAutofit/>
          </a:bodyP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40" name="テキスト ボックス 39">
            <a:extLst>
              <a:ext uri="{FF2B5EF4-FFF2-40B4-BE49-F238E27FC236}">
                <a16:creationId xmlns:a16="http://schemas.microsoft.com/office/drawing/2014/main" id="{8EA319FB-64FB-B348-0819-5F87F996E4F5}"/>
              </a:ext>
            </a:extLst>
          </p:cNvPr>
          <p:cNvSpPr txBox="1"/>
          <p:nvPr/>
        </p:nvSpPr>
        <p:spPr>
          <a:xfrm>
            <a:off x="1135144" y="4948274"/>
            <a:ext cx="1116000" cy="324000"/>
          </a:xfrm>
          <a:prstGeom prst="rect">
            <a:avLst/>
          </a:prstGeom>
          <a:noFill/>
        </p:spPr>
        <p:txBody>
          <a:bodyPr wrap="square" lIns="0" tIns="0" rIns="0" bIns="0" rtlCol="0">
            <a:noAutofit/>
          </a:bodyPr>
          <a:lstStyle/>
          <a:p>
            <a:pPr algn="ctr"/>
            <a:r>
              <a:rPr kumimoji="1" lang="ja-JP" altLang="en-US" b="1" dirty="0">
                <a:latin typeface="ＭＳ Ｐゴシック" panose="020B0600070205080204" pitchFamily="50" charset="-128"/>
                <a:ea typeface="ＭＳ Ｐゴシック" panose="020B0600070205080204" pitchFamily="50" charset="-128"/>
              </a:rPr>
              <a:t>電力</a:t>
            </a:r>
          </a:p>
        </p:txBody>
      </p:sp>
      <p:sp>
        <p:nvSpPr>
          <p:cNvPr id="44" name="吹き出し: 角を丸めた四角形 43">
            <a:extLst>
              <a:ext uri="{FF2B5EF4-FFF2-40B4-BE49-F238E27FC236}">
                <a16:creationId xmlns:a16="http://schemas.microsoft.com/office/drawing/2014/main" id="{DA6DECDF-7959-A1DA-64A2-A543FA1C1FF9}"/>
              </a:ext>
            </a:extLst>
          </p:cNvPr>
          <p:cNvSpPr/>
          <p:nvPr/>
        </p:nvSpPr>
        <p:spPr>
          <a:xfrm>
            <a:off x="531629" y="1520557"/>
            <a:ext cx="2126511" cy="324000"/>
          </a:xfrm>
          <a:prstGeom prst="wedgeRoundRectCallout">
            <a:avLst>
              <a:gd name="adj1" fmla="val 52609"/>
              <a:gd name="adj2" fmla="val 74628"/>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エネルギー起源</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CO2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量</a:t>
            </a:r>
          </a:p>
        </p:txBody>
      </p:sp>
      <p:sp>
        <p:nvSpPr>
          <p:cNvPr id="42" name="スライド番号プレースホルダー 6">
            <a:extLst>
              <a:ext uri="{FF2B5EF4-FFF2-40B4-BE49-F238E27FC236}">
                <a16:creationId xmlns:a16="http://schemas.microsoft.com/office/drawing/2014/main" id="{D7C13942-646A-A657-5AB7-F8A14BB64E86}"/>
              </a:ext>
            </a:extLst>
          </p:cNvPr>
          <p:cNvSpPr txBox="1">
            <a:spLocks/>
          </p:cNvSpPr>
          <p:nvPr/>
        </p:nvSpPr>
        <p:spPr>
          <a:xfrm>
            <a:off x="11678681" y="6574126"/>
            <a:ext cx="468682" cy="252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16</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12" name="テキスト ボックス 11">
            <a:extLst>
              <a:ext uri="{FF2B5EF4-FFF2-40B4-BE49-F238E27FC236}">
                <a16:creationId xmlns:a16="http://schemas.microsoft.com/office/drawing/2014/main" id="{7573E9D8-020F-63A1-5458-94730EFAE80A}"/>
              </a:ext>
            </a:extLst>
          </p:cNvPr>
          <p:cNvSpPr txBox="1"/>
          <p:nvPr/>
        </p:nvSpPr>
        <p:spPr>
          <a:xfrm>
            <a:off x="8484074" y="4376801"/>
            <a:ext cx="1548000" cy="1332000"/>
          </a:xfrm>
          <a:prstGeom prst="rect">
            <a:avLst/>
          </a:prstGeom>
          <a:solidFill>
            <a:schemeClr val="bg1"/>
          </a:solidFill>
        </p:spPr>
        <p:txBody>
          <a:bodyPr wrap="square" lIns="36000" tIns="0" rIns="36000" bIns="0" rtlCol="0">
            <a:spAutoFit/>
          </a:bodyPr>
          <a:lstStyle/>
          <a:p>
            <a:pPr algn="ctr"/>
            <a:endParaRPr kumimoji="1" lang="ja-JP" altLang="en-US" sz="1600" dirty="0">
              <a:solidFill>
                <a:srgbClr val="AD4F0F"/>
              </a:solidFill>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4F218CC9-47CA-C18E-E50A-0481FAF72D3A}"/>
              </a:ext>
            </a:extLst>
          </p:cNvPr>
          <p:cNvSpPr txBox="1"/>
          <p:nvPr/>
        </p:nvSpPr>
        <p:spPr>
          <a:xfrm>
            <a:off x="8458993" y="4433260"/>
            <a:ext cx="1548000" cy="276999"/>
          </a:xfrm>
          <a:prstGeom prst="rect">
            <a:avLst/>
          </a:prstGeom>
          <a:noFill/>
        </p:spPr>
        <p:txBody>
          <a:bodyPr wrap="square" lIns="36000" tIns="0" rIns="36000" bIns="0" rtlCol="0">
            <a:spAutoFit/>
          </a:bodyPr>
          <a:lstStyle/>
          <a:p>
            <a:pPr algn="ctr"/>
            <a:r>
              <a:rPr kumimoji="1" lang="ja-JP" altLang="en-US" dirty="0">
                <a:solidFill>
                  <a:srgbClr val="AD4F0F"/>
                </a:solidFill>
                <a:latin typeface="ＭＳ Ｐゴシック" panose="020B0600070205080204" pitchFamily="50" charset="-128"/>
                <a:ea typeface="ＭＳ Ｐゴシック" panose="020B0600070205080204" pitchFamily="50" charset="-128"/>
              </a:rPr>
              <a:t>脱炭素電源</a:t>
            </a:r>
          </a:p>
        </p:txBody>
      </p:sp>
      <p:sp>
        <p:nvSpPr>
          <p:cNvPr id="4" name="テキスト ボックス 3">
            <a:extLst>
              <a:ext uri="{FF2B5EF4-FFF2-40B4-BE49-F238E27FC236}">
                <a16:creationId xmlns:a16="http://schemas.microsoft.com/office/drawing/2014/main" id="{AB951AB3-717A-E5DA-CECA-578915C67AF3}"/>
              </a:ext>
            </a:extLst>
          </p:cNvPr>
          <p:cNvSpPr txBox="1"/>
          <p:nvPr/>
        </p:nvSpPr>
        <p:spPr>
          <a:xfrm>
            <a:off x="8478243" y="4733214"/>
            <a:ext cx="1548000" cy="246221"/>
          </a:xfrm>
          <a:prstGeom prst="rect">
            <a:avLst/>
          </a:prstGeom>
          <a:noFill/>
        </p:spPr>
        <p:txBody>
          <a:bodyPr wrap="square" lIns="36000" tIns="0" rIns="36000" bIns="0" rtlCol="0">
            <a:spAutoFit/>
          </a:bodyPr>
          <a:lstStyle/>
          <a:p>
            <a:pPr algn="ctr"/>
            <a:r>
              <a:rPr kumimoji="1" lang="ja-JP" altLang="en-US" sz="1600" dirty="0">
                <a:solidFill>
                  <a:srgbClr val="AD4F0F"/>
                </a:solidFill>
                <a:latin typeface="ＭＳ Ｐゴシック" panose="020B0600070205080204" pitchFamily="50" charset="-128"/>
                <a:ea typeface="ＭＳ Ｐゴシック" panose="020B0600070205080204" pitchFamily="50" charset="-128"/>
              </a:rPr>
              <a:t>再エネ</a:t>
            </a:r>
          </a:p>
        </p:txBody>
      </p:sp>
      <p:sp>
        <p:nvSpPr>
          <p:cNvPr id="5" name="テキスト ボックス 4">
            <a:extLst>
              <a:ext uri="{FF2B5EF4-FFF2-40B4-BE49-F238E27FC236}">
                <a16:creationId xmlns:a16="http://schemas.microsoft.com/office/drawing/2014/main" id="{0A66E56D-F6B2-4486-FE40-2B6FC3689A12}"/>
              </a:ext>
            </a:extLst>
          </p:cNvPr>
          <p:cNvSpPr txBox="1"/>
          <p:nvPr/>
        </p:nvSpPr>
        <p:spPr>
          <a:xfrm>
            <a:off x="8484074" y="4985813"/>
            <a:ext cx="1548000" cy="246221"/>
          </a:xfrm>
          <a:prstGeom prst="rect">
            <a:avLst/>
          </a:prstGeom>
          <a:noFill/>
        </p:spPr>
        <p:txBody>
          <a:bodyPr wrap="square" lIns="36000" tIns="0" rIns="36000" bIns="0" rtlCol="0">
            <a:spAutoFit/>
          </a:bodyPr>
          <a:lstStyle/>
          <a:p>
            <a:pPr algn="ctr"/>
            <a:r>
              <a:rPr kumimoji="1" lang="ja-JP" altLang="en-US" sz="1600" dirty="0">
                <a:solidFill>
                  <a:srgbClr val="AD4F0F"/>
                </a:solidFill>
                <a:latin typeface="ＭＳ Ｐゴシック" panose="020B0600070205080204" pitchFamily="50" charset="-128"/>
                <a:ea typeface="ＭＳ Ｐゴシック" panose="020B0600070205080204" pitchFamily="50" charset="-128"/>
              </a:rPr>
              <a:t>原子力</a:t>
            </a:r>
          </a:p>
        </p:txBody>
      </p:sp>
      <p:sp>
        <p:nvSpPr>
          <p:cNvPr id="6" name="テキスト ボックス 5">
            <a:extLst>
              <a:ext uri="{FF2B5EF4-FFF2-40B4-BE49-F238E27FC236}">
                <a16:creationId xmlns:a16="http://schemas.microsoft.com/office/drawing/2014/main" id="{6B5EFD16-C46E-F52F-2FF6-440C2957D2FB}"/>
              </a:ext>
            </a:extLst>
          </p:cNvPr>
          <p:cNvSpPr txBox="1"/>
          <p:nvPr/>
        </p:nvSpPr>
        <p:spPr>
          <a:xfrm>
            <a:off x="8425908" y="5225344"/>
            <a:ext cx="1548000" cy="246221"/>
          </a:xfrm>
          <a:prstGeom prst="rect">
            <a:avLst/>
          </a:prstGeom>
          <a:noFill/>
        </p:spPr>
        <p:txBody>
          <a:bodyPr wrap="square" lIns="36000" tIns="0" rIns="36000" bIns="0" rtlCol="0">
            <a:spAutoFit/>
          </a:bodyPr>
          <a:lstStyle/>
          <a:p>
            <a:pPr algn="ctr"/>
            <a:r>
              <a:rPr kumimoji="1" lang="ja-JP" altLang="en-US" sz="1600" dirty="0">
                <a:solidFill>
                  <a:srgbClr val="AD4F0F"/>
                </a:solidFill>
                <a:latin typeface="ＭＳ Ｐゴシック" panose="020B0600070205080204" pitchFamily="50" charset="-128"/>
                <a:ea typeface="ＭＳ Ｐゴシック" panose="020B0600070205080204" pitchFamily="50" charset="-128"/>
              </a:rPr>
              <a:t>火力</a:t>
            </a:r>
            <a:r>
              <a:rPr kumimoji="1" lang="en-US" altLang="ja-JP" sz="1600" dirty="0">
                <a:solidFill>
                  <a:srgbClr val="AD4F0F"/>
                </a:solidFill>
                <a:latin typeface="ＭＳ Ｐゴシック" panose="020B0600070205080204" pitchFamily="50" charset="-128"/>
                <a:ea typeface="ＭＳ Ｐゴシック" panose="020B0600070205080204" pitchFamily="50" charset="-128"/>
              </a:rPr>
              <a:t>+CCUS</a:t>
            </a:r>
            <a:endParaRPr kumimoji="1" lang="ja-JP" altLang="en-US" sz="1600" dirty="0">
              <a:solidFill>
                <a:srgbClr val="AD4F0F"/>
              </a:solidFill>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C42CD155-6DC5-AB13-4421-ECC2ED7CA088}"/>
              </a:ext>
            </a:extLst>
          </p:cNvPr>
          <p:cNvSpPr txBox="1"/>
          <p:nvPr/>
        </p:nvSpPr>
        <p:spPr>
          <a:xfrm>
            <a:off x="8488321" y="5443946"/>
            <a:ext cx="1548000" cy="246221"/>
          </a:xfrm>
          <a:prstGeom prst="rect">
            <a:avLst/>
          </a:prstGeom>
          <a:noFill/>
        </p:spPr>
        <p:txBody>
          <a:bodyPr wrap="square" lIns="36000" tIns="0" rIns="36000" bIns="0" rtlCol="0">
            <a:spAutoFit/>
          </a:bodyPr>
          <a:lstStyle/>
          <a:p>
            <a:pPr algn="ctr"/>
            <a:r>
              <a:rPr kumimoji="1" lang="ja-JP" altLang="en-US" sz="1600" dirty="0">
                <a:solidFill>
                  <a:srgbClr val="AD4F0F"/>
                </a:solidFill>
                <a:latin typeface="ＭＳ Ｐゴシック" panose="020B0600070205080204" pitchFamily="50" charset="-128"/>
                <a:ea typeface="ＭＳ Ｐゴシック" panose="020B0600070205080204" pitchFamily="50" charset="-128"/>
              </a:rPr>
              <a:t>水素</a:t>
            </a:r>
            <a:r>
              <a:rPr kumimoji="1" lang="en-US" altLang="ja-JP" sz="1600" dirty="0">
                <a:solidFill>
                  <a:srgbClr val="AD4F0F"/>
                </a:solidFill>
                <a:latin typeface="ＭＳ Ｐゴシック" panose="020B0600070205080204" pitchFamily="50" charset="-128"/>
                <a:ea typeface="ＭＳ Ｐゴシック" panose="020B0600070205080204" pitchFamily="50" charset="-128"/>
              </a:rPr>
              <a:t>+</a:t>
            </a:r>
            <a:r>
              <a:rPr lang="ja-JP" altLang="en-US" sz="1600" dirty="0">
                <a:solidFill>
                  <a:srgbClr val="AD4F0F"/>
                </a:solidFill>
                <a:latin typeface="ＭＳ Ｐゴシック" panose="020B0600070205080204" pitchFamily="50" charset="-128"/>
                <a:ea typeface="ＭＳ Ｐゴシック" panose="020B0600070205080204" pitchFamily="50" charset="-128"/>
              </a:rPr>
              <a:t>アンモニア</a:t>
            </a:r>
            <a:endParaRPr kumimoji="1" lang="en-US" altLang="ja-JP" sz="1600" dirty="0">
              <a:solidFill>
                <a:srgbClr val="AD4F0F"/>
              </a:solidFill>
              <a:latin typeface="ＭＳ Ｐゴシック" panose="020B0600070205080204" pitchFamily="50" charset="-128"/>
              <a:ea typeface="ＭＳ Ｐゴシック" panose="020B0600070205080204" pitchFamily="50" charset="-128"/>
            </a:endParaRPr>
          </a:p>
        </p:txBody>
      </p:sp>
      <p:sp>
        <p:nvSpPr>
          <p:cNvPr id="15" name="吹き出し: 角を丸めた四角形 14">
            <a:extLst>
              <a:ext uri="{FF2B5EF4-FFF2-40B4-BE49-F238E27FC236}">
                <a16:creationId xmlns:a16="http://schemas.microsoft.com/office/drawing/2014/main" id="{0733C5D2-31C0-8930-7907-EE542E3E5251}"/>
              </a:ext>
            </a:extLst>
          </p:cNvPr>
          <p:cNvSpPr/>
          <p:nvPr/>
        </p:nvSpPr>
        <p:spPr>
          <a:xfrm>
            <a:off x="6540631" y="4326100"/>
            <a:ext cx="1728000" cy="576000"/>
          </a:xfrm>
          <a:prstGeom prst="wedgeRoundRectCallout">
            <a:avLst>
              <a:gd name="adj1" fmla="val 68847"/>
              <a:gd name="adj2" fmla="val 7355"/>
              <a:gd name="adj3" fmla="val 16667"/>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ＭＳ Ｐゴシック" panose="020B0600070205080204" pitchFamily="50" charset="-128"/>
                <a:ea typeface="ＭＳ Ｐゴシック" panose="020B0600070205080204" pitchFamily="50" charset="-128"/>
              </a:rPr>
              <a:t>①電源を炭素フリーに大転換</a:t>
            </a:r>
          </a:p>
        </p:txBody>
      </p:sp>
      <p:sp>
        <p:nvSpPr>
          <p:cNvPr id="18" name="テキスト ボックス 17">
            <a:extLst>
              <a:ext uri="{FF2B5EF4-FFF2-40B4-BE49-F238E27FC236}">
                <a16:creationId xmlns:a16="http://schemas.microsoft.com/office/drawing/2014/main" id="{06965BD7-7F10-48ED-663B-2E717D4B6355}"/>
              </a:ext>
            </a:extLst>
          </p:cNvPr>
          <p:cNvSpPr txBox="1"/>
          <p:nvPr/>
        </p:nvSpPr>
        <p:spPr>
          <a:xfrm>
            <a:off x="2823121" y="1409435"/>
            <a:ext cx="1008000" cy="288000"/>
          </a:xfrm>
          <a:prstGeom prst="rect">
            <a:avLst/>
          </a:prstGeom>
          <a:solidFill>
            <a:schemeClr val="bg1"/>
          </a:solidFill>
        </p:spPr>
        <p:txBody>
          <a:bodyPr wrap="square" lIns="0" tIns="0" rIns="0" bIns="0" rtlCol="0">
            <a:spAutoFit/>
          </a:bodyPr>
          <a:lstStyle/>
          <a:p>
            <a:pPr algn="ctr"/>
            <a:r>
              <a:rPr kumimoji="1" lang="ja-JP" altLang="en-US" sz="2000" b="1" dirty="0">
                <a:latin typeface="ＭＳ Ｐゴシック" panose="020B0600070205080204" pitchFamily="50" charset="-128"/>
                <a:ea typeface="ＭＳ Ｐゴシック" panose="020B0600070205080204" pitchFamily="50" charset="-128"/>
              </a:rPr>
              <a:t>２０２１年</a:t>
            </a:r>
          </a:p>
        </p:txBody>
      </p:sp>
      <p:sp>
        <p:nvSpPr>
          <p:cNvPr id="27" name="テキスト ボックス 26">
            <a:extLst>
              <a:ext uri="{FF2B5EF4-FFF2-40B4-BE49-F238E27FC236}">
                <a16:creationId xmlns:a16="http://schemas.microsoft.com/office/drawing/2014/main" id="{F097702C-D0FB-BB4D-3C84-30D73CB9DAD2}"/>
              </a:ext>
            </a:extLst>
          </p:cNvPr>
          <p:cNvSpPr txBox="1"/>
          <p:nvPr/>
        </p:nvSpPr>
        <p:spPr>
          <a:xfrm>
            <a:off x="2741394" y="1756565"/>
            <a:ext cx="1188000" cy="307777"/>
          </a:xfrm>
          <a:prstGeom prst="rect">
            <a:avLst/>
          </a:prstGeom>
          <a:solidFill>
            <a:schemeClr val="bg1"/>
          </a:solidFill>
        </p:spPr>
        <p:txBody>
          <a:bodyPr wrap="square" lIns="0" tIns="0" rIns="0" bIns="0" rtlCol="0">
            <a:spAutoFit/>
          </a:bodyPr>
          <a:lstStyle/>
          <a:p>
            <a:pPr algn="ctr"/>
            <a:r>
              <a:rPr kumimoji="1" lang="ja-JP" altLang="en-US" sz="2000" b="1" dirty="0">
                <a:latin typeface="ＭＳ Ｐゴシック" panose="020B0600070205080204" pitchFamily="50" charset="-128"/>
                <a:ea typeface="ＭＳ Ｐゴシック" panose="020B0600070205080204" pitchFamily="50" charset="-128"/>
              </a:rPr>
              <a:t>９</a:t>
            </a:r>
            <a:r>
              <a:rPr kumimoji="1" lang="en-US" altLang="ja-JP" sz="2000" b="1" dirty="0">
                <a:latin typeface="ＭＳ Ｐゴシック" panose="020B0600070205080204" pitchFamily="50" charset="-128"/>
                <a:ea typeface="ＭＳ Ｐゴシック" panose="020B0600070205080204" pitchFamily="50" charset="-128"/>
              </a:rPr>
              <a:t>.</a:t>
            </a:r>
            <a:r>
              <a:rPr kumimoji="1" lang="ja-JP" altLang="en-US" sz="2000" b="1" dirty="0">
                <a:latin typeface="ＭＳ Ｐゴシック" panose="020B0600070205080204" pitchFamily="50" charset="-128"/>
                <a:ea typeface="ＭＳ Ｐゴシック" panose="020B0600070205080204" pitchFamily="50" charset="-128"/>
              </a:rPr>
              <a:t>９億トン</a:t>
            </a:r>
          </a:p>
        </p:txBody>
      </p:sp>
      <p:sp>
        <p:nvSpPr>
          <p:cNvPr id="28" name="テキスト ボックス 27">
            <a:extLst>
              <a:ext uri="{FF2B5EF4-FFF2-40B4-BE49-F238E27FC236}">
                <a16:creationId xmlns:a16="http://schemas.microsoft.com/office/drawing/2014/main" id="{575F9613-2E4B-ED7D-D106-7A6189529ABE}"/>
              </a:ext>
            </a:extLst>
          </p:cNvPr>
          <p:cNvSpPr txBox="1"/>
          <p:nvPr/>
        </p:nvSpPr>
        <p:spPr>
          <a:xfrm>
            <a:off x="8467098" y="2273876"/>
            <a:ext cx="1548000" cy="276999"/>
          </a:xfrm>
          <a:prstGeom prst="rect">
            <a:avLst/>
          </a:prstGeom>
          <a:solidFill>
            <a:schemeClr val="bg1"/>
          </a:solidFill>
        </p:spPr>
        <p:txBody>
          <a:bodyPr wrap="square" lIns="36000" tIns="0" rIns="36000" bIns="0" rtlCol="0">
            <a:spAutoFit/>
          </a:bodyPr>
          <a:lstStyle/>
          <a:p>
            <a:pPr algn="ctr"/>
            <a:r>
              <a:rPr kumimoji="1" lang="ja-JP" altLang="en-US" dirty="0">
                <a:latin typeface="ＭＳ Ｐゴシック" panose="020B0600070205080204" pitchFamily="50" charset="-128"/>
                <a:ea typeface="ＭＳ Ｐゴシック" panose="020B0600070205080204" pitchFamily="50" charset="-128"/>
              </a:rPr>
              <a:t>電化</a:t>
            </a:r>
          </a:p>
        </p:txBody>
      </p:sp>
      <p:sp>
        <p:nvSpPr>
          <p:cNvPr id="3" name="テキスト ボックス 35">
            <a:extLst>
              <a:ext uri="{FF2B5EF4-FFF2-40B4-BE49-F238E27FC236}">
                <a16:creationId xmlns:a16="http://schemas.microsoft.com/office/drawing/2014/main" id="{A58E0980-DD73-4200-30FE-31023EBE9131}"/>
              </a:ext>
            </a:extLst>
          </p:cNvPr>
          <p:cNvSpPr txBox="1"/>
          <p:nvPr/>
        </p:nvSpPr>
        <p:spPr>
          <a:xfrm>
            <a:off x="10777801" y="1260572"/>
            <a:ext cx="1188000" cy="432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b="0" baseline="0" dirty="0">
                <a:solidFill>
                  <a:sysClr val="windowText" lastClr="000000"/>
                </a:solidFill>
                <a:latin typeface="ＭＳ Ｐゴシック" panose="020B0600070205080204" pitchFamily="50" charset="-128"/>
                <a:ea typeface="ＭＳ Ｐゴシック" panose="020B0600070205080204" pitchFamily="50" charset="-128"/>
              </a:rPr>
              <a:t>出典：資源エネ</a:t>
            </a:r>
            <a:endParaRPr kumimoji="1" lang="en-US" altLang="ja-JP" sz="1400" b="0" baseline="0" dirty="0">
              <a:solidFill>
                <a:sysClr val="windowText" lastClr="000000"/>
              </a:solidFill>
              <a:latin typeface="ＭＳ Ｐゴシック" panose="020B0600070205080204" pitchFamily="50" charset="-128"/>
              <a:ea typeface="ＭＳ Ｐゴシック" panose="020B0600070205080204" pitchFamily="50" charset="-128"/>
            </a:endParaRPr>
          </a:p>
          <a:p>
            <a:r>
              <a:rPr kumimoji="1" lang="ja-JP" altLang="en-US" sz="1400" b="0" baseline="0" dirty="0">
                <a:solidFill>
                  <a:sysClr val="windowText" lastClr="000000"/>
                </a:solidFill>
                <a:latin typeface="ＭＳ Ｐゴシック" panose="020B0600070205080204" pitchFamily="50" charset="-128"/>
                <a:ea typeface="ＭＳ Ｐゴシック" panose="020B0600070205080204" pitchFamily="50" charset="-128"/>
              </a:rPr>
              <a:t>ルギー庁資料</a:t>
            </a:r>
            <a:endParaRPr kumimoji="1" lang="en-US" altLang="ja-JP" sz="1400" b="0" baseline="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1EB4089D-AAA9-AE56-B96A-3D137E574F36}"/>
              </a:ext>
            </a:extLst>
          </p:cNvPr>
          <p:cNvSpPr txBox="1"/>
          <p:nvPr/>
        </p:nvSpPr>
        <p:spPr>
          <a:xfrm>
            <a:off x="8395602" y="3886520"/>
            <a:ext cx="1692000" cy="244800"/>
          </a:xfrm>
          <a:prstGeom prst="rect">
            <a:avLst/>
          </a:prstGeom>
          <a:solidFill>
            <a:schemeClr val="accent1"/>
          </a:solidFill>
        </p:spPr>
        <p:txBody>
          <a:bodyPr wrap="square" rtlCol="0">
            <a:spAutoFit/>
          </a:bodyPr>
          <a:lstStyle/>
          <a:p>
            <a:endParaRPr kumimoji="1" lang="ja-JP" altLang="en-US" dirty="0"/>
          </a:p>
        </p:txBody>
      </p:sp>
      <p:sp>
        <p:nvSpPr>
          <p:cNvPr id="33" name="テキスト ボックス 32">
            <a:extLst>
              <a:ext uri="{FF2B5EF4-FFF2-40B4-BE49-F238E27FC236}">
                <a16:creationId xmlns:a16="http://schemas.microsoft.com/office/drawing/2014/main" id="{B28FE7A2-4494-4ED8-E8F4-3DAC70B9553E}"/>
              </a:ext>
            </a:extLst>
          </p:cNvPr>
          <p:cNvSpPr txBox="1"/>
          <p:nvPr/>
        </p:nvSpPr>
        <p:spPr>
          <a:xfrm>
            <a:off x="8404558" y="5777404"/>
            <a:ext cx="1692000" cy="244800"/>
          </a:xfrm>
          <a:prstGeom prst="rect">
            <a:avLst/>
          </a:prstGeom>
          <a:solidFill>
            <a:schemeClr val="accent1"/>
          </a:solidFill>
        </p:spPr>
        <p:txBody>
          <a:bodyPr wrap="square" rtlCol="0">
            <a:spAutoFit/>
          </a:bodyPr>
          <a:lstStyle/>
          <a:p>
            <a:endParaRPr kumimoji="1" lang="ja-JP" altLang="en-US" dirty="0"/>
          </a:p>
        </p:txBody>
      </p:sp>
      <p:sp>
        <p:nvSpPr>
          <p:cNvPr id="43" name="テキスト ボックス 42">
            <a:extLst>
              <a:ext uri="{FF2B5EF4-FFF2-40B4-BE49-F238E27FC236}">
                <a16:creationId xmlns:a16="http://schemas.microsoft.com/office/drawing/2014/main" id="{82B526F9-2E4B-8646-D13B-1483CE1E9F87}"/>
              </a:ext>
            </a:extLst>
          </p:cNvPr>
          <p:cNvSpPr txBox="1"/>
          <p:nvPr/>
        </p:nvSpPr>
        <p:spPr>
          <a:xfrm>
            <a:off x="8415902" y="6151481"/>
            <a:ext cx="1692000" cy="646331"/>
          </a:xfrm>
          <a:prstGeom prst="rect">
            <a:avLst/>
          </a:prstGeom>
          <a:solidFill>
            <a:schemeClr val="accent6">
              <a:lumMod val="60000"/>
              <a:lumOff val="40000"/>
            </a:schemeClr>
          </a:solidFill>
          <a:ln w="25400" cmpd="sng">
            <a:solidFill>
              <a:schemeClr val="accent6">
                <a:lumMod val="50000"/>
              </a:schemeClr>
            </a:solidFill>
            <a:prstDash val="dash"/>
          </a:ln>
        </p:spPr>
        <p:txBody>
          <a:bodyPr wrap="square" rtlCol="0">
            <a:spAutoFit/>
          </a:bodyPr>
          <a:lstStyle/>
          <a:p>
            <a:pPr algn="ctr"/>
            <a:r>
              <a:rPr lang="ja-JP" altLang="en-US" dirty="0"/>
              <a:t>森林吸収源、</a:t>
            </a:r>
            <a:r>
              <a:rPr lang="en-US" altLang="ja-JP" dirty="0"/>
              <a:t>DACCS</a:t>
            </a:r>
            <a:r>
              <a:rPr lang="ja-JP" altLang="en-US" dirty="0"/>
              <a:t>など</a:t>
            </a:r>
            <a:endParaRPr kumimoji="1" lang="ja-JP" altLang="en-US" dirty="0"/>
          </a:p>
        </p:txBody>
      </p:sp>
    </p:spTree>
    <p:extLst>
      <p:ext uri="{BB962C8B-B14F-4D97-AF65-F5344CB8AC3E}">
        <p14:creationId xmlns:p14="http://schemas.microsoft.com/office/powerpoint/2010/main" val="239071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1000" fill="hold"/>
                                        <p:tgtEl>
                                          <p:spTgt spid="30"/>
                                        </p:tgtEl>
                                        <p:attrNameLst>
                                          <p:attrName>ppt_w</p:attrName>
                                        </p:attrNameLst>
                                      </p:cBhvr>
                                      <p:tavLst>
                                        <p:tav tm="0">
                                          <p:val>
                                            <p:fltVal val="0"/>
                                          </p:val>
                                        </p:tav>
                                        <p:tav tm="100000">
                                          <p:val>
                                            <p:strVal val="#ppt_w"/>
                                          </p:val>
                                        </p:tav>
                                      </p:tavLst>
                                    </p:anim>
                                    <p:anim calcmode="lin" valueType="num">
                                      <p:cBhvr>
                                        <p:cTn id="43" dur="1000" fill="hold"/>
                                        <p:tgtEl>
                                          <p:spTgt spid="30"/>
                                        </p:tgtEl>
                                        <p:attrNameLst>
                                          <p:attrName>ppt_h</p:attrName>
                                        </p:attrNameLst>
                                      </p:cBhvr>
                                      <p:tavLst>
                                        <p:tav tm="0">
                                          <p:val>
                                            <p:fltVal val="0"/>
                                          </p:val>
                                        </p:tav>
                                        <p:tav tm="100000">
                                          <p:val>
                                            <p:strVal val="#ppt_h"/>
                                          </p:val>
                                        </p:tav>
                                      </p:tavLst>
                                    </p:anim>
                                    <p:anim calcmode="lin" valueType="num">
                                      <p:cBhvr>
                                        <p:cTn id="44" dur="1000" fill="hold"/>
                                        <p:tgtEl>
                                          <p:spTgt spid="30"/>
                                        </p:tgtEl>
                                        <p:attrNameLst>
                                          <p:attrName>style.rotation</p:attrName>
                                        </p:attrNameLst>
                                      </p:cBhvr>
                                      <p:tavLst>
                                        <p:tav tm="0">
                                          <p:val>
                                            <p:fltVal val="90"/>
                                          </p:val>
                                        </p:tav>
                                        <p:tav tm="100000">
                                          <p:val>
                                            <p:fltVal val="0"/>
                                          </p:val>
                                        </p:tav>
                                      </p:tavLst>
                                    </p:anim>
                                    <p:animEffect transition="in" filter="fade">
                                      <p:cBhvr>
                                        <p:cTn id="45"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0" grpId="0" animBg="1"/>
      <p:bldP spid="14" grpId="0" animBg="1"/>
      <p:bldP spid="35"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6C3D957C-853B-4CCB-8FB8-806CFEDAF3DD}"/>
              </a:ext>
            </a:extLst>
          </p:cNvPr>
          <p:cNvPicPr>
            <a:picLocks noChangeAspect="1"/>
          </p:cNvPicPr>
          <p:nvPr/>
        </p:nvPicPr>
        <p:blipFill>
          <a:blip r:embed="rId3"/>
          <a:stretch>
            <a:fillRect/>
          </a:stretch>
        </p:blipFill>
        <p:spPr>
          <a:xfrm>
            <a:off x="33277" y="1531369"/>
            <a:ext cx="6411361" cy="4724964"/>
          </a:xfrm>
          <a:prstGeom prst="rect">
            <a:avLst/>
          </a:prstGeom>
        </p:spPr>
      </p:pic>
      <p:sp>
        <p:nvSpPr>
          <p:cNvPr id="16" name="スライド番号プレースホルダー 6">
            <a:extLst>
              <a:ext uri="{FF2B5EF4-FFF2-40B4-BE49-F238E27FC236}">
                <a16:creationId xmlns:a16="http://schemas.microsoft.com/office/drawing/2014/main" id="{32E09DE9-CE86-4183-97DE-4AA3DE51B74E}"/>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17</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10" name="字幕 2">
            <a:extLst>
              <a:ext uri="{FF2B5EF4-FFF2-40B4-BE49-F238E27FC236}">
                <a16:creationId xmlns:a16="http://schemas.microsoft.com/office/drawing/2014/main" id="{8576F29C-D514-9491-5678-395066FAF713}"/>
              </a:ext>
            </a:extLst>
          </p:cNvPr>
          <p:cNvSpPr txBox="1">
            <a:spLocks/>
          </p:cNvSpPr>
          <p:nvPr/>
        </p:nvSpPr>
        <p:spPr>
          <a:xfrm>
            <a:off x="15038" y="18666"/>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Calibri" panose="020F0502020204030204" pitchFamily="34" charset="0"/>
                <a:ea typeface="游明朝" panose="02020400000000000000" pitchFamily="18" charset="-128"/>
                <a:cs typeface="Calibri" panose="020F0502020204030204" pitchFamily="34" charset="0"/>
              </a:rPr>
              <a:t>4</a:t>
            </a:r>
            <a:r>
              <a:rPr lang="ja-JP" altLang="ja-JP"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　目標と</a:t>
            </a:r>
            <a:r>
              <a:rPr lang="ja-JP" altLang="ja-JP"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対策</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（対策）</a:t>
            </a:r>
            <a:endParaRPr lang="ja-JP" altLang="ja-JP" sz="24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496F77EF-8DC8-6C26-5063-F2E0929C3EA3}"/>
              </a:ext>
            </a:extLst>
          </p:cNvPr>
          <p:cNvSpPr/>
          <p:nvPr/>
        </p:nvSpPr>
        <p:spPr>
          <a:xfrm>
            <a:off x="1029919" y="6554159"/>
            <a:ext cx="4104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0" baseline="0" dirty="0">
                <a:solidFill>
                  <a:sysClr val="windowText" lastClr="000000"/>
                </a:solidFill>
                <a:latin typeface="ＭＳ Ｐゴシック" panose="020B0600070205080204" pitchFamily="50" charset="-128"/>
                <a:ea typeface="ＭＳ Ｐゴシック" panose="020B0600070205080204" pitchFamily="50" charset="-128"/>
              </a:rPr>
              <a:t>世界の</a:t>
            </a:r>
            <a:r>
              <a:rPr lang="en-US" altLang="ja-JP" sz="1800" b="0" baseline="0"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CO2</a:t>
            </a:r>
            <a:r>
              <a:rPr lang="ja-JP" altLang="en-US" sz="1800" b="0" baseline="0" dirty="0">
                <a:solidFill>
                  <a:sysClr val="windowText" lastClr="000000"/>
                </a:solidFill>
                <a:latin typeface="ＭＳ Ｐゴシック" panose="020B0600070205080204" pitchFamily="50" charset="-128"/>
                <a:ea typeface="ＭＳ Ｐゴシック" panose="020B0600070205080204" pitchFamily="50" charset="-128"/>
              </a:rPr>
              <a:t>排出量削減とその対策技術</a:t>
            </a:r>
            <a:endParaRPr lang="en-US" altLang="ja-JP" sz="1800" b="0" baseline="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11" name="テキスト ボックス 34">
            <a:extLst>
              <a:ext uri="{FF2B5EF4-FFF2-40B4-BE49-F238E27FC236}">
                <a16:creationId xmlns:a16="http://schemas.microsoft.com/office/drawing/2014/main" id="{70FA06BE-21FA-7765-CA47-583009BBD2B9}"/>
              </a:ext>
            </a:extLst>
          </p:cNvPr>
          <p:cNvSpPr txBox="1"/>
          <p:nvPr/>
        </p:nvSpPr>
        <p:spPr>
          <a:xfrm>
            <a:off x="65222" y="729696"/>
            <a:ext cx="5148000" cy="396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2200" b="1" baseline="0" dirty="0">
                <a:solidFill>
                  <a:sysClr val="windowText" lastClr="000000"/>
                </a:solidFill>
                <a:latin typeface="ＭＳ ゴシック" panose="020B0609070205080204" pitchFamily="49" charset="-128"/>
                <a:ea typeface="ＭＳ ゴシック" panose="020B0609070205080204" pitchFamily="49" charset="-128"/>
              </a:rPr>
              <a:t>【</a:t>
            </a:r>
            <a:r>
              <a:rPr kumimoji="1" lang="en-US" altLang="ja-JP" sz="2200" b="1" baseline="0" dirty="0">
                <a:solidFill>
                  <a:sysClr val="windowText" lastClr="000000"/>
                </a:solidFill>
                <a:latin typeface="Calibri" panose="020F0502020204030204" pitchFamily="34" charset="0"/>
                <a:ea typeface="ＭＳ ゴシック" panose="020B0609070205080204" pitchFamily="49" charset="-128"/>
                <a:cs typeface="Calibri" panose="020F0502020204030204" pitchFamily="34" charset="0"/>
              </a:rPr>
              <a:t>CO2</a:t>
            </a:r>
            <a:r>
              <a:rPr lang="ja-JP" altLang="en-US" sz="2200" b="1" dirty="0">
                <a:solidFill>
                  <a:sysClr val="windowText" lastClr="000000"/>
                </a:solidFill>
                <a:latin typeface="ＭＳ ゴシック" panose="020B0609070205080204" pitchFamily="49" charset="-128"/>
                <a:ea typeface="ＭＳ ゴシック" panose="020B0609070205080204" pitchFamily="49" charset="-128"/>
              </a:rPr>
              <a:t>排出見通しと削減対策技術</a:t>
            </a:r>
            <a:r>
              <a:rPr kumimoji="1" lang="en-US" altLang="ja-JP" sz="2200" b="1" baseline="0" dirty="0">
                <a:solidFill>
                  <a:sysClr val="windowText" lastClr="000000"/>
                </a:solidFill>
                <a:latin typeface="ＭＳ ゴシック" panose="020B0609070205080204" pitchFamily="49" charset="-128"/>
                <a:ea typeface="ＭＳ ゴシック" panose="020B0609070205080204" pitchFamily="49" charset="-128"/>
              </a:rPr>
              <a:t>】</a:t>
            </a:r>
          </a:p>
        </p:txBody>
      </p:sp>
      <p:sp>
        <p:nvSpPr>
          <p:cNvPr id="12" name="正方形/長方形 11">
            <a:extLst>
              <a:ext uri="{FF2B5EF4-FFF2-40B4-BE49-F238E27FC236}">
                <a16:creationId xmlns:a16="http://schemas.microsoft.com/office/drawing/2014/main" id="{85D21A69-5A88-396F-4402-1A659BE95505}"/>
              </a:ext>
            </a:extLst>
          </p:cNvPr>
          <p:cNvSpPr/>
          <p:nvPr/>
        </p:nvSpPr>
        <p:spPr>
          <a:xfrm>
            <a:off x="7131109" y="6448284"/>
            <a:ext cx="4104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0" baseline="0" dirty="0">
                <a:solidFill>
                  <a:sysClr val="windowText" lastClr="000000"/>
                </a:solidFill>
                <a:latin typeface="ＭＳ Ｐゴシック" panose="020B0600070205080204" pitchFamily="50" charset="-128"/>
                <a:ea typeface="ＭＳ Ｐゴシック" panose="020B0600070205080204" pitchFamily="50" charset="-128"/>
              </a:rPr>
              <a:t>対策ごとの効果</a:t>
            </a:r>
            <a:endParaRPr lang="en-US" altLang="ja-JP" sz="1800" b="0" baseline="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13" name="テキスト ボックス 6">
            <a:extLst>
              <a:ext uri="{FF2B5EF4-FFF2-40B4-BE49-F238E27FC236}">
                <a16:creationId xmlns:a16="http://schemas.microsoft.com/office/drawing/2014/main" id="{7244F29B-4B1A-C771-9012-0D3F1CBE3849}"/>
              </a:ext>
            </a:extLst>
          </p:cNvPr>
          <p:cNvSpPr txBox="1"/>
          <p:nvPr/>
        </p:nvSpPr>
        <p:spPr>
          <a:xfrm>
            <a:off x="3524359" y="6290706"/>
            <a:ext cx="2268000" cy="216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400" b="0" baseline="0" dirty="0">
                <a:solidFill>
                  <a:sysClr val="windowText" lastClr="000000"/>
                </a:solidFill>
                <a:latin typeface="ＭＳ Ｐゴシック" panose="020B0600070205080204" pitchFamily="50" charset="-128"/>
                <a:ea typeface="ＭＳ Ｐゴシック" panose="020B0600070205080204" pitchFamily="50" charset="-128"/>
              </a:rPr>
              <a:t>出典：資源エネルギー庁資料</a:t>
            </a:r>
          </a:p>
        </p:txBody>
      </p:sp>
      <p:sp>
        <p:nvSpPr>
          <p:cNvPr id="4" name="テキスト ボックス 6">
            <a:extLst>
              <a:ext uri="{FF2B5EF4-FFF2-40B4-BE49-F238E27FC236}">
                <a16:creationId xmlns:a16="http://schemas.microsoft.com/office/drawing/2014/main" id="{82FE7FE0-C0A0-F5A4-76B4-DE89CD3C7991}"/>
              </a:ext>
            </a:extLst>
          </p:cNvPr>
          <p:cNvSpPr txBox="1"/>
          <p:nvPr/>
        </p:nvSpPr>
        <p:spPr>
          <a:xfrm>
            <a:off x="5440200" y="4843262"/>
            <a:ext cx="337387" cy="216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1" baseline="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b="1" baseline="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7</a:t>
            </a:r>
            <a:endParaRPr kumimoji="1" lang="ja-JP" altLang="en-US" sz="1400" b="1" baseline="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endParaRPr>
          </a:p>
        </p:txBody>
      </p:sp>
      <p:pic>
        <p:nvPicPr>
          <p:cNvPr id="5" name="図 4">
            <a:extLst>
              <a:ext uri="{FF2B5EF4-FFF2-40B4-BE49-F238E27FC236}">
                <a16:creationId xmlns:a16="http://schemas.microsoft.com/office/drawing/2014/main" id="{ADA90654-5E3E-524F-2DBB-CAACCACBDA5A}"/>
              </a:ext>
            </a:extLst>
          </p:cNvPr>
          <p:cNvPicPr>
            <a:picLocks noChangeAspect="1"/>
          </p:cNvPicPr>
          <p:nvPr/>
        </p:nvPicPr>
        <p:blipFill>
          <a:blip r:embed="rId4"/>
          <a:stretch>
            <a:fillRect/>
          </a:stretch>
        </p:blipFill>
        <p:spPr>
          <a:xfrm>
            <a:off x="6364234" y="4448487"/>
            <a:ext cx="5514975" cy="2028825"/>
          </a:xfrm>
          <a:prstGeom prst="rect">
            <a:avLst/>
          </a:prstGeom>
        </p:spPr>
      </p:pic>
      <p:sp>
        <p:nvSpPr>
          <p:cNvPr id="14" name="正方形/長方形 13">
            <a:extLst>
              <a:ext uri="{FF2B5EF4-FFF2-40B4-BE49-F238E27FC236}">
                <a16:creationId xmlns:a16="http://schemas.microsoft.com/office/drawing/2014/main" id="{1FDE8216-3495-777B-E114-0DD2ABE608ED}"/>
              </a:ext>
            </a:extLst>
          </p:cNvPr>
          <p:cNvSpPr/>
          <p:nvPr/>
        </p:nvSpPr>
        <p:spPr>
          <a:xfrm>
            <a:off x="3940925" y="2026819"/>
            <a:ext cx="2376000" cy="28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0" baseline="0" dirty="0">
                <a:solidFill>
                  <a:sysClr val="windowText" lastClr="000000"/>
                </a:solidFill>
                <a:latin typeface="ＭＳ Ｐゴシック" panose="020B0600070205080204" pitchFamily="50" charset="-128"/>
                <a:ea typeface="ＭＳ Ｐゴシック" panose="020B0600070205080204" pitchFamily="50" charset="-128"/>
              </a:rPr>
              <a:t>①～⑥は</a:t>
            </a:r>
            <a:r>
              <a:rPr lang="en-US" altLang="ja-JP" sz="1800" b="0" baseline="0"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CO2</a:t>
            </a:r>
            <a:r>
              <a:rPr lang="ja-JP" altLang="en-US" sz="1800" b="0" baseline="0" dirty="0">
                <a:solidFill>
                  <a:sysClr val="windowText" lastClr="000000"/>
                </a:solidFill>
                <a:latin typeface="ＭＳ Ｐゴシック" panose="020B0600070205080204" pitchFamily="50" charset="-128"/>
                <a:ea typeface="ＭＳ Ｐゴシック" panose="020B0600070205080204" pitchFamily="50" charset="-128"/>
              </a:rPr>
              <a:t>削減技術</a:t>
            </a:r>
            <a:endParaRPr lang="en-US" altLang="ja-JP" sz="1800" b="0" baseline="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15" name="矢印: 右 14">
            <a:extLst>
              <a:ext uri="{FF2B5EF4-FFF2-40B4-BE49-F238E27FC236}">
                <a16:creationId xmlns:a16="http://schemas.microsoft.com/office/drawing/2014/main" id="{960647C8-4ED6-2CA9-AAA2-A6DB6800D3B2}"/>
              </a:ext>
            </a:extLst>
          </p:cNvPr>
          <p:cNvSpPr/>
          <p:nvPr/>
        </p:nvSpPr>
        <p:spPr>
          <a:xfrm rot="6825349">
            <a:off x="5078577" y="2660503"/>
            <a:ext cx="576000" cy="18000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D784920A-150E-9B65-494D-D4ABB426652A}"/>
              </a:ext>
            </a:extLst>
          </p:cNvPr>
          <p:cNvSpPr txBox="1"/>
          <p:nvPr/>
        </p:nvSpPr>
        <p:spPr>
          <a:xfrm>
            <a:off x="6364234" y="856848"/>
            <a:ext cx="5580000" cy="3139321"/>
          </a:xfrm>
          <a:prstGeom prst="rect">
            <a:avLst/>
          </a:prstGeom>
          <a:noFill/>
        </p:spPr>
        <p:txBody>
          <a:bodyPr wrap="square">
            <a:spAutoFit/>
          </a:bodyPr>
          <a:lstStyle/>
          <a:p>
            <a:r>
              <a:rPr lang="ja-JP" altLang="en-US" sz="2200" dirty="0">
                <a:latin typeface="Calibri" panose="020F0502020204030204" pitchFamily="34" charset="0"/>
                <a:ea typeface="ＭＳ 明朝" panose="02020609040205080304" pitchFamily="17" charset="-128"/>
                <a:cs typeface="Calibri" panose="020F0502020204030204" pitchFamily="34" charset="0"/>
              </a:rPr>
              <a:t>　左図は</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200" dirty="0">
                <a:effectLst/>
                <a:latin typeface="Calibri" panose="020F0502020204030204" pitchFamily="34" charset="0"/>
                <a:ea typeface="ＭＳ 明朝" panose="02020609040205080304" pitchFamily="17" charset="-128"/>
              </a:rPr>
              <a:t>2050</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年までの</a:t>
            </a:r>
            <a:r>
              <a:rPr lang="en-US" altLang="ja-JP" sz="2200" dirty="0">
                <a:effectLst/>
                <a:latin typeface="Calibri" panose="020F0502020204030204" pitchFamily="34" charset="0"/>
                <a:ea typeface="ＭＳ 明朝" panose="02020609040205080304" pitchFamily="17" charset="-128"/>
              </a:rPr>
              <a:t>CO2</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排出量</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の推移を表しています。</a:t>
            </a:r>
            <a:r>
              <a:rPr lang="ja-JP" altLang="ja-JP" sz="2200" b="1" u="sng" dirty="0">
                <a:solidFill>
                  <a:srgbClr val="2F5496"/>
                </a:solidFill>
                <a:effectLst/>
                <a:ea typeface="ＭＳ Ｐゴシック" panose="020B0600070205080204" pitchFamily="50" charset="-128"/>
                <a:cs typeface="Calibri" panose="020F0502020204030204" pitchFamily="34" charset="0"/>
              </a:rPr>
              <a:t>青線</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では対策が不十分で</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a:t>
            </a:r>
            <a:r>
              <a:rPr lang="ja-JP" altLang="ja-JP" sz="2200" b="1" u="sng" dirty="0">
                <a:solidFill>
                  <a:srgbClr val="538135"/>
                </a:solidFill>
                <a:effectLst/>
                <a:ea typeface="ＭＳ Ｐゴシック" panose="020B0600070205080204" pitchFamily="50" charset="-128"/>
                <a:cs typeface="Calibri" panose="020F0502020204030204" pitchFamily="34" charset="0"/>
              </a:rPr>
              <a:t>緑線</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の実現には①～⑥の</a:t>
            </a:r>
            <a:r>
              <a:rPr lang="en-US" altLang="ja-JP" sz="2200" dirty="0">
                <a:effectLst/>
                <a:latin typeface="Calibri" panose="020F0502020204030204" pitchFamily="34" charset="0"/>
                <a:ea typeface="ＭＳ 明朝" panose="02020609040205080304" pitchFamily="17" charset="-128"/>
                <a:cs typeface="Calibri" panose="020F0502020204030204" pitchFamily="34" charset="0"/>
              </a:rPr>
              <a:t>CO2</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削減対策が必要です。特に</a:t>
            </a:r>
            <a:r>
              <a:rPr lang="ja-JP" altLang="en-US" sz="2200" dirty="0">
                <a:latin typeface="Calibri" panose="020F0502020204030204" pitchFamily="34" charset="0"/>
                <a:ea typeface="ＭＳ 明朝" panose="02020609040205080304" pitchFamily="17" charset="-128"/>
                <a:cs typeface="Calibri" panose="020F0502020204030204" pitchFamily="34" charset="0"/>
              </a:rPr>
              <a:t>水素、アンモニア、合成燃料への燃料転換は</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、社会全体への普及も考えられています。</a:t>
            </a:r>
            <a:endParaRPr lang="en-US" altLang="ja-JP" sz="2200" dirty="0">
              <a:effectLst/>
              <a:latin typeface="Calibri" panose="020F0502020204030204" pitchFamily="34" charset="0"/>
              <a:ea typeface="ＭＳ 明朝" panose="02020609040205080304" pitchFamily="17" charset="-128"/>
              <a:cs typeface="Calibri" panose="020F0502020204030204" pitchFamily="34" charset="0"/>
            </a:endParaRPr>
          </a:p>
          <a:p>
            <a:r>
              <a:rPr lang="ja-JP" altLang="en-US" sz="2200" dirty="0">
                <a:latin typeface="Calibri" panose="020F0502020204030204" pitchFamily="34" charset="0"/>
                <a:ea typeface="ＭＳ 明朝" panose="02020609040205080304" pitchFamily="17" charset="-128"/>
                <a:cs typeface="Calibri" panose="020F0502020204030204" pitchFamily="34" charset="0"/>
              </a:rPr>
              <a:t>　そして、①～④</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は</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エネルギー自給率向上</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にも効果的であるため、</a:t>
            </a:r>
            <a:r>
              <a:rPr lang="en-US" altLang="ja-JP" sz="2200" b="1" u="sng" dirty="0">
                <a:solidFill>
                  <a:schemeClr val="accent2"/>
                </a:solidFill>
                <a:effectLst/>
                <a:latin typeface="ＭＳ Ｐゴシック" panose="020B0600070205080204" pitchFamily="50" charset="-128"/>
                <a:ea typeface="ＭＳ Ｐゴシック" panose="020B0600070205080204" pitchFamily="50" charset="-128"/>
                <a:cs typeface="Calibri" panose="020F0502020204030204" pitchFamily="34" charset="0"/>
              </a:rPr>
              <a:t>2</a:t>
            </a:r>
            <a:r>
              <a:rPr lang="ja-JP" altLang="en-US" sz="2200" b="1" u="sng" dirty="0">
                <a:solidFill>
                  <a:schemeClr val="accent2"/>
                </a:solidFill>
                <a:effectLst/>
                <a:latin typeface="ＭＳ Ｐゴシック" panose="020B0600070205080204" pitchFamily="50" charset="-128"/>
                <a:ea typeface="ＭＳ Ｐゴシック" panose="020B0600070205080204" pitchFamily="50" charset="-128"/>
                <a:cs typeface="Calibri" panose="020F0502020204030204" pitchFamily="34" charset="0"/>
              </a:rPr>
              <a:t>つの課題</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が</a:t>
            </a:r>
            <a:r>
              <a:rPr lang="ja-JP" altLang="en-US" sz="2200" b="1" u="sng" dirty="0">
                <a:solidFill>
                  <a:schemeClr val="accent2"/>
                </a:solidFill>
                <a:effectLst/>
                <a:latin typeface="ＭＳ Ｐゴシック" panose="020B0600070205080204" pitchFamily="50" charset="-128"/>
                <a:ea typeface="ＭＳ Ｐゴシック" panose="020B0600070205080204" pitchFamily="50" charset="-128"/>
                <a:cs typeface="Calibri" panose="020F0502020204030204" pitchFamily="34" charset="0"/>
              </a:rPr>
              <a:t>同時に解決できる</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ことが分かります（下表）。</a:t>
            </a:r>
            <a:endParaRPr lang="ja-JP" altLang="en-US" sz="2200" dirty="0"/>
          </a:p>
        </p:txBody>
      </p:sp>
    </p:spTree>
    <p:extLst>
      <p:ext uri="{BB962C8B-B14F-4D97-AF65-F5344CB8AC3E}">
        <p14:creationId xmlns:p14="http://schemas.microsoft.com/office/powerpoint/2010/main" val="1653777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6">
            <a:extLst>
              <a:ext uri="{FF2B5EF4-FFF2-40B4-BE49-F238E27FC236}">
                <a16:creationId xmlns:a16="http://schemas.microsoft.com/office/drawing/2014/main" id="{E6636703-0D14-45DE-B6AA-5A6BFE63360B}"/>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18</a:t>
            </a:r>
          </a:p>
        </p:txBody>
      </p:sp>
      <p:sp>
        <p:nvSpPr>
          <p:cNvPr id="19" name="テキスト ボックス 35">
            <a:extLst>
              <a:ext uri="{FF2B5EF4-FFF2-40B4-BE49-F238E27FC236}">
                <a16:creationId xmlns:a16="http://schemas.microsoft.com/office/drawing/2014/main" id="{88DB62F1-0659-4382-A18B-EF32BAAD9F6C}"/>
              </a:ext>
            </a:extLst>
          </p:cNvPr>
          <p:cNvSpPr txBox="1"/>
          <p:nvPr/>
        </p:nvSpPr>
        <p:spPr>
          <a:xfrm>
            <a:off x="3708900" y="3863602"/>
            <a:ext cx="2763537" cy="252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400" b="0" baseline="0" dirty="0">
                <a:solidFill>
                  <a:sysClr val="windowText" lastClr="000000"/>
                </a:solidFill>
                <a:latin typeface="ＭＳ Ｐゴシック" panose="020B0600070205080204" pitchFamily="50" charset="-128"/>
                <a:ea typeface="ＭＳ Ｐゴシック" panose="020B0600070205080204" pitchFamily="50" charset="-128"/>
              </a:rPr>
              <a:t>出典：第</a:t>
            </a:r>
            <a:r>
              <a:rPr kumimoji="1" lang="en-US" altLang="ja-JP" sz="1400" b="0" baseline="0" dirty="0">
                <a:solidFill>
                  <a:sysClr val="windowText" lastClr="000000"/>
                </a:solidFill>
                <a:latin typeface="ＭＳ Ｐゴシック" panose="020B0600070205080204" pitchFamily="50" charset="-128"/>
                <a:ea typeface="ＭＳ Ｐゴシック" panose="020B0600070205080204" pitchFamily="50" charset="-128"/>
              </a:rPr>
              <a:t>6</a:t>
            </a:r>
            <a:r>
              <a:rPr kumimoji="1" lang="ja-JP" altLang="en-US" sz="1400" b="0" baseline="0" dirty="0">
                <a:solidFill>
                  <a:sysClr val="windowText" lastClr="000000"/>
                </a:solidFill>
                <a:latin typeface="ＭＳ Ｐゴシック" panose="020B0600070205080204" pitchFamily="50" charset="-128"/>
                <a:ea typeface="ＭＳ Ｐゴシック" panose="020B0600070205080204" pitchFamily="50" charset="-128"/>
              </a:rPr>
              <a:t>次エネルギー基本計画</a:t>
            </a:r>
            <a:endParaRPr kumimoji="1" lang="en-US" altLang="ja-JP" sz="1400" b="0" baseline="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73" name="テキスト ボックス 6">
            <a:extLst>
              <a:ext uri="{FF2B5EF4-FFF2-40B4-BE49-F238E27FC236}">
                <a16:creationId xmlns:a16="http://schemas.microsoft.com/office/drawing/2014/main" id="{B5510197-E2AC-4329-AC2C-D0839B429168}"/>
              </a:ext>
            </a:extLst>
          </p:cNvPr>
          <p:cNvSpPr txBox="1"/>
          <p:nvPr/>
        </p:nvSpPr>
        <p:spPr>
          <a:xfrm>
            <a:off x="4199846" y="6464831"/>
            <a:ext cx="2268000" cy="216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400" b="0" baseline="0" dirty="0">
                <a:solidFill>
                  <a:sysClr val="windowText" lastClr="000000"/>
                </a:solidFill>
                <a:latin typeface="ＭＳ Ｐゴシック" panose="020B0600070205080204" pitchFamily="50" charset="-128"/>
                <a:ea typeface="ＭＳ Ｐゴシック" panose="020B0600070205080204" pitchFamily="50" charset="-128"/>
              </a:rPr>
              <a:t>出典：資源エネルギー庁資料</a:t>
            </a:r>
          </a:p>
        </p:txBody>
      </p:sp>
      <p:sp>
        <p:nvSpPr>
          <p:cNvPr id="4" name="字幕 2">
            <a:extLst>
              <a:ext uri="{FF2B5EF4-FFF2-40B4-BE49-F238E27FC236}">
                <a16:creationId xmlns:a16="http://schemas.microsoft.com/office/drawing/2014/main" id="{F13E65A8-4C3C-615F-68D2-574A79A0C3C5}"/>
              </a:ext>
            </a:extLst>
          </p:cNvPr>
          <p:cNvSpPr txBox="1">
            <a:spLocks/>
          </p:cNvSpPr>
          <p:nvPr/>
        </p:nvSpPr>
        <p:spPr>
          <a:xfrm>
            <a:off x="15038" y="18666"/>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Calibri" panose="020F0502020204030204" pitchFamily="34" charset="0"/>
                <a:ea typeface="游明朝" panose="02020400000000000000" pitchFamily="18" charset="-128"/>
                <a:cs typeface="Calibri" panose="020F0502020204030204" pitchFamily="34" charset="0"/>
              </a:rPr>
              <a:t>4</a:t>
            </a:r>
            <a:r>
              <a:rPr lang="ja-JP" altLang="ja-JP"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　目標と</a:t>
            </a:r>
            <a:r>
              <a:rPr lang="ja-JP" altLang="ja-JP"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対策</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（具体策</a:t>
            </a:r>
            <a:r>
              <a:rPr lang="en-US" altLang="ja-JP" sz="2400" b="1" kern="100" dirty="0">
                <a:solidFill>
                  <a:schemeClr val="bg1"/>
                </a:solidFill>
                <a:effectLst/>
                <a:latin typeface="Calibri" panose="020F0502020204030204" pitchFamily="34" charset="0"/>
                <a:ea typeface="ＭＳ Ｐゴシック" panose="020B0600070205080204" pitchFamily="50" charset="-128"/>
                <a:cs typeface="Calibri" panose="020F0502020204030204" pitchFamily="34" charset="0"/>
              </a:rPr>
              <a:t>1</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a:t>
            </a:r>
            <a:endParaRPr lang="ja-JP" altLang="ja-JP" sz="24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 name="テキスト ボックス 34">
            <a:extLst>
              <a:ext uri="{FF2B5EF4-FFF2-40B4-BE49-F238E27FC236}">
                <a16:creationId xmlns:a16="http://schemas.microsoft.com/office/drawing/2014/main" id="{141FD5F6-D145-F230-824D-F9926FCFDE75}"/>
              </a:ext>
            </a:extLst>
          </p:cNvPr>
          <p:cNvSpPr txBox="1"/>
          <p:nvPr/>
        </p:nvSpPr>
        <p:spPr>
          <a:xfrm>
            <a:off x="206918" y="1178740"/>
            <a:ext cx="1908000" cy="1080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2000" b="0" baseline="0" dirty="0">
                <a:solidFill>
                  <a:sysClr val="windowText" lastClr="000000"/>
                </a:solidFill>
                <a:latin typeface="ＭＳ Ｐゴシック" panose="020B0600070205080204" pitchFamily="50" charset="-128"/>
                <a:ea typeface="ＭＳ Ｐゴシック" panose="020B0600070205080204" pitchFamily="50" charset="-128"/>
              </a:rPr>
              <a:t>① 省エネ（エネルギー効率の改善目標）</a:t>
            </a:r>
            <a:endParaRPr kumimoji="1" lang="en-US" altLang="ja-JP" sz="2000" b="0" baseline="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6" name="テキスト ボックス 35">
            <a:extLst>
              <a:ext uri="{FF2B5EF4-FFF2-40B4-BE49-F238E27FC236}">
                <a16:creationId xmlns:a16="http://schemas.microsoft.com/office/drawing/2014/main" id="{3FACA65F-93F1-81D7-259A-B32A9A06005A}"/>
              </a:ext>
            </a:extLst>
          </p:cNvPr>
          <p:cNvSpPr txBox="1"/>
          <p:nvPr/>
        </p:nvSpPr>
        <p:spPr>
          <a:xfrm>
            <a:off x="2483005" y="3937865"/>
            <a:ext cx="1548000" cy="252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0" baseline="0" dirty="0">
                <a:solidFill>
                  <a:sysClr val="windowText" lastClr="000000"/>
                </a:solidFill>
                <a:latin typeface="ＭＳ Ｐゴシック" panose="020B0600070205080204" pitchFamily="50" charset="-128"/>
                <a:ea typeface="ＭＳ Ｐゴシック" panose="020B0600070205080204" pitchFamily="50" charset="-128"/>
              </a:rPr>
              <a:t>省エネ目標</a:t>
            </a:r>
            <a:endParaRPr kumimoji="1" lang="en-US" altLang="ja-JP" sz="1800" b="0" baseline="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9" name="テキスト ボックス 1">
            <a:extLst>
              <a:ext uri="{FF2B5EF4-FFF2-40B4-BE49-F238E27FC236}">
                <a16:creationId xmlns:a16="http://schemas.microsoft.com/office/drawing/2014/main" id="{A0460EE7-9C2E-969A-1643-005D34E2EAB9}"/>
              </a:ext>
            </a:extLst>
          </p:cNvPr>
          <p:cNvSpPr txBox="1"/>
          <p:nvPr/>
        </p:nvSpPr>
        <p:spPr>
          <a:xfrm>
            <a:off x="239813" y="4467415"/>
            <a:ext cx="1800000" cy="995245"/>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latin typeface="ＭＳ Ｐゴシック" panose="020B0600070205080204" pitchFamily="50" charset="-128"/>
                <a:ea typeface="ＭＳ Ｐゴシック" panose="020B0600070205080204" pitchFamily="50" charset="-128"/>
              </a:rPr>
              <a:t>②</a:t>
            </a:r>
            <a:r>
              <a:rPr lang="en-US" altLang="ja-JP" sz="2000" dirty="0">
                <a:latin typeface="ＭＳ Ｐゴシック" panose="020B0600070205080204" pitchFamily="50" charset="-128"/>
                <a:ea typeface="ＭＳ Ｐゴシック" panose="020B0600070205080204" pitchFamily="50" charset="-128"/>
              </a:rPr>
              <a:t>-1</a:t>
            </a:r>
            <a:r>
              <a:rPr lang="ja-JP" altLang="en-US" sz="2000" dirty="0">
                <a:latin typeface="ＭＳ Ｐゴシック" panose="020B0600070205080204" pitchFamily="50" charset="-128"/>
                <a:ea typeface="ＭＳ Ｐゴシック" panose="020B0600070205080204" pitchFamily="50" charset="-128"/>
              </a:rPr>
              <a:t> 再生エネ導入状況と目標</a:t>
            </a:r>
          </a:p>
        </p:txBody>
      </p:sp>
      <p:sp>
        <p:nvSpPr>
          <p:cNvPr id="16" name="テキスト ボックス 6">
            <a:extLst>
              <a:ext uri="{FF2B5EF4-FFF2-40B4-BE49-F238E27FC236}">
                <a16:creationId xmlns:a16="http://schemas.microsoft.com/office/drawing/2014/main" id="{BD174B9A-C989-A0A4-1F95-DB96F6A92D3E}"/>
              </a:ext>
            </a:extLst>
          </p:cNvPr>
          <p:cNvSpPr txBox="1"/>
          <p:nvPr/>
        </p:nvSpPr>
        <p:spPr>
          <a:xfrm>
            <a:off x="2188276" y="6550680"/>
            <a:ext cx="2268000" cy="288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0" baseline="0" dirty="0">
                <a:solidFill>
                  <a:sysClr val="windowText" lastClr="000000"/>
                </a:solidFill>
                <a:latin typeface="ＭＳ Ｐゴシック" panose="020B0600070205080204" pitchFamily="50" charset="-128"/>
                <a:ea typeface="ＭＳ Ｐゴシック" panose="020B0600070205080204" pitchFamily="50" charset="-128"/>
              </a:rPr>
              <a:t>再エネ導入目標</a:t>
            </a:r>
          </a:p>
        </p:txBody>
      </p:sp>
      <p:sp>
        <p:nvSpPr>
          <p:cNvPr id="23" name="テキスト ボックス 34">
            <a:extLst>
              <a:ext uri="{FF2B5EF4-FFF2-40B4-BE49-F238E27FC236}">
                <a16:creationId xmlns:a16="http://schemas.microsoft.com/office/drawing/2014/main" id="{8B07E937-45BD-4F10-67C2-47759D795A1C}"/>
              </a:ext>
            </a:extLst>
          </p:cNvPr>
          <p:cNvSpPr txBox="1"/>
          <p:nvPr/>
        </p:nvSpPr>
        <p:spPr>
          <a:xfrm>
            <a:off x="219904" y="5079134"/>
            <a:ext cx="1692000" cy="1692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　</a:t>
            </a:r>
            <a:r>
              <a:rPr kumimoji="1" lang="en-US" altLang="ja-JP"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2030</a:t>
            </a:r>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年目標は、</a:t>
            </a:r>
            <a:r>
              <a:rPr kumimoji="1" lang="en-US" altLang="ja-JP"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2019</a:t>
            </a:r>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年の倍増で、特に風力が</a:t>
            </a:r>
            <a:r>
              <a:rPr kumimoji="1" lang="en-US" altLang="ja-JP"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5</a:t>
            </a:r>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倍と期待されています。</a:t>
            </a:r>
            <a:endParaRPr kumimoji="1" lang="en-US" altLang="ja-JP"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pic>
        <p:nvPicPr>
          <p:cNvPr id="24" name="図 23">
            <a:extLst>
              <a:ext uri="{FF2B5EF4-FFF2-40B4-BE49-F238E27FC236}">
                <a16:creationId xmlns:a16="http://schemas.microsoft.com/office/drawing/2014/main" id="{28B45E64-20C0-C24C-518C-DE3F78F80974}"/>
              </a:ext>
            </a:extLst>
          </p:cNvPr>
          <p:cNvPicPr>
            <a:picLocks noChangeAspect="1"/>
          </p:cNvPicPr>
          <p:nvPr/>
        </p:nvPicPr>
        <p:blipFill>
          <a:blip r:embed="rId3"/>
          <a:stretch>
            <a:fillRect/>
          </a:stretch>
        </p:blipFill>
        <p:spPr>
          <a:xfrm>
            <a:off x="2150562" y="980883"/>
            <a:ext cx="4334256" cy="2895600"/>
          </a:xfrm>
          <a:prstGeom prst="rect">
            <a:avLst/>
          </a:prstGeom>
        </p:spPr>
      </p:pic>
      <p:pic>
        <p:nvPicPr>
          <p:cNvPr id="25" name="図 24">
            <a:extLst>
              <a:ext uri="{FF2B5EF4-FFF2-40B4-BE49-F238E27FC236}">
                <a16:creationId xmlns:a16="http://schemas.microsoft.com/office/drawing/2014/main" id="{0C62AE17-3569-A358-21B8-10BC3B059921}"/>
              </a:ext>
            </a:extLst>
          </p:cNvPr>
          <p:cNvPicPr>
            <a:picLocks noChangeAspect="1"/>
          </p:cNvPicPr>
          <p:nvPr/>
        </p:nvPicPr>
        <p:blipFill>
          <a:blip r:embed="rId4"/>
          <a:stretch>
            <a:fillRect/>
          </a:stretch>
        </p:blipFill>
        <p:spPr>
          <a:xfrm>
            <a:off x="2076638" y="4451495"/>
            <a:ext cx="4466356" cy="2020733"/>
          </a:xfrm>
          <a:prstGeom prst="rect">
            <a:avLst/>
          </a:prstGeom>
        </p:spPr>
      </p:pic>
      <p:sp>
        <p:nvSpPr>
          <p:cNvPr id="26" name="テキスト ボックス 34">
            <a:extLst>
              <a:ext uri="{FF2B5EF4-FFF2-40B4-BE49-F238E27FC236}">
                <a16:creationId xmlns:a16="http://schemas.microsoft.com/office/drawing/2014/main" id="{56450297-662B-8674-8B37-FABA09305024}"/>
              </a:ext>
            </a:extLst>
          </p:cNvPr>
          <p:cNvSpPr txBox="1"/>
          <p:nvPr/>
        </p:nvSpPr>
        <p:spPr>
          <a:xfrm>
            <a:off x="52122" y="716596"/>
            <a:ext cx="2806956" cy="396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2200" b="1" baseline="0" dirty="0">
                <a:solidFill>
                  <a:sysClr val="windowText" lastClr="000000"/>
                </a:solidFill>
                <a:latin typeface="ＭＳ ゴシック" panose="020B0609070205080204" pitchFamily="49" charset="-128"/>
                <a:ea typeface="ＭＳ ゴシック" panose="020B0609070205080204" pitchFamily="49" charset="-128"/>
              </a:rPr>
              <a:t>【CO2</a:t>
            </a:r>
            <a:r>
              <a:rPr kumimoji="1" lang="ja-JP" altLang="en-US" sz="2200" b="1" baseline="0" dirty="0">
                <a:solidFill>
                  <a:sysClr val="windowText" lastClr="000000"/>
                </a:solidFill>
                <a:latin typeface="ＭＳ ゴシック" panose="020B0609070205080204" pitchFamily="49" charset="-128"/>
                <a:ea typeface="ＭＳ ゴシック" panose="020B0609070205080204" pitchFamily="49" charset="-128"/>
              </a:rPr>
              <a:t>削減の具体例</a:t>
            </a:r>
            <a:r>
              <a:rPr kumimoji="1" lang="en-US" altLang="ja-JP" sz="2200" b="1" baseline="0" dirty="0">
                <a:solidFill>
                  <a:sysClr val="windowText" lastClr="000000"/>
                </a:solidFill>
                <a:latin typeface="ＭＳ ゴシック" panose="020B0609070205080204" pitchFamily="49" charset="-128"/>
                <a:ea typeface="ＭＳ ゴシック" panose="020B0609070205080204" pitchFamily="49" charset="-128"/>
              </a:rPr>
              <a:t>】</a:t>
            </a:r>
          </a:p>
        </p:txBody>
      </p:sp>
      <p:sp>
        <p:nvSpPr>
          <p:cNvPr id="27" name="テキスト ボックス 26">
            <a:hlinkClick r:id="rId5"/>
            <a:extLst>
              <a:ext uri="{FF2B5EF4-FFF2-40B4-BE49-F238E27FC236}">
                <a16:creationId xmlns:a16="http://schemas.microsoft.com/office/drawing/2014/main" id="{6C2E9C6D-E2DA-920C-47C3-985492717452}"/>
              </a:ext>
            </a:extLst>
          </p:cNvPr>
          <p:cNvSpPr txBox="1"/>
          <p:nvPr/>
        </p:nvSpPr>
        <p:spPr>
          <a:xfrm>
            <a:off x="6825714" y="3252021"/>
            <a:ext cx="5076000" cy="3564000"/>
          </a:xfrm>
          <a:prstGeom prst="rect">
            <a:avLst/>
          </a:prstGeom>
          <a:noFill/>
          <a:ln w="6350">
            <a:solidFill>
              <a:schemeClr val="bg1">
                <a:lumMod val="50000"/>
              </a:schemeClr>
            </a:solidFill>
          </a:ln>
        </p:spPr>
        <p:txBody>
          <a:bodyPr wrap="square" lIns="72000" tIns="72000" rIns="36000" bIns="0">
            <a:noAutofit/>
          </a:bodyPr>
          <a:lstStyle/>
          <a:p>
            <a:r>
              <a:rPr lang="ja-JP" altLang="en-US" sz="2000" b="1" u="sng"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◆低コスト</a:t>
            </a:r>
            <a:r>
              <a:rPr lang="ja-JP" altLang="en-US" sz="2000"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印刷で量産できるため工程数も少なく、コストはシリコン製に比べ</a:t>
            </a:r>
            <a:r>
              <a:rPr lang="en-US" altLang="ja-JP"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1/3</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a:t>
            </a:r>
            <a:r>
              <a:rPr lang="en-US" altLang="ja-JP"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1/5</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と安い</a:t>
            </a:r>
            <a:endParaRPr lang="en-US" altLang="ja-JP"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endParaRPr>
          </a:p>
          <a:p>
            <a:endParaRPr lang="en-US" altLang="ja-JP" sz="600"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2000" b="1" u="sng"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◆安全保障</a:t>
            </a:r>
            <a:r>
              <a:rPr lang="ja-JP" altLang="en-US" sz="2000"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a:t>
            </a:r>
            <a:r>
              <a:rPr lang="ja-JP" altLang="en-US"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主原料はヨウ素</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であり、</a:t>
            </a:r>
            <a:r>
              <a:rPr lang="ja-JP" altLang="en-US"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ヨウ素は日本が世界第</a:t>
            </a:r>
            <a:r>
              <a:rPr lang="en-US" altLang="ja-JP"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2</a:t>
            </a:r>
            <a:r>
              <a:rPr lang="ja-JP" altLang="en-US"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位</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の生産量を誇るものです</a:t>
            </a:r>
            <a:endParaRPr lang="en-US" altLang="ja-JP"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endParaRPr>
          </a:p>
          <a:p>
            <a:endParaRPr lang="en-US" altLang="ja-JP" sz="600"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2000" b="1" u="sng"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◆軽量</a:t>
            </a:r>
            <a:r>
              <a:rPr lang="ja-JP" altLang="en-US" sz="2000"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厚さ</a:t>
            </a:r>
            <a:r>
              <a:rPr lang="en-US" altLang="ja-JP"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1μm</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a:t>
            </a:r>
            <a:r>
              <a:rPr lang="en-US" altLang="ja-JP"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0.001</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ﾐﾘ）以下で軽く、</a:t>
            </a:r>
            <a:r>
              <a:rPr lang="ja-JP" altLang="en-US"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曲面設置も可能で</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、応用範囲は広い（自動車も）</a:t>
            </a:r>
            <a:endParaRPr lang="en-US" altLang="ja-JP"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endParaRPr>
          </a:p>
          <a:p>
            <a:endParaRPr lang="en-US" altLang="ja-JP" sz="600"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2000"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a:t>
            </a:r>
            <a:r>
              <a:rPr lang="ja-JP" altLang="en-US" sz="2000" b="1" u="sng"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悪条件に強い</a:t>
            </a:r>
            <a:r>
              <a:rPr lang="ja-JP" altLang="en-US" sz="2000"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a:t>
            </a:r>
            <a:r>
              <a:rPr lang="ja-JP" altLang="en-US"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曇りや雨</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a:t>
            </a:r>
            <a:r>
              <a:rPr lang="ja-JP" altLang="en-US"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室内でも発電</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でき、夕方の発電量降下も相当に緩やかです</a:t>
            </a:r>
            <a:endParaRPr lang="en-US" altLang="ja-JP"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endParaRPr>
          </a:p>
          <a:p>
            <a:endParaRPr lang="en-US" altLang="ja-JP" sz="600"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2000" b="1" u="sng"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◆高効率・高耐久性</a:t>
            </a:r>
            <a:r>
              <a:rPr lang="ja-JP" altLang="en-US" sz="2000" dirty="0">
                <a:solidFill>
                  <a:srgbClr val="333333"/>
                </a:solidFill>
                <a:latin typeface="Calibri" panose="020F0502020204030204" pitchFamily="34" charset="0"/>
                <a:ea typeface="ＭＳ Ｐゴシック" panose="020B0600070205080204" pitchFamily="50" charset="-128"/>
                <a:cs typeface="Calibri" panose="020F0502020204030204" pitchFamily="34" charset="0"/>
              </a:rPr>
              <a:t>：</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研究の進展によって</a:t>
            </a:r>
            <a:r>
              <a:rPr lang="ja-JP" altLang="en-US"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変換効率（</a:t>
            </a:r>
            <a:r>
              <a:rPr lang="en-US" altLang="ja-JP"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25</a:t>
            </a:r>
            <a:r>
              <a:rPr lang="ja-JP" altLang="en-US"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％）や耐久性（</a:t>
            </a:r>
            <a:r>
              <a:rPr lang="en-US" altLang="ja-JP"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20</a:t>
            </a:r>
            <a:r>
              <a:rPr lang="ja-JP" altLang="en-US"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年）</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と実用化が近い</a:t>
            </a:r>
            <a:r>
              <a:rPr lang="en-US" altLang="ja-JP"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7</a:t>
            </a:r>
            <a:endParaRPr lang="ja-JP" altLang="en-US" sz="2000" dirty="0">
              <a:latin typeface="Calibri" panose="020F0502020204030204" pitchFamily="34" charset="0"/>
              <a:ea typeface="ＭＳ Ｐ明朝" panose="02020600040205080304" pitchFamily="18" charset="-128"/>
              <a:cs typeface="Calibri" panose="020F0502020204030204" pitchFamily="34" charset="0"/>
            </a:endParaRPr>
          </a:p>
        </p:txBody>
      </p:sp>
      <p:sp>
        <p:nvSpPr>
          <p:cNvPr id="28" name="テキスト ボックス 27">
            <a:hlinkClick r:id="rId5"/>
            <a:extLst>
              <a:ext uri="{FF2B5EF4-FFF2-40B4-BE49-F238E27FC236}">
                <a16:creationId xmlns:a16="http://schemas.microsoft.com/office/drawing/2014/main" id="{8A4387F0-BB2C-373B-E4B6-2732CF6E7BB9}"/>
              </a:ext>
            </a:extLst>
          </p:cNvPr>
          <p:cNvSpPr txBox="1"/>
          <p:nvPr/>
        </p:nvSpPr>
        <p:spPr>
          <a:xfrm>
            <a:off x="6791864" y="773250"/>
            <a:ext cx="4068000" cy="307777"/>
          </a:xfrm>
          <a:prstGeom prst="rect">
            <a:avLst/>
          </a:prstGeom>
          <a:noFill/>
          <a:ln>
            <a:noFill/>
          </a:ln>
        </p:spPr>
        <p:txBody>
          <a:bodyPr wrap="square" lIns="0" tIns="0" rIns="0" bIns="0">
            <a:spAutoFit/>
          </a:bodyPr>
          <a:lstStyle/>
          <a:p>
            <a:r>
              <a:rPr lang="ja-JP" altLang="en-US" sz="2000" dirty="0">
                <a:solidFill>
                  <a:srgbClr val="333333"/>
                </a:solidFill>
                <a:latin typeface="ＭＳ Ｐゴシック" panose="020B0600070205080204" pitchFamily="50" charset="-128"/>
                <a:ea typeface="ＭＳ Ｐゴシック" panose="020B0600070205080204" pitchFamily="50" charset="-128"/>
                <a:cs typeface="Calibri" panose="020F0502020204030204" pitchFamily="34" charset="0"/>
              </a:rPr>
              <a:t>②</a:t>
            </a:r>
            <a:r>
              <a:rPr lang="en-US" altLang="ja-JP" sz="2000" dirty="0">
                <a:solidFill>
                  <a:srgbClr val="333333"/>
                </a:solidFill>
                <a:latin typeface="ＭＳ Ｐゴシック" panose="020B0600070205080204" pitchFamily="50" charset="-128"/>
                <a:ea typeface="ＭＳ Ｐゴシック" panose="020B0600070205080204" pitchFamily="50" charset="-128"/>
                <a:cs typeface="Calibri" panose="020F0502020204030204" pitchFamily="34" charset="0"/>
              </a:rPr>
              <a:t>-2</a:t>
            </a:r>
            <a:r>
              <a:rPr lang="ja-JP" altLang="en-US" sz="2000" dirty="0">
                <a:solidFill>
                  <a:srgbClr val="333333"/>
                </a:solidFill>
                <a:latin typeface="ＭＳ Ｐゴシック" panose="020B0600070205080204" pitchFamily="50" charset="-128"/>
                <a:ea typeface="ＭＳ Ｐゴシック" panose="020B0600070205080204" pitchFamily="50" charset="-128"/>
                <a:cs typeface="Calibri" panose="020F0502020204030204" pitchFamily="34" charset="0"/>
              </a:rPr>
              <a:t>ペロブスカイト太陽電池</a:t>
            </a:r>
            <a:endParaRPr lang="ja-JP" altLang="en-US" sz="2000" dirty="0">
              <a:latin typeface="Calibri" panose="020F0502020204030204" pitchFamily="34" charset="0"/>
              <a:ea typeface="ＭＳ Ｐ明朝" panose="02020600040205080304" pitchFamily="18" charset="-128"/>
              <a:cs typeface="Calibri" panose="020F0502020204030204" pitchFamily="34" charset="0"/>
            </a:endParaRPr>
          </a:p>
        </p:txBody>
      </p:sp>
      <p:pic>
        <p:nvPicPr>
          <p:cNvPr id="29" name="図 28" descr="ギターを持っている手&#10;&#10;低い精度で自動的に生成された説明">
            <a:extLst>
              <a:ext uri="{FF2B5EF4-FFF2-40B4-BE49-F238E27FC236}">
                <a16:creationId xmlns:a16="http://schemas.microsoft.com/office/drawing/2014/main" id="{E295F280-BD38-B8FC-ADBE-B08403B143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5105" y="1180058"/>
            <a:ext cx="1760466" cy="1490108"/>
          </a:xfrm>
          <a:prstGeom prst="rect">
            <a:avLst/>
          </a:prstGeom>
        </p:spPr>
      </p:pic>
      <p:sp>
        <p:nvSpPr>
          <p:cNvPr id="30" name="テキスト ボックス 29">
            <a:extLst>
              <a:ext uri="{FF2B5EF4-FFF2-40B4-BE49-F238E27FC236}">
                <a16:creationId xmlns:a16="http://schemas.microsoft.com/office/drawing/2014/main" id="{D7421ACF-CF36-12AD-BD97-A89A7114C272}"/>
              </a:ext>
            </a:extLst>
          </p:cNvPr>
          <p:cNvSpPr txBox="1"/>
          <p:nvPr/>
        </p:nvSpPr>
        <p:spPr>
          <a:xfrm>
            <a:off x="8585293" y="1106352"/>
            <a:ext cx="3384000" cy="1631216"/>
          </a:xfrm>
          <a:prstGeom prst="rect">
            <a:avLst/>
          </a:prstGeom>
          <a:noFill/>
          <a:ln>
            <a:noFill/>
          </a:ln>
        </p:spPr>
        <p:txBody>
          <a:bodyPr wrap="square">
            <a:spAutoFit/>
          </a:bodyPr>
          <a:lstStyle/>
          <a:p>
            <a:pPr algn="l"/>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　桐蔭横浜大学宮坂力教授などが、画期的な太陽電池を開発し、</a:t>
            </a:r>
            <a:r>
              <a:rPr lang="en-US" altLang="ja-JP"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2023</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年度は、企業がぞくぞくと社会実装を発表し、</a:t>
            </a:r>
            <a:r>
              <a:rPr lang="ja-JP" altLang="en-US" sz="2000" u="sng"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実用化が期待</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できる状況です。</a:t>
            </a:r>
            <a:endParaRPr lang="ja-JP" altLang="en-US" sz="2000" dirty="0">
              <a:latin typeface="ＭＳ Ｐ明朝" panose="02020600040205080304" pitchFamily="18" charset="-128"/>
              <a:ea typeface="ＭＳ Ｐ明朝" panose="02020600040205080304" pitchFamily="18" charset="-128"/>
              <a:cs typeface="Calibri" panose="020F0502020204030204" pitchFamily="34" charset="0"/>
            </a:endParaRPr>
          </a:p>
        </p:txBody>
      </p:sp>
      <p:sp>
        <p:nvSpPr>
          <p:cNvPr id="31" name="テキスト ボックス 30">
            <a:hlinkClick r:id="rId5"/>
            <a:extLst>
              <a:ext uri="{FF2B5EF4-FFF2-40B4-BE49-F238E27FC236}">
                <a16:creationId xmlns:a16="http://schemas.microsoft.com/office/drawing/2014/main" id="{6E725996-F836-E588-D73D-42961CD254AC}"/>
              </a:ext>
            </a:extLst>
          </p:cNvPr>
          <p:cNvSpPr txBox="1"/>
          <p:nvPr/>
        </p:nvSpPr>
        <p:spPr>
          <a:xfrm>
            <a:off x="8760917" y="2917298"/>
            <a:ext cx="936000" cy="307777"/>
          </a:xfrm>
          <a:prstGeom prst="rect">
            <a:avLst/>
          </a:prstGeom>
          <a:noFill/>
          <a:ln>
            <a:noFill/>
          </a:ln>
        </p:spPr>
        <p:txBody>
          <a:bodyPr wrap="square" lIns="0" tIns="0" rIns="0" bIns="0">
            <a:spAutoFit/>
          </a:bodyPr>
          <a:lstStyle/>
          <a:p>
            <a:pPr algn="ctr"/>
            <a:r>
              <a:rPr lang="en-US" altLang="ja-JP" sz="2000" dirty="0">
                <a:solidFill>
                  <a:srgbClr val="333333"/>
                </a:solidFill>
                <a:latin typeface="ＭＳ Ｐゴシック" panose="020B0600070205080204" pitchFamily="50" charset="-128"/>
                <a:ea typeface="ＭＳ Ｐゴシック" panose="020B0600070205080204" pitchFamily="50" charset="-128"/>
                <a:cs typeface="Calibri" panose="020F0502020204030204" pitchFamily="34" charset="0"/>
              </a:rPr>
              <a:t>【</a:t>
            </a:r>
            <a:r>
              <a:rPr lang="ja-JP" altLang="en-US" sz="2000" dirty="0">
                <a:solidFill>
                  <a:srgbClr val="333333"/>
                </a:solidFill>
                <a:latin typeface="ＭＳ Ｐゴシック" panose="020B0600070205080204" pitchFamily="50" charset="-128"/>
                <a:ea typeface="ＭＳ Ｐゴシック" panose="020B0600070205080204" pitchFamily="50" charset="-128"/>
                <a:cs typeface="Calibri" panose="020F0502020204030204" pitchFamily="34" charset="0"/>
              </a:rPr>
              <a:t>特徴</a:t>
            </a:r>
            <a:r>
              <a:rPr lang="en-US" altLang="ja-JP" sz="2000" dirty="0">
                <a:solidFill>
                  <a:srgbClr val="333333"/>
                </a:solidFill>
                <a:latin typeface="ＭＳ Ｐゴシック" panose="020B0600070205080204" pitchFamily="50" charset="-128"/>
                <a:ea typeface="ＭＳ Ｐゴシック" panose="020B0600070205080204" pitchFamily="50" charset="-128"/>
                <a:cs typeface="Calibri" panose="020F0502020204030204" pitchFamily="34" charset="0"/>
              </a:rPr>
              <a:t>】</a:t>
            </a:r>
            <a:endParaRPr lang="ja-JP" altLang="en-US" sz="2000" dirty="0">
              <a:latin typeface="Calibri" panose="020F0502020204030204" pitchFamily="34" charset="0"/>
              <a:ea typeface="ＭＳ Ｐ明朝" panose="02020600040205080304" pitchFamily="18" charset="-128"/>
              <a:cs typeface="Calibri" panose="020F0502020204030204" pitchFamily="34" charset="0"/>
            </a:endParaRPr>
          </a:p>
        </p:txBody>
      </p:sp>
      <p:sp>
        <p:nvSpPr>
          <p:cNvPr id="3" name="テキスト ボックス 34">
            <a:extLst>
              <a:ext uri="{FF2B5EF4-FFF2-40B4-BE49-F238E27FC236}">
                <a16:creationId xmlns:a16="http://schemas.microsoft.com/office/drawing/2014/main" id="{0D875D0B-EE00-11F8-21C2-53694810E6B1}"/>
              </a:ext>
            </a:extLst>
          </p:cNvPr>
          <p:cNvSpPr txBox="1"/>
          <p:nvPr/>
        </p:nvSpPr>
        <p:spPr>
          <a:xfrm>
            <a:off x="295289" y="2197435"/>
            <a:ext cx="1842617" cy="1677021"/>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2000" b="0" baseline="0" dirty="0">
                <a:solidFill>
                  <a:schemeClr val="accent2"/>
                </a:solidFill>
                <a:latin typeface="ＭＳ Ｐゴシック" panose="020B0600070205080204" pitchFamily="50" charset="-128"/>
                <a:ea typeface="ＭＳ Ｐゴシック" panose="020B0600070205080204" pitchFamily="50" charset="-128"/>
                <a:cs typeface="Calibri" panose="020F0502020204030204" pitchFamily="34" charset="0"/>
              </a:rPr>
              <a:t>赤線</a:t>
            </a:r>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が実績と目標で、石油危機直後の</a:t>
            </a:r>
            <a:r>
              <a:rPr kumimoji="1" lang="ja-JP" altLang="en-US" sz="2000" b="0" baseline="0"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青線</a:t>
            </a:r>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と同等の効率化が期待されています。</a:t>
            </a:r>
            <a:endParaRPr kumimoji="1" lang="en-US" altLang="ja-JP"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cxnSp>
        <p:nvCxnSpPr>
          <p:cNvPr id="5" name="直線コネクタ 4">
            <a:extLst>
              <a:ext uri="{FF2B5EF4-FFF2-40B4-BE49-F238E27FC236}">
                <a16:creationId xmlns:a16="http://schemas.microsoft.com/office/drawing/2014/main" id="{79135DF4-2655-E9C4-05DF-B301896DF9E3}"/>
              </a:ext>
            </a:extLst>
          </p:cNvPr>
          <p:cNvCxnSpPr/>
          <p:nvPr/>
        </p:nvCxnSpPr>
        <p:spPr>
          <a:xfrm>
            <a:off x="43293" y="4296517"/>
            <a:ext cx="6624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A3F684AA-1A46-3250-9A90-19FD18C35ED2}"/>
              </a:ext>
            </a:extLst>
          </p:cNvPr>
          <p:cNvCxnSpPr>
            <a:cxnSpLocks/>
          </p:cNvCxnSpPr>
          <p:nvPr/>
        </p:nvCxnSpPr>
        <p:spPr>
          <a:xfrm rot="5400000">
            <a:off x="3584796" y="3772505"/>
            <a:ext cx="6156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2153406-A9D4-46BF-B255-2E175A534DE6}"/>
              </a:ext>
            </a:extLst>
          </p:cNvPr>
          <p:cNvSpPr txBox="1"/>
          <p:nvPr/>
        </p:nvSpPr>
        <p:spPr>
          <a:xfrm>
            <a:off x="6675724" y="2758530"/>
            <a:ext cx="2304000" cy="216000"/>
          </a:xfrm>
          <a:prstGeom prst="rect">
            <a:avLst/>
          </a:prstGeom>
          <a:noFill/>
          <a:ln>
            <a:noFill/>
          </a:ln>
        </p:spPr>
        <p:txBody>
          <a:bodyPr wrap="square" lIns="36000" tIns="0" rIns="0" bIns="0">
            <a:spAutoFit/>
          </a:bodyPr>
          <a:lstStyle/>
          <a:p>
            <a:pPr algn="l"/>
            <a:r>
              <a:rPr lang="ja-JP" altLang="en-US" sz="14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エネコートテクノロジーズ</a:t>
            </a:r>
            <a:r>
              <a:rPr lang="en-US" altLang="ja-JP" sz="14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HP</a:t>
            </a:r>
            <a:r>
              <a:rPr lang="ja-JP" altLang="en-US" sz="14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より</a:t>
            </a:r>
            <a:endParaRPr lang="ja-JP" altLang="en-US" sz="1400" dirty="0">
              <a:latin typeface="ＭＳ Ｐ明朝" panose="02020600040205080304" pitchFamily="18" charset="-128"/>
              <a:ea typeface="ＭＳ Ｐ明朝" panose="02020600040205080304" pitchFamily="18" charset="-128"/>
              <a:cs typeface="Calibri" panose="020F0502020204030204" pitchFamily="34" charset="0"/>
            </a:endParaRPr>
          </a:p>
        </p:txBody>
      </p:sp>
    </p:spTree>
    <p:extLst>
      <p:ext uri="{BB962C8B-B14F-4D97-AF65-F5344CB8AC3E}">
        <p14:creationId xmlns:p14="http://schemas.microsoft.com/office/powerpoint/2010/main" val="956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スライド番号プレースホルダー 6">
            <a:extLst>
              <a:ext uri="{FF2B5EF4-FFF2-40B4-BE49-F238E27FC236}">
                <a16:creationId xmlns:a16="http://schemas.microsoft.com/office/drawing/2014/main" id="{24A34BB3-25E3-BC6B-7B7B-DC2951F83780}"/>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19</a:t>
            </a:r>
          </a:p>
        </p:txBody>
      </p:sp>
      <p:cxnSp>
        <p:nvCxnSpPr>
          <p:cNvPr id="4" name="直線コネクタ 3">
            <a:extLst>
              <a:ext uri="{FF2B5EF4-FFF2-40B4-BE49-F238E27FC236}">
                <a16:creationId xmlns:a16="http://schemas.microsoft.com/office/drawing/2014/main" id="{F6BFAFFE-9CBE-5405-54F4-6002530B0D38}"/>
              </a:ext>
            </a:extLst>
          </p:cNvPr>
          <p:cNvCxnSpPr>
            <a:cxnSpLocks/>
          </p:cNvCxnSpPr>
          <p:nvPr/>
        </p:nvCxnSpPr>
        <p:spPr>
          <a:xfrm rot="5400000">
            <a:off x="2984376" y="3772505"/>
            <a:ext cx="6156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テキスト ボックス 34">
            <a:extLst>
              <a:ext uri="{FF2B5EF4-FFF2-40B4-BE49-F238E27FC236}">
                <a16:creationId xmlns:a16="http://schemas.microsoft.com/office/drawing/2014/main" id="{5CC6D72F-78C2-A09F-2E74-621A98458A2A}"/>
              </a:ext>
            </a:extLst>
          </p:cNvPr>
          <p:cNvSpPr txBox="1"/>
          <p:nvPr/>
        </p:nvSpPr>
        <p:spPr>
          <a:xfrm>
            <a:off x="301425" y="3189254"/>
            <a:ext cx="5112000" cy="360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2000" b="0" baseline="0" dirty="0">
                <a:solidFill>
                  <a:sysClr val="windowText" lastClr="000000"/>
                </a:solidFill>
                <a:latin typeface="ＭＳ Ｐゴシック" panose="020B0600070205080204" pitchFamily="50" charset="-128"/>
                <a:ea typeface="ＭＳ Ｐゴシック" panose="020B0600070205080204" pitchFamily="50" charset="-128"/>
                <a:cs typeface="Calibri" panose="020F0502020204030204" pitchFamily="34" charset="0"/>
              </a:rPr>
              <a:t>③</a:t>
            </a:r>
            <a:r>
              <a:rPr kumimoji="1" lang="en-US" altLang="ja-JP" sz="2000" b="0" baseline="0" dirty="0">
                <a:solidFill>
                  <a:sysClr val="windowText" lastClr="000000"/>
                </a:solidFill>
                <a:latin typeface="ＭＳ Ｐゴシック" panose="020B0600070205080204" pitchFamily="50" charset="-128"/>
                <a:ea typeface="ＭＳ Ｐゴシック" panose="020B0600070205080204" pitchFamily="50" charset="-128"/>
                <a:cs typeface="Calibri" panose="020F0502020204030204" pitchFamily="34" charset="0"/>
              </a:rPr>
              <a:t>-1</a:t>
            </a:r>
            <a:r>
              <a:rPr kumimoji="1" lang="ja-JP" altLang="en-US" sz="2000" b="0" baseline="0" dirty="0">
                <a:solidFill>
                  <a:sysClr val="windowText" lastClr="000000"/>
                </a:solidFill>
                <a:latin typeface="ＭＳ Ｐゴシック" panose="020B0600070205080204" pitchFamily="50" charset="-128"/>
                <a:ea typeface="ＭＳ Ｐゴシック" panose="020B0600070205080204" pitchFamily="50" charset="-128"/>
                <a:cs typeface="Calibri" panose="020F0502020204030204" pitchFamily="34" charset="0"/>
              </a:rPr>
              <a:t>水素エンジン車（</a:t>
            </a:r>
            <a:r>
              <a:rPr kumimoji="1" lang="en-US" altLang="ja-JP" sz="2000" b="0" baseline="0" dirty="0">
                <a:solidFill>
                  <a:sysClr val="windowText" lastClr="000000"/>
                </a:solidFill>
                <a:latin typeface="ＭＳ Ｐゴシック" panose="020B0600070205080204" pitchFamily="50" charset="-128"/>
                <a:ea typeface="ＭＳ Ｐゴシック" panose="020B0600070205080204" pitchFamily="50" charset="-128"/>
                <a:cs typeface="Calibri" panose="020F0502020204030204" pitchFamily="34" charset="0"/>
              </a:rPr>
              <a:t>HE</a:t>
            </a:r>
            <a:r>
              <a:rPr kumimoji="1" lang="ja-JP" altLang="en-US" sz="2000" b="0" baseline="0" dirty="0">
                <a:solidFill>
                  <a:sysClr val="windowText" lastClr="000000"/>
                </a:solidFill>
                <a:latin typeface="ＭＳ Ｐゴシック" panose="020B0600070205080204" pitchFamily="50" charset="-128"/>
                <a:ea typeface="ＭＳ Ｐゴシック" panose="020B0600070205080204" pitchFamily="50" charset="-128"/>
                <a:cs typeface="Calibri" panose="020F0502020204030204" pitchFamily="34" charset="0"/>
              </a:rPr>
              <a:t>）</a:t>
            </a:r>
            <a:r>
              <a:rPr kumimoji="1" lang="en-US" altLang="ja-JP" sz="2000" b="0" baseline="0" dirty="0">
                <a:solidFill>
                  <a:sysClr val="windowText" lastClr="000000"/>
                </a:solidFill>
                <a:latin typeface="ＭＳ Ｐゴシック" panose="020B0600070205080204" pitchFamily="50" charset="-128"/>
                <a:ea typeface="ＭＳ Ｐゴシック" panose="020B0600070205080204" pitchFamily="50" charset="-128"/>
                <a:cs typeface="Calibri" panose="020F0502020204030204" pitchFamily="34" charset="0"/>
              </a:rPr>
              <a:t>+CO2</a:t>
            </a:r>
            <a:r>
              <a:rPr kumimoji="1" lang="ja-JP" altLang="en-US" sz="2000" b="0" baseline="0" dirty="0">
                <a:solidFill>
                  <a:sysClr val="windowText" lastClr="000000"/>
                </a:solidFill>
                <a:latin typeface="ＭＳ Ｐゴシック" panose="020B0600070205080204" pitchFamily="50" charset="-128"/>
                <a:ea typeface="ＭＳ Ｐゴシック" panose="020B0600070205080204" pitchFamily="50" charset="-128"/>
                <a:cs typeface="Calibri" panose="020F0502020204030204" pitchFamily="34" charset="0"/>
              </a:rPr>
              <a:t>回収装置付き</a:t>
            </a:r>
            <a:endParaRPr kumimoji="1" lang="en-US" altLang="ja-JP" sz="2000" b="0" baseline="0" dirty="0">
              <a:solidFill>
                <a:sysClr val="windowText" lastClr="000000"/>
              </a:solidFill>
              <a:latin typeface="ＭＳ Ｐゴシック" panose="020B0600070205080204" pitchFamily="50" charset="-128"/>
              <a:ea typeface="ＭＳ Ｐゴシック" panose="020B0600070205080204" pitchFamily="50" charset="-128"/>
              <a:cs typeface="Calibri" panose="020F0502020204030204" pitchFamily="34" charset="0"/>
            </a:endParaRPr>
          </a:p>
        </p:txBody>
      </p:sp>
      <p:sp>
        <p:nvSpPr>
          <p:cNvPr id="31" name="テキスト ボックス 34">
            <a:extLst>
              <a:ext uri="{FF2B5EF4-FFF2-40B4-BE49-F238E27FC236}">
                <a16:creationId xmlns:a16="http://schemas.microsoft.com/office/drawing/2014/main" id="{0E46CD45-4CF7-E97C-9FB7-152A276F48F0}"/>
              </a:ext>
            </a:extLst>
          </p:cNvPr>
          <p:cNvSpPr txBox="1"/>
          <p:nvPr/>
        </p:nvSpPr>
        <p:spPr>
          <a:xfrm>
            <a:off x="325578" y="1518057"/>
            <a:ext cx="1800000" cy="360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　</a:t>
            </a:r>
            <a:endParaRPr kumimoji="1" lang="en-US" altLang="ja-JP"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1110" name="テキスト ボックス 34">
            <a:extLst>
              <a:ext uri="{FF2B5EF4-FFF2-40B4-BE49-F238E27FC236}">
                <a16:creationId xmlns:a16="http://schemas.microsoft.com/office/drawing/2014/main" id="{06CC9F1B-1735-542B-18A1-F75F61463569}"/>
              </a:ext>
            </a:extLst>
          </p:cNvPr>
          <p:cNvSpPr txBox="1"/>
          <p:nvPr/>
        </p:nvSpPr>
        <p:spPr>
          <a:xfrm>
            <a:off x="5143841" y="1719848"/>
            <a:ext cx="288000" cy="288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600" b="1" dirty="0">
                <a:solidFill>
                  <a:schemeClr val="bg1"/>
                </a:solidFill>
                <a:latin typeface="Calibri" panose="020F0502020204030204" pitchFamily="34" charset="0"/>
                <a:ea typeface="ＭＳ Ｐ明朝" panose="02020600040205080304" pitchFamily="18" charset="-128"/>
                <a:cs typeface="Calibri" panose="020F0502020204030204" pitchFamily="34" charset="0"/>
              </a:rPr>
              <a:t>①</a:t>
            </a:r>
            <a:endParaRPr kumimoji="1" lang="en-US" altLang="ja-JP" sz="1600" b="1" baseline="0" dirty="0">
              <a:solidFill>
                <a:schemeClr val="bg1"/>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1111" name="テキスト ボックス 34">
            <a:extLst>
              <a:ext uri="{FF2B5EF4-FFF2-40B4-BE49-F238E27FC236}">
                <a16:creationId xmlns:a16="http://schemas.microsoft.com/office/drawing/2014/main" id="{5B03D441-665F-C5C2-5798-A3B5FEE729B6}"/>
              </a:ext>
            </a:extLst>
          </p:cNvPr>
          <p:cNvSpPr txBox="1"/>
          <p:nvPr/>
        </p:nvSpPr>
        <p:spPr>
          <a:xfrm>
            <a:off x="4505595" y="2198057"/>
            <a:ext cx="288000" cy="288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600" b="1" dirty="0">
                <a:solidFill>
                  <a:schemeClr val="bg1"/>
                </a:solidFill>
                <a:latin typeface="Calibri" panose="020F0502020204030204" pitchFamily="34" charset="0"/>
                <a:ea typeface="ＭＳ Ｐ明朝" panose="02020600040205080304" pitchFamily="18" charset="-128"/>
                <a:cs typeface="Calibri" panose="020F0502020204030204" pitchFamily="34" charset="0"/>
              </a:rPr>
              <a:t>②</a:t>
            </a:r>
            <a:endParaRPr kumimoji="1" lang="en-US" altLang="ja-JP" sz="1600" b="1" baseline="0" dirty="0">
              <a:solidFill>
                <a:schemeClr val="bg1"/>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1113" name="テキスト ボックス 34">
            <a:extLst>
              <a:ext uri="{FF2B5EF4-FFF2-40B4-BE49-F238E27FC236}">
                <a16:creationId xmlns:a16="http://schemas.microsoft.com/office/drawing/2014/main" id="{F702798C-6ED1-FD66-F1FC-EF2D6DCC4F55}"/>
              </a:ext>
            </a:extLst>
          </p:cNvPr>
          <p:cNvSpPr txBox="1"/>
          <p:nvPr/>
        </p:nvSpPr>
        <p:spPr>
          <a:xfrm>
            <a:off x="5057673" y="1304971"/>
            <a:ext cx="288000" cy="288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600" b="1" dirty="0">
                <a:solidFill>
                  <a:schemeClr val="bg1"/>
                </a:solidFill>
                <a:latin typeface="Calibri" panose="020F0502020204030204" pitchFamily="34" charset="0"/>
                <a:ea typeface="ＭＳ Ｐ明朝" panose="02020600040205080304" pitchFamily="18" charset="-128"/>
                <a:cs typeface="Calibri" panose="020F0502020204030204" pitchFamily="34" charset="0"/>
              </a:rPr>
              <a:t>④</a:t>
            </a:r>
            <a:endParaRPr kumimoji="1" lang="en-US" altLang="ja-JP" sz="1600" b="1" baseline="0" dirty="0">
              <a:solidFill>
                <a:schemeClr val="bg1"/>
              </a:solidFill>
              <a:latin typeface="Calibri" panose="020F0502020204030204" pitchFamily="34" charset="0"/>
              <a:ea typeface="ＭＳ Ｐ明朝" panose="02020600040205080304" pitchFamily="18" charset="-128"/>
              <a:cs typeface="Calibri" panose="020F0502020204030204" pitchFamily="34" charset="0"/>
            </a:endParaRPr>
          </a:p>
        </p:txBody>
      </p:sp>
      <p:cxnSp>
        <p:nvCxnSpPr>
          <p:cNvPr id="1121" name="直線コネクタ 1120">
            <a:extLst>
              <a:ext uri="{FF2B5EF4-FFF2-40B4-BE49-F238E27FC236}">
                <a16:creationId xmlns:a16="http://schemas.microsoft.com/office/drawing/2014/main" id="{DDF48DB2-785D-7922-4008-7EA634747FF9}"/>
              </a:ext>
            </a:extLst>
          </p:cNvPr>
          <p:cNvCxnSpPr/>
          <p:nvPr/>
        </p:nvCxnSpPr>
        <p:spPr>
          <a:xfrm>
            <a:off x="32276" y="3137568"/>
            <a:ext cx="601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25" name="テキスト ボックス 34">
            <a:extLst>
              <a:ext uri="{FF2B5EF4-FFF2-40B4-BE49-F238E27FC236}">
                <a16:creationId xmlns:a16="http://schemas.microsoft.com/office/drawing/2014/main" id="{57F6C81B-C08D-6642-A96D-EE7732121227}"/>
              </a:ext>
            </a:extLst>
          </p:cNvPr>
          <p:cNvSpPr txBox="1"/>
          <p:nvPr/>
        </p:nvSpPr>
        <p:spPr>
          <a:xfrm>
            <a:off x="2076241" y="6227196"/>
            <a:ext cx="1188000" cy="612000"/>
          </a:xfrm>
          <a:prstGeom prst="rect">
            <a:avLst/>
          </a:prstGeom>
          <a:noFill/>
          <a:ln w="9525" cmpd="sng">
            <a:solidFill>
              <a:schemeClr val="accent1">
                <a:shade val="15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フィルターで</a:t>
            </a:r>
            <a:r>
              <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CO2</a:t>
            </a: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吸着</a:t>
            </a:r>
            <a:endPar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1126" name="テキスト ボックス 34">
            <a:extLst>
              <a:ext uri="{FF2B5EF4-FFF2-40B4-BE49-F238E27FC236}">
                <a16:creationId xmlns:a16="http://schemas.microsoft.com/office/drawing/2014/main" id="{71FCE9D9-97AD-9A86-92FC-CEA2E7093657}"/>
              </a:ext>
            </a:extLst>
          </p:cNvPr>
          <p:cNvSpPr txBox="1"/>
          <p:nvPr/>
        </p:nvSpPr>
        <p:spPr>
          <a:xfrm>
            <a:off x="3453963" y="6228599"/>
            <a:ext cx="972000" cy="612000"/>
          </a:xfrm>
          <a:prstGeom prst="rect">
            <a:avLst/>
          </a:prstGeom>
          <a:solidFill>
            <a:schemeClr val="bg1"/>
          </a:solidFill>
          <a:ln w="9525" cmpd="sng">
            <a:solidFill>
              <a:schemeClr val="accent1">
                <a:shade val="15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吸着</a:t>
            </a:r>
            <a:r>
              <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CO2</a:t>
            </a: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の離脱</a:t>
            </a:r>
            <a:endPar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1127" name="テキスト ボックス 34">
            <a:extLst>
              <a:ext uri="{FF2B5EF4-FFF2-40B4-BE49-F238E27FC236}">
                <a16:creationId xmlns:a16="http://schemas.microsoft.com/office/drawing/2014/main" id="{38567757-E31A-5AEA-AD50-9A407FD340BE}"/>
              </a:ext>
            </a:extLst>
          </p:cNvPr>
          <p:cNvSpPr txBox="1"/>
          <p:nvPr/>
        </p:nvSpPr>
        <p:spPr>
          <a:xfrm>
            <a:off x="4603470" y="6236235"/>
            <a:ext cx="1224000" cy="612000"/>
          </a:xfrm>
          <a:prstGeom prst="rect">
            <a:avLst/>
          </a:prstGeom>
          <a:solidFill>
            <a:schemeClr val="bg1"/>
          </a:solidFill>
          <a:ln w="9525" cmpd="sng">
            <a:solidFill>
              <a:schemeClr val="accent1">
                <a:shade val="15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溶剤タンクに</a:t>
            </a:r>
            <a:r>
              <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CO2</a:t>
            </a: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回収</a:t>
            </a:r>
            <a:endPar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1130" name="テキスト ボックス 34">
            <a:extLst>
              <a:ext uri="{FF2B5EF4-FFF2-40B4-BE49-F238E27FC236}">
                <a16:creationId xmlns:a16="http://schemas.microsoft.com/office/drawing/2014/main" id="{B8FBFA51-FEBC-AB0E-9F23-CB82B1B0BDB5}"/>
              </a:ext>
            </a:extLst>
          </p:cNvPr>
          <p:cNvSpPr txBox="1"/>
          <p:nvPr/>
        </p:nvSpPr>
        <p:spPr>
          <a:xfrm>
            <a:off x="386533" y="4522840"/>
            <a:ext cx="3384000" cy="1548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2000" dirty="0">
                <a:solidFill>
                  <a:sysClr val="windowText" lastClr="000000"/>
                </a:solidFill>
                <a:latin typeface="ＭＳ Ｐ明朝" panose="02020600040205080304" pitchFamily="18" charset="-128"/>
                <a:ea typeface="ＭＳ Ｐ明朝" panose="02020600040205080304" pitchFamily="18" charset="-128"/>
                <a:cs typeface="Calibri" panose="020F0502020204030204" pitchFamily="34" charset="0"/>
              </a:rPr>
              <a:t>　また、内燃機関の特徴である下記①</a:t>
            </a:r>
            <a:r>
              <a:rPr lang="en-US" altLang="ja-JP" sz="2000" dirty="0">
                <a:solidFill>
                  <a:sysClr val="windowText" lastClr="000000"/>
                </a:solidFill>
                <a:latin typeface="ＭＳ Ｐ明朝" panose="02020600040205080304" pitchFamily="18" charset="-128"/>
                <a:ea typeface="ＭＳ Ｐ明朝" panose="02020600040205080304" pitchFamily="18" charset="-128"/>
                <a:cs typeface="Calibri" panose="020F0502020204030204" pitchFamily="34" charset="0"/>
              </a:rPr>
              <a:t>/</a:t>
            </a:r>
            <a:r>
              <a:rPr lang="ja-JP" altLang="en-US" sz="2000" dirty="0">
                <a:solidFill>
                  <a:sysClr val="windowText" lastClr="000000"/>
                </a:solidFill>
                <a:latin typeface="ＭＳ Ｐ明朝" panose="02020600040205080304" pitchFamily="18" charset="-128"/>
                <a:ea typeface="ＭＳ Ｐ明朝" panose="02020600040205080304" pitchFamily="18" charset="-128"/>
                <a:cs typeface="Calibri" panose="020F0502020204030204" pitchFamily="34" charset="0"/>
              </a:rPr>
              <a:t>②を活用し</a:t>
            </a:r>
            <a:r>
              <a:rPr lang="ja-JP" altLang="en-US" sz="2000" b="0" i="0" dirty="0">
                <a:solidFill>
                  <a:srgbClr val="333333"/>
                </a:solidFill>
                <a:effectLst/>
                <a:latin typeface="ＭＳ Ｐ明朝" panose="02020600040205080304" pitchFamily="18" charset="-128"/>
                <a:ea typeface="ＭＳ Ｐ明朝" panose="02020600040205080304" pitchFamily="18" charset="-128"/>
              </a:rPr>
              <a:t>、大気中の</a:t>
            </a:r>
            <a:r>
              <a:rPr lang="en-US" altLang="ja-JP" sz="2000" b="0" i="0" u="sng" dirty="0">
                <a:solidFill>
                  <a:srgbClr val="333333"/>
                </a:solidFill>
                <a:effectLst/>
                <a:latin typeface="Calibri" panose="020F0502020204030204" pitchFamily="34" charset="0"/>
                <a:ea typeface="ＭＳ Ｐ明朝" panose="02020600040205080304" pitchFamily="18" charset="-128"/>
                <a:cs typeface="Calibri" panose="020F0502020204030204" pitchFamily="34" charset="0"/>
              </a:rPr>
              <a:t>CO2</a:t>
            </a:r>
            <a:r>
              <a:rPr lang="ja-JP" altLang="en-US" sz="2000" b="0" i="0" u="sng" dirty="0">
                <a:solidFill>
                  <a:srgbClr val="333333"/>
                </a:solidFill>
                <a:effectLst/>
                <a:latin typeface="ＭＳ Ｐ明朝" panose="02020600040205080304" pitchFamily="18" charset="-128"/>
                <a:ea typeface="ＭＳ Ｐ明朝" panose="02020600040205080304" pitchFamily="18" charset="-128"/>
              </a:rPr>
              <a:t>回収に挑戦</a:t>
            </a:r>
            <a:r>
              <a:rPr lang="ja-JP" altLang="en-US" sz="2000" b="0" i="0" dirty="0">
                <a:solidFill>
                  <a:srgbClr val="333333"/>
                </a:solidFill>
                <a:effectLst/>
                <a:latin typeface="ＭＳ Ｐ明朝" panose="02020600040205080304" pitchFamily="18" charset="-128"/>
                <a:ea typeface="ＭＳ Ｐ明朝" panose="02020600040205080304" pitchFamily="18" charset="-128"/>
              </a:rPr>
              <a:t>。この</a:t>
            </a:r>
            <a:r>
              <a:rPr lang="en-US" altLang="ja-JP" sz="2000" b="0" i="0" dirty="0">
                <a:solidFill>
                  <a:srgbClr val="333333"/>
                </a:solidFill>
                <a:effectLst/>
                <a:latin typeface="Calibri" panose="020F0502020204030204" pitchFamily="34" charset="0"/>
                <a:ea typeface="ＭＳ Ｐ明朝" panose="02020600040205080304" pitchFamily="18" charset="-128"/>
                <a:cs typeface="Calibri" panose="020F0502020204030204" pitchFamily="34" charset="0"/>
              </a:rPr>
              <a:t>CO2</a:t>
            </a:r>
            <a:r>
              <a:rPr lang="ja-JP" altLang="en-US" sz="2000" b="0" i="0" dirty="0">
                <a:solidFill>
                  <a:srgbClr val="333333"/>
                </a:solidFill>
                <a:effectLst/>
                <a:latin typeface="Calibri" panose="020F0502020204030204" pitchFamily="34" charset="0"/>
                <a:ea typeface="ＭＳ Ｐ明朝" panose="02020600040205080304" pitchFamily="18" charset="-128"/>
                <a:cs typeface="Calibri" panose="020F0502020204030204" pitchFamily="34" charset="0"/>
              </a:rPr>
              <a:t>を</a:t>
            </a:r>
            <a:r>
              <a:rPr lang="ja-JP" altLang="en-US" sz="2000" b="0" i="0" dirty="0">
                <a:solidFill>
                  <a:srgbClr val="333333"/>
                </a:solidFill>
                <a:effectLst/>
                <a:latin typeface="ＭＳ Ｐ明朝" panose="02020600040205080304" pitchFamily="18" charset="-128"/>
                <a:ea typeface="ＭＳ Ｐ明朝" panose="02020600040205080304" pitchFamily="18" charset="-128"/>
              </a:rPr>
              <a:t>減らすという大逆転技術は、</a:t>
            </a:r>
            <a:r>
              <a:rPr lang="ja-JP" altLang="en-US" sz="2000" b="0" i="0" u="sng" dirty="0">
                <a:solidFill>
                  <a:srgbClr val="333333"/>
                </a:solidFill>
                <a:effectLst/>
                <a:latin typeface="ＭＳ Ｐ明朝" panose="02020600040205080304" pitchFamily="18" charset="-128"/>
                <a:ea typeface="ＭＳ Ｐ明朝" panose="02020600040205080304" pitchFamily="18" charset="-128"/>
              </a:rPr>
              <a:t>画期的で異次元のレベル</a:t>
            </a:r>
            <a:r>
              <a:rPr lang="ja-JP" altLang="en-US" sz="2000" b="0" i="0" dirty="0">
                <a:solidFill>
                  <a:srgbClr val="333333"/>
                </a:solidFill>
                <a:effectLst/>
                <a:latin typeface="ＭＳ Ｐ明朝" panose="02020600040205080304" pitchFamily="18" charset="-128"/>
                <a:ea typeface="ＭＳ Ｐ明朝" panose="02020600040205080304" pitchFamily="18" charset="-128"/>
              </a:rPr>
              <a:t>です。</a:t>
            </a:r>
            <a:endParaRPr lang="en-US" altLang="ja-JP" sz="2000" dirty="0">
              <a:solidFill>
                <a:sysClr val="windowText" lastClr="000000"/>
              </a:solidFill>
              <a:latin typeface="ＭＳ Ｐ明朝" panose="02020600040205080304" pitchFamily="18" charset="-128"/>
              <a:ea typeface="ＭＳ Ｐ明朝" panose="02020600040205080304" pitchFamily="18" charset="-128"/>
              <a:cs typeface="Calibri" panose="020F0502020204030204" pitchFamily="34" charset="0"/>
            </a:endParaRPr>
          </a:p>
        </p:txBody>
      </p:sp>
      <p:sp>
        <p:nvSpPr>
          <p:cNvPr id="1131" name="テキスト ボックス 34">
            <a:extLst>
              <a:ext uri="{FF2B5EF4-FFF2-40B4-BE49-F238E27FC236}">
                <a16:creationId xmlns:a16="http://schemas.microsoft.com/office/drawing/2014/main" id="{B734936A-300D-5C09-96D8-39301A52840E}"/>
              </a:ext>
            </a:extLst>
          </p:cNvPr>
          <p:cNvSpPr txBox="1"/>
          <p:nvPr/>
        </p:nvSpPr>
        <p:spPr>
          <a:xfrm>
            <a:off x="220267" y="6232744"/>
            <a:ext cx="1656000" cy="612000"/>
          </a:xfrm>
          <a:prstGeom prst="rect">
            <a:avLst/>
          </a:prstGeom>
          <a:solidFill>
            <a:schemeClr val="accen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8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①エアクリーナーから大量の空気</a:t>
            </a:r>
            <a:endParaRPr lang="en-US" altLang="ja-JP" sz="18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p:txBody>
      </p:sp>
      <p:sp>
        <p:nvSpPr>
          <p:cNvPr id="1132" name="吹き出し: 角を丸めた四角形 1131">
            <a:extLst>
              <a:ext uri="{FF2B5EF4-FFF2-40B4-BE49-F238E27FC236}">
                <a16:creationId xmlns:a16="http://schemas.microsoft.com/office/drawing/2014/main" id="{86A809D1-1DD9-81E2-3334-A78C4122A7D5}"/>
              </a:ext>
            </a:extLst>
          </p:cNvPr>
          <p:cNvSpPr/>
          <p:nvPr/>
        </p:nvSpPr>
        <p:spPr>
          <a:xfrm>
            <a:off x="3557050" y="5810342"/>
            <a:ext cx="2268000" cy="324000"/>
          </a:xfrm>
          <a:prstGeom prst="wedgeRoundRectCallout">
            <a:avLst>
              <a:gd name="adj1" fmla="val -20833"/>
              <a:gd name="adj2" fmla="val 82190"/>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algn="ctr"/>
            <a:r>
              <a:rPr kumimoji="1" lang="ja-JP" altLang="en-US" dirty="0">
                <a:latin typeface="ＭＳ Ｐゴシック" panose="020B0600070205080204" pitchFamily="50" charset="-128"/>
                <a:ea typeface="ＭＳ Ｐゴシック" panose="020B0600070205080204" pitchFamily="50" charset="-128"/>
              </a:rPr>
              <a:t>②エンジンオイルの熱</a:t>
            </a:r>
          </a:p>
        </p:txBody>
      </p:sp>
      <p:sp>
        <p:nvSpPr>
          <p:cNvPr id="1133" name="矢印: 右 1132">
            <a:extLst>
              <a:ext uri="{FF2B5EF4-FFF2-40B4-BE49-F238E27FC236}">
                <a16:creationId xmlns:a16="http://schemas.microsoft.com/office/drawing/2014/main" id="{FE8726D8-47EC-2AD8-EC5C-E93349DB934E}"/>
              </a:ext>
            </a:extLst>
          </p:cNvPr>
          <p:cNvSpPr/>
          <p:nvPr/>
        </p:nvSpPr>
        <p:spPr>
          <a:xfrm>
            <a:off x="1885179" y="6320854"/>
            <a:ext cx="180000" cy="442762"/>
          </a:xfrm>
          <a:prstGeom prst="rightArrow">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4" name="矢印: 右 1133">
            <a:extLst>
              <a:ext uri="{FF2B5EF4-FFF2-40B4-BE49-F238E27FC236}">
                <a16:creationId xmlns:a16="http://schemas.microsoft.com/office/drawing/2014/main" id="{3EFD8FF7-E722-C539-BE17-9C10EAB6E28A}"/>
              </a:ext>
            </a:extLst>
          </p:cNvPr>
          <p:cNvSpPr/>
          <p:nvPr/>
        </p:nvSpPr>
        <p:spPr>
          <a:xfrm>
            <a:off x="3271774" y="6323382"/>
            <a:ext cx="180000" cy="442762"/>
          </a:xfrm>
          <a:prstGeom prst="rightArrow">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5" name="矢印: 右 1134">
            <a:extLst>
              <a:ext uri="{FF2B5EF4-FFF2-40B4-BE49-F238E27FC236}">
                <a16:creationId xmlns:a16="http://schemas.microsoft.com/office/drawing/2014/main" id="{1E743CE9-EFC0-62D1-EF2E-57C9FD60F0E4}"/>
              </a:ext>
            </a:extLst>
          </p:cNvPr>
          <p:cNvSpPr/>
          <p:nvPr/>
        </p:nvSpPr>
        <p:spPr>
          <a:xfrm>
            <a:off x="4441048" y="6307419"/>
            <a:ext cx="180000" cy="442762"/>
          </a:xfrm>
          <a:prstGeom prst="rightArrow">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34">
            <a:extLst>
              <a:ext uri="{FF2B5EF4-FFF2-40B4-BE49-F238E27FC236}">
                <a16:creationId xmlns:a16="http://schemas.microsoft.com/office/drawing/2014/main" id="{C5CF57E1-BD52-D6DB-A823-FD46BC79E140}"/>
              </a:ext>
            </a:extLst>
          </p:cNvPr>
          <p:cNvSpPr txBox="1"/>
          <p:nvPr/>
        </p:nvSpPr>
        <p:spPr>
          <a:xfrm>
            <a:off x="354612" y="3545336"/>
            <a:ext cx="5616000" cy="972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　ガソリンの代わりに水素で走る「水素エンジン車」。ガソリンエンジンと同等レベルの出力となり、実用化を前に海外公道で走行実証中。</a:t>
            </a:r>
            <a:endPar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pic>
        <p:nvPicPr>
          <p:cNvPr id="15" name="図 14">
            <a:extLst>
              <a:ext uri="{FF2B5EF4-FFF2-40B4-BE49-F238E27FC236}">
                <a16:creationId xmlns:a16="http://schemas.microsoft.com/office/drawing/2014/main" id="{694B0D6E-33EF-3820-D9EF-4890E7A3E0E6}"/>
              </a:ext>
            </a:extLst>
          </p:cNvPr>
          <p:cNvPicPr>
            <a:picLocks noChangeAspect="1"/>
          </p:cNvPicPr>
          <p:nvPr/>
        </p:nvPicPr>
        <p:blipFill>
          <a:blip r:embed="rId3"/>
          <a:stretch>
            <a:fillRect/>
          </a:stretch>
        </p:blipFill>
        <p:spPr>
          <a:xfrm>
            <a:off x="3852931" y="4226864"/>
            <a:ext cx="2133791" cy="1101947"/>
          </a:xfrm>
          <a:prstGeom prst="rect">
            <a:avLst/>
          </a:prstGeom>
        </p:spPr>
      </p:pic>
      <p:sp>
        <p:nvSpPr>
          <p:cNvPr id="5" name="テキスト ボックス 34">
            <a:extLst>
              <a:ext uri="{FF2B5EF4-FFF2-40B4-BE49-F238E27FC236}">
                <a16:creationId xmlns:a16="http://schemas.microsoft.com/office/drawing/2014/main" id="{F86515CE-4D09-C6C7-F2CA-062E1A253CD7}"/>
              </a:ext>
            </a:extLst>
          </p:cNvPr>
          <p:cNvSpPr txBox="1"/>
          <p:nvPr/>
        </p:nvSpPr>
        <p:spPr>
          <a:xfrm>
            <a:off x="6254534" y="1108294"/>
            <a:ext cx="5796000" cy="900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8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　</a:t>
            </a:r>
            <a:r>
              <a:rPr kumimoji="1" lang="en-US" altLang="ja-JP" sz="18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2022/2/25</a:t>
            </a:r>
            <a:r>
              <a:rPr kumimoji="1" lang="ja-JP" altLang="en-US" sz="18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、液体水素積載船がオーストラリアから神戸港に到着。世界初の快挙です。</a:t>
            </a:r>
            <a:r>
              <a:rPr lang="ja-JP" altLang="en-US" sz="18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この成果を受け、今、</a:t>
            </a:r>
            <a:r>
              <a:rPr lang="en-US" altLang="ja-JP" sz="18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128</a:t>
            </a:r>
            <a:r>
              <a:rPr lang="ja-JP" altLang="en-US" sz="18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倍の積載量（</a:t>
            </a:r>
            <a:r>
              <a:rPr lang="en-US" altLang="ja-JP" sz="18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16</a:t>
            </a:r>
            <a:r>
              <a:rPr lang="ja-JP" altLang="en-US" sz="18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万ﾄﾝ）の船を構想中で、</a:t>
            </a:r>
            <a:r>
              <a:rPr lang="ja-JP" altLang="en-US" sz="1800" u="sng"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期待が大きく</a:t>
            </a:r>
            <a:r>
              <a:rPr lang="ja-JP" altLang="en-US" sz="18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なっています。</a:t>
            </a:r>
            <a:endParaRPr kumimoji="1" lang="en-US" altLang="ja-JP" sz="18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grpSp>
        <p:nvGrpSpPr>
          <p:cNvPr id="17" name="グループ化 16">
            <a:extLst>
              <a:ext uri="{FF2B5EF4-FFF2-40B4-BE49-F238E27FC236}">
                <a16:creationId xmlns:a16="http://schemas.microsoft.com/office/drawing/2014/main" id="{6E0BC1EC-A40E-890C-21EB-4E7BE3341763}"/>
              </a:ext>
            </a:extLst>
          </p:cNvPr>
          <p:cNvGrpSpPr>
            <a:grpSpLocks noChangeAspect="1"/>
          </p:cNvGrpSpPr>
          <p:nvPr/>
        </p:nvGrpSpPr>
        <p:grpSpPr>
          <a:xfrm>
            <a:off x="7163556" y="2038825"/>
            <a:ext cx="4510080" cy="4968452"/>
            <a:chOff x="7596842" y="2071604"/>
            <a:chExt cx="4104000" cy="4521106"/>
          </a:xfrm>
        </p:grpSpPr>
        <p:pic>
          <p:nvPicPr>
            <p:cNvPr id="18" name="図 17">
              <a:extLst>
                <a:ext uri="{FF2B5EF4-FFF2-40B4-BE49-F238E27FC236}">
                  <a16:creationId xmlns:a16="http://schemas.microsoft.com/office/drawing/2014/main" id="{6EA3AF08-B1A5-D309-593A-214EFA0E60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1158" y="2071604"/>
              <a:ext cx="3937797" cy="4521106"/>
            </a:xfrm>
            <a:prstGeom prst="rect">
              <a:avLst/>
            </a:prstGeom>
            <a:noFill/>
            <a:ln>
              <a:noFill/>
            </a:ln>
          </p:spPr>
        </p:pic>
        <p:sp>
          <p:nvSpPr>
            <p:cNvPr id="19" name="テキスト ボックス 35">
              <a:extLst>
                <a:ext uri="{FF2B5EF4-FFF2-40B4-BE49-F238E27FC236}">
                  <a16:creationId xmlns:a16="http://schemas.microsoft.com/office/drawing/2014/main" id="{3CB54EF7-9D55-315B-0F15-6E68100883E3}"/>
                </a:ext>
              </a:extLst>
            </p:cNvPr>
            <p:cNvSpPr txBox="1"/>
            <p:nvPr/>
          </p:nvSpPr>
          <p:spPr>
            <a:xfrm>
              <a:off x="7596842" y="6324179"/>
              <a:ext cx="4104000" cy="252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endParaRPr kumimoji="1" lang="en-US" altLang="ja-JP" sz="1400" b="0" baseline="0" dirty="0">
                <a:solidFill>
                  <a:sysClr val="windowText" lastClr="000000"/>
                </a:solidFill>
                <a:latin typeface="ＭＳ Ｐゴシック" panose="020B0600070205080204" pitchFamily="50" charset="-128"/>
                <a:ea typeface="ＭＳ Ｐゴシック" panose="020B0600070205080204" pitchFamily="50" charset="-128"/>
              </a:endParaRPr>
            </a:p>
          </p:txBody>
        </p:sp>
      </p:grpSp>
      <p:sp>
        <p:nvSpPr>
          <p:cNvPr id="20" name="テキスト ボックス 10">
            <a:hlinkClick r:id="rId5"/>
            <a:extLst>
              <a:ext uri="{FF2B5EF4-FFF2-40B4-BE49-F238E27FC236}">
                <a16:creationId xmlns:a16="http://schemas.microsoft.com/office/drawing/2014/main" id="{B073BC61-3256-1021-C761-43E312951F01}"/>
              </a:ext>
            </a:extLst>
          </p:cNvPr>
          <p:cNvSpPr txBox="1"/>
          <p:nvPr/>
        </p:nvSpPr>
        <p:spPr bwMode="auto">
          <a:xfrm>
            <a:off x="9177718" y="6503388"/>
            <a:ext cx="2340000" cy="252000"/>
          </a:xfrm>
          <a:prstGeom prst="rect">
            <a:avLst/>
          </a:prstGeom>
          <a:solidFill>
            <a:schemeClr val="accent1">
              <a:lumMod val="20000"/>
              <a:lumOff val="80000"/>
            </a:schemeClr>
          </a:solidFill>
          <a:ln w="9525" cmpd="sng">
            <a:solidFill>
              <a:schemeClr val="accent1">
                <a:lumMod val="60000"/>
                <a:lumOff val="4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0" dirty="0">
                <a:latin typeface="ＭＳ Ｐゴシック" panose="020B0600070205080204" pitchFamily="50" charset="-128"/>
                <a:ea typeface="ＭＳ Ｐゴシック" panose="020B0600070205080204" pitchFamily="50" charset="-128"/>
              </a:rPr>
              <a:t>出典：</a:t>
            </a:r>
            <a:r>
              <a:rPr lang="ja-JP" altLang="en-US" sz="1400" b="0" u="sng" dirty="0">
                <a:latin typeface="ＭＳ Ｐゴシック" panose="020B0600070205080204" pitchFamily="50" charset="-128"/>
                <a:ea typeface="ＭＳ Ｐゴシック" panose="020B0600070205080204" pitchFamily="50" charset="-128"/>
              </a:rPr>
              <a:t>資源エネルギー庁資料</a:t>
            </a:r>
            <a:endParaRPr kumimoji="1" lang="ja-JP" altLang="en-US" sz="1400" b="0" u="sng" dirty="0">
              <a:latin typeface="ＭＳ Ｐゴシック" panose="020B0600070205080204" pitchFamily="50" charset="-128"/>
              <a:ea typeface="ＭＳ Ｐゴシック" panose="020B0600070205080204" pitchFamily="50" charset="-128"/>
            </a:endParaRPr>
          </a:p>
        </p:txBody>
      </p:sp>
      <p:sp>
        <p:nvSpPr>
          <p:cNvPr id="28" name="テキスト ボックス 34">
            <a:extLst>
              <a:ext uri="{FF2B5EF4-FFF2-40B4-BE49-F238E27FC236}">
                <a16:creationId xmlns:a16="http://schemas.microsoft.com/office/drawing/2014/main" id="{63C4B795-F04A-4D6E-B4F9-7968A3F147C4}"/>
              </a:ext>
            </a:extLst>
          </p:cNvPr>
          <p:cNvSpPr txBox="1"/>
          <p:nvPr/>
        </p:nvSpPr>
        <p:spPr>
          <a:xfrm>
            <a:off x="6323684" y="5443703"/>
            <a:ext cx="2520000" cy="1384995"/>
          </a:xfrm>
          <a:prstGeom prst="rect">
            <a:avLst/>
          </a:prstGeom>
          <a:solidFill>
            <a:schemeClr val="bg1"/>
          </a:solidFill>
          <a:ln w="6350" cmpd="sng">
            <a:solidFill>
              <a:schemeClr val="tx1">
                <a:lumMod val="65000"/>
                <a:lumOff val="35000"/>
              </a:schemeClr>
            </a:solidFill>
          </a:ln>
        </p:spPr>
        <p:style>
          <a:lnRef idx="0">
            <a:scrgbClr r="0" g="0" b="0"/>
          </a:lnRef>
          <a:fillRef idx="0">
            <a:scrgbClr r="0" g="0" b="0"/>
          </a:fillRef>
          <a:effectRef idx="0">
            <a:scrgbClr r="0" g="0" b="0"/>
          </a:effectRef>
          <a:fontRef idx="minor">
            <a:schemeClr val="dk1"/>
          </a:fontRef>
        </p:style>
        <p:txBody>
          <a:bodyPr wrap="square" lIns="36000" tIns="0" rIns="36000" bIns="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8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原料となる褐炭は未活用石炭で、安価に水素ができる。また、製造時の電気を再エネとすれば</a:t>
            </a:r>
            <a:r>
              <a:rPr lang="en-US" altLang="ja-JP" sz="18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”CO2</a:t>
            </a:r>
            <a:r>
              <a:rPr lang="ja-JP" altLang="en-US" sz="18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フリー</a:t>
            </a:r>
            <a:r>
              <a:rPr lang="en-US" altLang="ja-JP" sz="18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a:t>
            </a:r>
            <a:r>
              <a:rPr lang="ja-JP" altLang="en-US" sz="18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水素となる。</a:t>
            </a:r>
            <a:endParaRPr kumimoji="1" lang="en-US" altLang="ja-JP" sz="18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29" name="テキスト ボックス 34">
            <a:extLst>
              <a:ext uri="{FF2B5EF4-FFF2-40B4-BE49-F238E27FC236}">
                <a16:creationId xmlns:a16="http://schemas.microsoft.com/office/drawing/2014/main" id="{64070D5C-1813-018F-EF1A-6EAC655D5473}"/>
              </a:ext>
            </a:extLst>
          </p:cNvPr>
          <p:cNvSpPr txBox="1"/>
          <p:nvPr/>
        </p:nvSpPr>
        <p:spPr>
          <a:xfrm>
            <a:off x="6355018" y="748294"/>
            <a:ext cx="3672000" cy="360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2000" b="0" baseline="0" dirty="0">
                <a:solidFill>
                  <a:sysClr val="windowText" lastClr="000000"/>
                </a:solidFill>
                <a:latin typeface="ＭＳ Ｐゴシック" panose="020B0600070205080204" pitchFamily="50" charset="-128"/>
                <a:ea typeface="ＭＳ Ｐゴシック" panose="020B0600070205080204" pitchFamily="50" charset="-128"/>
                <a:cs typeface="Calibri" panose="020F0502020204030204" pitchFamily="34" charset="0"/>
              </a:rPr>
              <a:t>③</a:t>
            </a:r>
            <a:r>
              <a:rPr kumimoji="1" lang="en-US" altLang="ja-JP" sz="2000" b="0" baseline="0" dirty="0">
                <a:solidFill>
                  <a:sysClr val="windowText" lastClr="000000"/>
                </a:solidFill>
                <a:latin typeface="ＭＳ Ｐゴシック" panose="020B0600070205080204" pitchFamily="50" charset="-128"/>
                <a:ea typeface="ＭＳ Ｐゴシック" panose="020B0600070205080204" pitchFamily="50" charset="-128"/>
                <a:cs typeface="Calibri" panose="020F0502020204030204" pitchFamily="34" charset="0"/>
              </a:rPr>
              <a:t>-2</a:t>
            </a:r>
            <a:r>
              <a:rPr kumimoji="1" lang="ja-JP" altLang="en-US" sz="2000" b="0" baseline="0" dirty="0">
                <a:solidFill>
                  <a:sysClr val="windowText" lastClr="000000"/>
                </a:solidFill>
                <a:latin typeface="ＭＳ Ｐゴシック" panose="020B0600070205080204" pitchFamily="50" charset="-128"/>
                <a:ea typeface="ＭＳ Ｐゴシック" panose="020B0600070205080204" pitchFamily="50" charset="-128"/>
                <a:cs typeface="Calibri" panose="020F0502020204030204" pitchFamily="34" charset="0"/>
              </a:rPr>
              <a:t> 日豪プロジェクト</a:t>
            </a:r>
            <a:endParaRPr kumimoji="1" lang="en-US" altLang="ja-JP" sz="2000" b="0" baseline="0" dirty="0">
              <a:solidFill>
                <a:sysClr val="windowText" lastClr="000000"/>
              </a:solidFill>
              <a:latin typeface="ＭＳ Ｐゴシック" panose="020B0600070205080204" pitchFamily="50" charset="-128"/>
              <a:ea typeface="ＭＳ Ｐゴシック" panose="020B0600070205080204" pitchFamily="50" charset="-128"/>
              <a:cs typeface="Calibri" panose="020F0502020204030204" pitchFamily="34" charset="0"/>
            </a:endParaRPr>
          </a:p>
        </p:txBody>
      </p:sp>
      <p:sp>
        <p:nvSpPr>
          <p:cNvPr id="1122" name="字幕 2">
            <a:extLst>
              <a:ext uri="{FF2B5EF4-FFF2-40B4-BE49-F238E27FC236}">
                <a16:creationId xmlns:a16="http://schemas.microsoft.com/office/drawing/2014/main" id="{3B81E167-A36C-0674-01EC-BF26B4C26BF9}"/>
              </a:ext>
            </a:extLst>
          </p:cNvPr>
          <p:cNvSpPr txBox="1">
            <a:spLocks/>
          </p:cNvSpPr>
          <p:nvPr/>
        </p:nvSpPr>
        <p:spPr>
          <a:xfrm>
            <a:off x="15038" y="18666"/>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Calibri" panose="020F0502020204030204" pitchFamily="34" charset="0"/>
                <a:ea typeface="游明朝" panose="02020400000000000000" pitchFamily="18" charset="-128"/>
                <a:cs typeface="Calibri" panose="020F0502020204030204" pitchFamily="34" charset="0"/>
              </a:rPr>
              <a:t>4</a:t>
            </a:r>
            <a:r>
              <a:rPr lang="ja-JP" altLang="ja-JP"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　目標と</a:t>
            </a:r>
            <a:r>
              <a:rPr lang="ja-JP" altLang="ja-JP"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対策</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（具体策</a:t>
            </a:r>
            <a:r>
              <a:rPr lang="en-US" altLang="ja-JP" sz="2400" b="1" kern="100" dirty="0">
                <a:solidFill>
                  <a:schemeClr val="bg1"/>
                </a:solidFill>
                <a:effectLst/>
                <a:latin typeface="Calibri" panose="020F0502020204030204" pitchFamily="34" charset="0"/>
                <a:ea typeface="ＭＳ Ｐゴシック" panose="020B0600070205080204" pitchFamily="50" charset="-128"/>
                <a:cs typeface="Calibri" panose="020F0502020204030204" pitchFamily="34" charset="0"/>
              </a:rPr>
              <a:t>2</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a:t>
            </a:r>
            <a:endParaRPr lang="ja-JP" altLang="ja-JP" sz="24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23" name="テキスト ボックス 34">
            <a:extLst>
              <a:ext uri="{FF2B5EF4-FFF2-40B4-BE49-F238E27FC236}">
                <a16:creationId xmlns:a16="http://schemas.microsoft.com/office/drawing/2014/main" id="{F6173052-0748-9CC7-BF8E-678C19333DFE}"/>
              </a:ext>
            </a:extLst>
          </p:cNvPr>
          <p:cNvSpPr txBox="1"/>
          <p:nvPr/>
        </p:nvSpPr>
        <p:spPr>
          <a:xfrm>
            <a:off x="3886722" y="5534126"/>
            <a:ext cx="2052000" cy="252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500" dirty="0">
                <a:solidFill>
                  <a:sysClr val="windowText" lastClr="000000"/>
                </a:solidFill>
                <a:latin typeface="ＭＳ Ｐ明朝" panose="02020600040205080304" pitchFamily="18" charset="-128"/>
                <a:ea typeface="ＭＳ Ｐ明朝" panose="02020600040205080304" pitchFamily="18" charset="-128"/>
                <a:cs typeface="Calibri" panose="020F0502020204030204" pitchFamily="34" charset="0"/>
              </a:rPr>
              <a:t>富士スピードウェイで挑戦</a:t>
            </a:r>
            <a:endParaRPr lang="en-US" altLang="ja-JP" sz="1500" dirty="0">
              <a:solidFill>
                <a:sysClr val="windowText" lastClr="000000"/>
              </a:solidFill>
              <a:latin typeface="ＭＳ Ｐ明朝" panose="02020600040205080304" pitchFamily="18" charset="-128"/>
              <a:ea typeface="ＭＳ Ｐ明朝" panose="02020600040205080304" pitchFamily="18" charset="-128"/>
              <a:cs typeface="Calibri" panose="020F0502020204030204" pitchFamily="34" charset="0"/>
            </a:endParaRPr>
          </a:p>
        </p:txBody>
      </p:sp>
      <p:sp>
        <p:nvSpPr>
          <p:cNvPr id="1124" name="テキスト ボックス 34">
            <a:extLst>
              <a:ext uri="{FF2B5EF4-FFF2-40B4-BE49-F238E27FC236}">
                <a16:creationId xmlns:a16="http://schemas.microsoft.com/office/drawing/2014/main" id="{5131590B-B0BA-B592-AEEF-6C677BBB040F}"/>
              </a:ext>
            </a:extLst>
          </p:cNvPr>
          <p:cNvSpPr txBox="1"/>
          <p:nvPr/>
        </p:nvSpPr>
        <p:spPr>
          <a:xfrm>
            <a:off x="4582511" y="5320668"/>
            <a:ext cx="1404000" cy="216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dirty="0">
                <a:solidFill>
                  <a:sysClr val="windowText" lastClr="000000"/>
                </a:solidFill>
                <a:latin typeface="ＭＳ Ｐ明朝" panose="02020600040205080304" pitchFamily="18" charset="-128"/>
                <a:ea typeface="ＭＳ Ｐ明朝" panose="02020600040205080304" pitchFamily="18" charset="-128"/>
                <a:cs typeface="Calibri" panose="020F0502020204030204" pitchFamily="34" charset="0"/>
              </a:rPr>
              <a:t>出典：トヨタイムズ</a:t>
            </a:r>
            <a:endParaRPr lang="en-US" altLang="ja-JP" sz="1400" dirty="0">
              <a:solidFill>
                <a:sysClr val="windowText" lastClr="000000"/>
              </a:solidFill>
              <a:latin typeface="ＭＳ Ｐ明朝" panose="02020600040205080304" pitchFamily="18" charset="-128"/>
              <a:ea typeface="ＭＳ Ｐ明朝" panose="02020600040205080304" pitchFamily="18" charset="-128"/>
              <a:cs typeface="Calibri" panose="020F0502020204030204" pitchFamily="34" charset="0"/>
            </a:endParaRPr>
          </a:p>
        </p:txBody>
      </p:sp>
      <p:sp>
        <p:nvSpPr>
          <p:cNvPr id="2" name="テキスト ボックス 34">
            <a:extLst>
              <a:ext uri="{FF2B5EF4-FFF2-40B4-BE49-F238E27FC236}">
                <a16:creationId xmlns:a16="http://schemas.microsoft.com/office/drawing/2014/main" id="{A1C78ADF-DE86-810E-4049-A62BB5C7E97C}"/>
              </a:ext>
            </a:extLst>
          </p:cNvPr>
          <p:cNvSpPr txBox="1"/>
          <p:nvPr/>
        </p:nvSpPr>
        <p:spPr>
          <a:xfrm>
            <a:off x="325578" y="1518057"/>
            <a:ext cx="1800000" cy="360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　</a:t>
            </a:r>
            <a:endParaRPr kumimoji="1" lang="en-US" altLang="ja-JP"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6" name="テキスト ボックス 34">
            <a:extLst>
              <a:ext uri="{FF2B5EF4-FFF2-40B4-BE49-F238E27FC236}">
                <a16:creationId xmlns:a16="http://schemas.microsoft.com/office/drawing/2014/main" id="{A7E682B4-A7D6-F68D-3BB7-2CF29DAF083F}"/>
              </a:ext>
            </a:extLst>
          </p:cNvPr>
          <p:cNvSpPr txBox="1"/>
          <p:nvPr/>
        </p:nvSpPr>
        <p:spPr>
          <a:xfrm>
            <a:off x="4956073" y="1304971"/>
            <a:ext cx="288000" cy="288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600" b="1" dirty="0">
                <a:solidFill>
                  <a:schemeClr val="bg1"/>
                </a:solidFill>
                <a:latin typeface="Calibri" panose="020F0502020204030204" pitchFamily="34" charset="0"/>
                <a:ea typeface="ＭＳ Ｐ明朝" panose="02020600040205080304" pitchFamily="18" charset="-128"/>
                <a:cs typeface="Calibri" panose="020F0502020204030204" pitchFamily="34" charset="0"/>
              </a:rPr>
              <a:t>④</a:t>
            </a:r>
            <a:endParaRPr kumimoji="1" lang="en-US" altLang="ja-JP" sz="1600" b="1" baseline="0" dirty="0">
              <a:solidFill>
                <a:schemeClr val="bg1"/>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7" name="テキスト ボックス 34">
            <a:extLst>
              <a:ext uri="{FF2B5EF4-FFF2-40B4-BE49-F238E27FC236}">
                <a16:creationId xmlns:a16="http://schemas.microsoft.com/office/drawing/2014/main" id="{6861F821-979C-DDE8-527C-79F8808E38A1}"/>
              </a:ext>
            </a:extLst>
          </p:cNvPr>
          <p:cNvSpPr txBox="1"/>
          <p:nvPr/>
        </p:nvSpPr>
        <p:spPr>
          <a:xfrm>
            <a:off x="356761" y="1140010"/>
            <a:ext cx="3672000" cy="1892401"/>
          </a:xfrm>
          <a:prstGeom prst="rect">
            <a:avLst/>
          </a:prstGeom>
          <a:solidFill>
            <a:schemeClr val="bg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　</a:t>
            </a:r>
            <a:r>
              <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EV</a:t>
            </a: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への給電は、充電器から行うという常識が変わるかも知れません。　</a:t>
            </a:r>
            <a:endPar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a:p>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　図①～⑤のペロブスカイト太陽電池等から、毎日数十キロ走行分の給電が可能であるとして、</a:t>
            </a:r>
            <a:r>
              <a:rPr lang="ja-JP" altLang="en-US" sz="2000" u="sng"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画期的な研究開発</a:t>
            </a: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が進行中です。</a:t>
            </a:r>
            <a:endPar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8" name="テキスト ボックス 1">
            <a:extLst>
              <a:ext uri="{FF2B5EF4-FFF2-40B4-BE49-F238E27FC236}">
                <a16:creationId xmlns:a16="http://schemas.microsoft.com/office/drawing/2014/main" id="{8213D04A-5DC1-D82B-00F5-6D1F39534493}"/>
              </a:ext>
            </a:extLst>
          </p:cNvPr>
          <p:cNvSpPr txBox="1"/>
          <p:nvPr/>
        </p:nvSpPr>
        <p:spPr>
          <a:xfrm>
            <a:off x="295718" y="722819"/>
            <a:ext cx="3852000" cy="324000"/>
          </a:xfrm>
          <a:prstGeom prst="rect">
            <a:avLst/>
          </a:prstGeom>
          <a:solidFill>
            <a:schemeClr val="bg1"/>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latin typeface="ＭＳ Ｐゴシック" panose="020B0600070205080204" pitchFamily="50" charset="-128"/>
                <a:ea typeface="ＭＳ Ｐゴシック" panose="020B0600070205080204" pitchFamily="50" charset="-128"/>
              </a:rPr>
              <a:t>②</a:t>
            </a:r>
            <a:r>
              <a:rPr lang="en-US" altLang="ja-JP" sz="2000" dirty="0">
                <a:latin typeface="ＭＳ Ｐゴシック" panose="020B0600070205080204" pitchFamily="50" charset="-128"/>
                <a:ea typeface="ＭＳ Ｐゴシック" panose="020B0600070205080204" pitchFamily="50" charset="-128"/>
              </a:rPr>
              <a:t>-3 </a:t>
            </a:r>
            <a:r>
              <a:rPr lang="ja-JP" altLang="en-US" sz="2000" dirty="0">
                <a:latin typeface="ＭＳ Ｐゴシック" panose="020B0600070205080204" pitchFamily="50" charset="-128"/>
                <a:ea typeface="ＭＳ Ｐゴシック" panose="020B0600070205080204" pitchFamily="50" charset="-128"/>
              </a:rPr>
              <a:t>自力充電の電気自動車（</a:t>
            </a:r>
            <a:r>
              <a:rPr lang="en-US" altLang="ja-JP" sz="2000" dirty="0">
                <a:latin typeface="ＭＳ Ｐゴシック" panose="020B0600070205080204" pitchFamily="50" charset="-128"/>
                <a:ea typeface="ＭＳ Ｐゴシック" panose="020B0600070205080204" pitchFamily="50" charset="-128"/>
              </a:rPr>
              <a:t>EV</a:t>
            </a:r>
            <a:r>
              <a:rPr lang="ja-JP" altLang="en-US" sz="2000" dirty="0">
                <a:latin typeface="ＭＳ Ｐゴシック" panose="020B0600070205080204" pitchFamily="50" charset="-128"/>
                <a:ea typeface="ＭＳ Ｐゴシック" panose="020B0600070205080204" pitchFamily="50" charset="-128"/>
              </a:rPr>
              <a:t>）</a:t>
            </a:r>
          </a:p>
        </p:txBody>
      </p:sp>
      <p:sp>
        <p:nvSpPr>
          <p:cNvPr id="1032" name="テキスト ボックス 34">
            <a:extLst>
              <a:ext uri="{FF2B5EF4-FFF2-40B4-BE49-F238E27FC236}">
                <a16:creationId xmlns:a16="http://schemas.microsoft.com/office/drawing/2014/main" id="{D2020CE3-DB1E-E395-C2F4-31F6D49B559A}"/>
              </a:ext>
            </a:extLst>
          </p:cNvPr>
          <p:cNvSpPr txBox="1"/>
          <p:nvPr/>
        </p:nvSpPr>
        <p:spPr>
          <a:xfrm>
            <a:off x="4104415" y="2835029"/>
            <a:ext cx="1764000" cy="216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500" dirty="0">
                <a:solidFill>
                  <a:sysClr val="windowText" lastClr="000000"/>
                </a:solidFill>
                <a:latin typeface="ＭＳ Ｐ明朝" panose="02020600040205080304" pitchFamily="18" charset="-128"/>
                <a:ea typeface="ＭＳ Ｐ明朝" panose="02020600040205080304" pitchFamily="18" charset="-128"/>
                <a:cs typeface="Calibri" panose="020F0502020204030204" pitchFamily="34" charset="0"/>
              </a:rPr>
              <a:t>太陽電池で自力充電</a:t>
            </a:r>
            <a:endParaRPr lang="en-US" altLang="ja-JP" sz="1500" dirty="0">
              <a:solidFill>
                <a:sysClr val="windowText" lastClr="000000"/>
              </a:solidFill>
              <a:latin typeface="ＭＳ Ｐ明朝" panose="02020600040205080304" pitchFamily="18" charset="-128"/>
              <a:ea typeface="ＭＳ Ｐ明朝" panose="02020600040205080304" pitchFamily="18" charset="-128"/>
              <a:cs typeface="Calibri" panose="020F0502020204030204" pitchFamily="34" charset="0"/>
            </a:endParaRPr>
          </a:p>
        </p:txBody>
      </p:sp>
      <p:sp>
        <p:nvSpPr>
          <p:cNvPr id="1035" name="テキスト ボックス 34">
            <a:extLst>
              <a:ext uri="{FF2B5EF4-FFF2-40B4-BE49-F238E27FC236}">
                <a16:creationId xmlns:a16="http://schemas.microsoft.com/office/drawing/2014/main" id="{AC5051AA-D61E-6B85-BA7C-A9EB68A49D36}"/>
              </a:ext>
            </a:extLst>
          </p:cNvPr>
          <p:cNvSpPr txBox="1"/>
          <p:nvPr/>
        </p:nvSpPr>
        <p:spPr>
          <a:xfrm>
            <a:off x="8768747" y="4009433"/>
            <a:ext cx="1800000" cy="215444"/>
          </a:xfrm>
          <a:prstGeom prst="rect">
            <a:avLst/>
          </a:prstGeom>
          <a:solidFill>
            <a:schemeClr val="bg1"/>
          </a:solidFill>
          <a:ln w="6350" cmpd="sng">
            <a:noFill/>
          </a:ln>
        </p:spPr>
        <p:style>
          <a:lnRef idx="0">
            <a:scrgbClr r="0" g="0" b="0"/>
          </a:lnRef>
          <a:fillRef idx="0">
            <a:scrgbClr r="0" g="0" b="0"/>
          </a:fillRef>
          <a:effectRef idx="0">
            <a:scrgbClr r="0" g="0" b="0"/>
          </a:effectRef>
          <a:fontRef idx="minor">
            <a:schemeClr val="dk1"/>
          </a:fontRef>
        </p:style>
        <p:txBody>
          <a:bodyPr wrap="square" lIns="36000" tIns="0" rIns="36000" bIns="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dirty="0">
                <a:solidFill>
                  <a:schemeClr val="accent1"/>
                </a:solidFill>
                <a:latin typeface="Calibri" panose="020F0502020204030204" pitchFamily="34" charset="0"/>
                <a:ea typeface="ＭＳ Ｐ明朝" panose="02020600040205080304" pitchFamily="18" charset="-128"/>
                <a:cs typeface="Calibri" panose="020F0502020204030204" pitchFamily="34" charset="0"/>
              </a:rPr>
              <a:t>（水素ふろんてぃあ号）</a:t>
            </a:r>
            <a:endParaRPr kumimoji="1" lang="en-US" altLang="ja-JP" sz="1400" b="1" baseline="0" dirty="0">
              <a:solidFill>
                <a:schemeClr val="accent1"/>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26" name="テキスト ボックス 34">
            <a:extLst>
              <a:ext uri="{FF2B5EF4-FFF2-40B4-BE49-F238E27FC236}">
                <a16:creationId xmlns:a16="http://schemas.microsoft.com/office/drawing/2014/main" id="{A55D9AE7-2CCF-A525-6173-A46B65B5A4A3}"/>
              </a:ext>
            </a:extLst>
          </p:cNvPr>
          <p:cNvSpPr txBox="1"/>
          <p:nvPr/>
        </p:nvSpPr>
        <p:spPr>
          <a:xfrm>
            <a:off x="4279676" y="2403800"/>
            <a:ext cx="1260000" cy="216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400" dirty="0">
                <a:solidFill>
                  <a:schemeClr val="tx1"/>
                </a:solidFill>
                <a:latin typeface="ＭＳ Ｐ明朝" panose="02020600040205080304" pitchFamily="18" charset="-128"/>
                <a:ea typeface="ＭＳ Ｐ明朝" panose="02020600040205080304" pitchFamily="18" charset="-128"/>
                <a:cs typeface="Calibri" panose="020F0502020204030204" pitchFamily="34" charset="0"/>
              </a:rPr>
              <a:t>電池の色は自由</a:t>
            </a:r>
            <a:endParaRPr lang="en-US" altLang="ja-JP" sz="1400" dirty="0">
              <a:solidFill>
                <a:schemeClr val="tx1"/>
              </a:solidFill>
              <a:latin typeface="ＭＳ Ｐ明朝" panose="02020600040205080304" pitchFamily="18" charset="-128"/>
              <a:ea typeface="ＭＳ Ｐ明朝" panose="02020600040205080304" pitchFamily="18" charset="-128"/>
              <a:cs typeface="Calibri" panose="020F0502020204030204" pitchFamily="34" charset="0"/>
            </a:endParaRPr>
          </a:p>
        </p:txBody>
      </p:sp>
      <p:grpSp>
        <p:nvGrpSpPr>
          <p:cNvPr id="9" name="グループ化 8">
            <a:extLst>
              <a:ext uri="{FF2B5EF4-FFF2-40B4-BE49-F238E27FC236}">
                <a16:creationId xmlns:a16="http://schemas.microsoft.com/office/drawing/2014/main" id="{984D052C-949D-48F1-1865-11350BF023B7}"/>
              </a:ext>
            </a:extLst>
          </p:cNvPr>
          <p:cNvGrpSpPr>
            <a:grpSpLocks noChangeAspect="1"/>
          </p:cNvGrpSpPr>
          <p:nvPr/>
        </p:nvGrpSpPr>
        <p:grpSpPr>
          <a:xfrm>
            <a:off x="4046861" y="953016"/>
            <a:ext cx="1966547" cy="1389041"/>
            <a:chOff x="3736312" y="916106"/>
            <a:chExt cx="2202180" cy="1555477"/>
          </a:xfrm>
        </p:grpSpPr>
        <p:sp>
          <p:nvSpPr>
            <p:cNvPr id="10" name="テキスト ボックス 34">
              <a:extLst>
                <a:ext uri="{FF2B5EF4-FFF2-40B4-BE49-F238E27FC236}">
                  <a16:creationId xmlns:a16="http://schemas.microsoft.com/office/drawing/2014/main" id="{E6CF2CA7-EA0F-26A0-5E40-46EA240C73B5}"/>
                </a:ext>
              </a:extLst>
            </p:cNvPr>
            <p:cNvSpPr txBox="1"/>
            <p:nvPr/>
          </p:nvSpPr>
          <p:spPr>
            <a:xfrm>
              <a:off x="4260849" y="916106"/>
              <a:ext cx="936000" cy="180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kumimoji="1" lang="ja-JP" altLang="en-US" sz="14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カーポート</a:t>
              </a:r>
              <a:endParaRPr kumimoji="1" lang="en-US" altLang="ja-JP" sz="14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grpSp>
          <p:nvGrpSpPr>
            <p:cNvPr id="11" name="グループ化 10">
              <a:extLst>
                <a:ext uri="{FF2B5EF4-FFF2-40B4-BE49-F238E27FC236}">
                  <a16:creationId xmlns:a16="http://schemas.microsoft.com/office/drawing/2014/main" id="{5BDB22B4-278E-FFE4-D652-03EFDBD3D806}"/>
                </a:ext>
              </a:extLst>
            </p:cNvPr>
            <p:cNvGrpSpPr/>
            <p:nvPr/>
          </p:nvGrpSpPr>
          <p:grpSpPr>
            <a:xfrm>
              <a:off x="3736312" y="978570"/>
              <a:ext cx="2202180" cy="1493013"/>
              <a:chOff x="2249133" y="1706414"/>
              <a:chExt cx="2202180" cy="1493013"/>
            </a:xfrm>
          </p:grpSpPr>
          <p:pic>
            <p:nvPicPr>
              <p:cNvPr id="27" name="図 26">
                <a:extLst>
                  <a:ext uri="{FF2B5EF4-FFF2-40B4-BE49-F238E27FC236}">
                    <a16:creationId xmlns:a16="http://schemas.microsoft.com/office/drawing/2014/main" id="{3CDFA318-3341-BCDB-ACDC-83DFA51B2D8D}"/>
                  </a:ext>
                </a:extLst>
              </p:cNvPr>
              <p:cNvPicPr>
                <a:picLocks noChangeAspect="1"/>
              </p:cNvPicPr>
              <p:nvPr/>
            </p:nvPicPr>
            <p:blipFill>
              <a:blip r:embed="rId6"/>
              <a:stretch>
                <a:fillRect/>
              </a:stretch>
            </p:blipFill>
            <p:spPr>
              <a:xfrm>
                <a:off x="2249133" y="1820207"/>
                <a:ext cx="2202180" cy="1379220"/>
              </a:xfrm>
              <a:prstGeom prst="rect">
                <a:avLst/>
              </a:prstGeom>
            </p:spPr>
          </p:pic>
          <p:sp>
            <p:nvSpPr>
              <p:cNvPr id="1120" name="テキスト ボックス 34">
                <a:extLst>
                  <a:ext uri="{FF2B5EF4-FFF2-40B4-BE49-F238E27FC236}">
                    <a16:creationId xmlns:a16="http://schemas.microsoft.com/office/drawing/2014/main" id="{B0EAE764-50B8-0882-B89E-218D10F81392}"/>
                  </a:ext>
                </a:extLst>
              </p:cNvPr>
              <p:cNvSpPr txBox="1"/>
              <p:nvPr/>
            </p:nvSpPr>
            <p:spPr>
              <a:xfrm>
                <a:off x="3080787" y="2239997"/>
                <a:ext cx="288000" cy="268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600" b="1" dirty="0">
                    <a:solidFill>
                      <a:schemeClr val="bg1"/>
                    </a:solidFill>
                    <a:latin typeface="Calibri" panose="020F0502020204030204" pitchFamily="34" charset="0"/>
                    <a:ea typeface="ＭＳ Ｐ明朝" panose="02020600040205080304" pitchFamily="18" charset="-128"/>
                    <a:cs typeface="Calibri" panose="020F0502020204030204" pitchFamily="34" charset="0"/>
                  </a:rPr>
                  <a:t>②</a:t>
                </a:r>
                <a:endParaRPr kumimoji="1" lang="en-US" altLang="ja-JP" sz="1600" b="1" baseline="0" dirty="0">
                  <a:solidFill>
                    <a:schemeClr val="bg1"/>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1128" name="テキスト ボックス 34">
                <a:extLst>
                  <a:ext uri="{FF2B5EF4-FFF2-40B4-BE49-F238E27FC236}">
                    <a16:creationId xmlns:a16="http://schemas.microsoft.com/office/drawing/2014/main" id="{6BEB74C9-9432-13A5-915B-891B78469D73}"/>
                  </a:ext>
                </a:extLst>
              </p:cNvPr>
              <p:cNvSpPr txBox="1"/>
              <p:nvPr/>
            </p:nvSpPr>
            <p:spPr>
              <a:xfrm>
                <a:off x="3695830" y="2548453"/>
                <a:ext cx="288000" cy="268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1" baseline="0" dirty="0">
                    <a:solidFill>
                      <a:schemeClr val="bg1"/>
                    </a:solidFill>
                    <a:latin typeface="Calibri" panose="020F0502020204030204" pitchFamily="34" charset="0"/>
                    <a:ea typeface="ＭＳ Ｐ明朝" panose="02020600040205080304" pitchFamily="18" charset="-128"/>
                    <a:cs typeface="Calibri" panose="020F0502020204030204" pitchFamily="34" charset="0"/>
                  </a:rPr>
                  <a:t>①</a:t>
                </a:r>
                <a:endParaRPr kumimoji="1" lang="en-US" altLang="ja-JP" sz="1600" b="1" baseline="0" dirty="0">
                  <a:solidFill>
                    <a:schemeClr val="bg1"/>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1129" name="テキスト ボックス 34">
                <a:extLst>
                  <a:ext uri="{FF2B5EF4-FFF2-40B4-BE49-F238E27FC236}">
                    <a16:creationId xmlns:a16="http://schemas.microsoft.com/office/drawing/2014/main" id="{454E0625-1F1F-9923-A08F-724590548CEF}"/>
                  </a:ext>
                </a:extLst>
              </p:cNvPr>
              <p:cNvSpPr txBox="1"/>
              <p:nvPr/>
            </p:nvSpPr>
            <p:spPr>
              <a:xfrm>
                <a:off x="2504111" y="2317561"/>
                <a:ext cx="288000" cy="268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1" baseline="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③</a:t>
                </a:r>
                <a:endParaRPr kumimoji="1" lang="en-US" altLang="ja-JP" sz="1600" b="1" baseline="0" dirty="0">
                  <a:solidFill>
                    <a:schemeClr val="tx1"/>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1136" name="テキスト ボックス 34">
                <a:extLst>
                  <a:ext uri="{FF2B5EF4-FFF2-40B4-BE49-F238E27FC236}">
                    <a16:creationId xmlns:a16="http://schemas.microsoft.com/office/drawing/2014/main" id="{0B5A8445-4CB3-F816-6BAD-C3E206DAABFB}"/>
                  </a:ext>
                </a:extLst>
              </p:cNvPr>
              <p:cNvSpPr txBox="1"/>
              <p:nvPr/>
            </p:nvSpPr>
            <p:spPr>
              <a:xfrm>
                <a:off x="2831374" y="2641663"/>
                <a:ext cx="288000" cy="2680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600" b="1" dirty="0">
                    <a:solidFill>
                      <a:schemeClr val="tx1"/>
                    </a:solidFill>
                    <a:latin typeface="Calibri" panose="020F0502020204030204" pitchFamily="34" charset="0"/>
                    <a:ea typeface="ＭＳ Ｐ明朝" panose="02020600040205080304" pitchFamily="18" charset="-128"/>
                    <a:cs typeface="Calibri" panose="020F0502020204030204" pitchFamily="34" charset="0"/>
                  </a:rPr>
                  <a:t>④</a:t>
                </a:r>
                <a:endParaRPr kumimoji="1" lang="en-US" altLang="ja-JP" sz="1600" b="1" baseline="0" dirty="0">
                  <a:solidFill>
                    <a:schemeClr val="tx1"/>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1137" name="テキスト ボックス 34">
                <a:extLst>
                  <a:ext uri="{FF2B5EF4-FFF2-40B4-BE49-F238E27FC236}">
                    <a16:creationId xmlns:a16="http://schemas.microsoft.com/office/drawing/2014/main" id="{2EAC93FA-3A21-DCAF-819E-CA8377E8AEBA}"/>
                  </a:ext>
                </a:extLst>
              </p:cNvPr>
              <p:cNvSpPr txBox="1"/>
              <p:nvPr/>
            </p:nvSpPr>
            <p:spPr>
              <a:xfrm>
                <a:off x="3684275" y="1706414"/>
                <a:ext cx="382248" cy="2971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600" b="1" dirty="0">
                    <a:solidFill>
                      <a:schemeClr val="tx1"/>
                    </a:solidFill>
                    <a:latin typeface="Calibri" panose="020F0502020204030204" pitchFamily="34" charset="0"/>
                    <a:ea typeface="ＭＳ Ｐ明朝" panose="02020600040205080304" pitchFamily="18" charset="-128"/>
                    <a:cs typeface="Calibri" panose="020F0502020204030204" pitchFamily="34" charset="0"/>
                  </a:rPr>
                  <a:t>⑤</a:t>
                </a:r>
                <a:endParaRPr kumimoji="1" lang="en-US" altLang="ja-JP" sz="1600" b="1" baseline="0" dirty="0">
                  <a:solidFill>
                    <a:schemeClr val="tx1"/>
                  </a:solidFill>
                  <a:latin typeface="Calibri" panose="020F0502020204030204" pitchFamily="34" charset="0"/>
                  <a:ea typeface="ＭＳ Ｐ明朝" panose="02020600040205080304" pitchFamily="18" charset="-128"/>
                  <a:cs typeface="Calibri" panose="020F0502020204030204" pitchFamily="34" charset="0"/>
                </a:endParaRPr>
              </a:p>
            </p:txBody>
          </p:sp>
        </p:grpSp>
      </p:grpSp>
    </p:spTree>
    <p:extLst>
      <p:ext uri="{BB962C8B-B14F-4D97-AF65-F5344CB8AC3E}">
        <p14:creationId xmlns:p14="http://schemas.microsoft.com/office/powerpoint/2010/main" val="203847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77">
            <a:extLst>
              <a:ext uri="{FF2B5EF4-FFF2-40B4-BE49-F238E27FC236}">
                <a16:creationId xmlns:a16="http://schemas.microsoft.com/office/drawing/2014/main" id="{B025460E-29A8-B18B-7A1A-9E6E9D957BBA}"/>
              </a:ext>
            </a:extLst>
          </p:cNvPr>
          <p:cNvSpPr txBox="1"/>
          <p:nvPr/>
        </p:nvSpPr>
        <p:spPr>
          <a:xfrm>
            <a:off x="9248411" y="4742706"/>
            <a:ext cx="2592000" cy="2016000"/>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wrap="square" lIns="108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24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first fuel</a:t>
            </a:r>
            <a:r>
              <a:rPr kumimoji="1" lang="ja-JP" altLang="en-US" sz="2400" dirty="0">
                <a:latin typeface="ＭＳ Ｐ明朝" panose="02020600040205080304" pitchFamily="18" charset="-128"/>
                <a:ea typeface="ＭＳ Ｐ明朝" panose="02020600040205080304" pitchFamily="18" charset="-128"/>
              </a:rPr>
              <a:t>：欧州等では、省エネを「最初に考えるべき燃料（</a:t>
            </a:r>
            <a:r>
              <a:rPr kumimoji="1" lang="en-US" altLang="ja-JP" sz="2400" dirty="0">
                <a:latin typeface="Calibri" panose="020F0502020204030204" pitchFamily="34" charset="0"/>
                <a:ea typeface="ＭＳ Ｐ明朝" panose="02020600040205080304" pitchFamily="18" charset="-128"/>
                <a:cs typeface="Calibri" panose="020F0502020204030204" pitchFamily="34" charset="0"/>
              </a:rPr>
              <a:t>first fuel</a:t>
            </a:r>
            <a:r>
              <a:rPr kumimoji="1" lang="ja-JP" altLang="en-US" sz="2400" dirty="0">
                <a:latin typeface="ＭＳ Ｐ明朝" panose="02020600040205080304" pitchFamily="18" charset="-128"/>
                <a:ea typeface="ＭＳ Ｐ明朝" panose="02020600040205080304" pitchFamily="18" charset="-128"/>
              </a:rPr>
              <a:t>）」と位置付けています。</a:t>
            </a:r>
            <a:endParaRPr kumimoji="1" lang="en-US" altLang="ja-JP" sz="2400" b="1" u="sng" dirty="0">
              <a:latin typeface="HGP創英角ｺﾞｼｯｸUB" panose="020B0900000000000000" pitchFamily="50" charset="-128"/>
              <a:ea typeface="HGP創英角ｺﾞｼｯｸUB" panose="020B0900000000000000" pitchFamily="50" charset="-128"/>
            </a:endParaRPr>
          </a:p>
        </p:txBody>
      </p:sp>
      <p:sp>
        <p:nvSpPr>
          <p:cNvPr id="23" name="字幕 2">
            <a:extLst>
              <a:ext uri="{FF2B5EF4-FFF2-40B4-BE49-F238E27FC236}">
                <a16:creationId xmlns:a16="http://schemas.microsoft.com/office/drawing/2014/main" id="{05A30B70-77E6-4359-A5D0-480D2DF41B95}"/>
              </a:ext>
            </a:extLst>
          </p:cNvPr>
          <p:cNvSpPr txBox="1">
            <a:spLocks/>
          </p:cNvSpPr>
          <p:nvPr/>
        </p:nvSpPr>
        <p:spPr>
          <a:xfrm>
            <a:off x="10970" y="6818"/>
            <a:ext cx="12158301" cy="648000"/>
          </a:xfrm>
          <a:prstGeom prst="rect">
            <a:avLst/>
          </a:prstGeom>
          <a:solidFill>
            <a:schemeClr val="accent1">
              <a:lumMod val="7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kumimoji="0" lang="ja-JP" altLang="en-US"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はじめに</a:t>
            </a:r>
            <a:r>
              <a:rPr kumimoji="0" lang="ja-JP" altLang="en-US" sz="24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（学びの流れ）</a:t>
            </a:r>
            <a:endParaRPr kumimoji="0" lang="ja-JP" altLang="en-US" sz="2400" b="0" i="0" u="none" strike="noStrike" cap="none" normalizeH="0" baseline="0" dirty="0">
              <a:ln>
                <a:noFill/>
              </a:ln>
              <a:solidFill>
                <a:schemeClr val="bg1"/>
              </a:solidFill>
              <a:effectLst/>
              <a:latin typeface="Arial" panose="020B0604020202020204" pitchFamily="34" charset="0"/>
            </a:endParaRPr>
          </a:p>
          <a:p>
            <a:pPr marL="0" indent="0" algn="ctr">
              <a:buNone/>
            </a:pPr>
            <a:r>
              <a:rPr lang="ja-JP" altLang="en-US" sz="4400" dirty="0">
                <a:solidFill>
                  <a:schemeClr val="bg1"/>
                </a:solidFill>
              </a:rPr>
              <a:t>ます</a:t>
            </a:r>
          </a:p>
        </p:txBody>
      </p:sp>
      <p:sp>
        <p:nvSpPr>
          <p:cNvPr id="9" name="テキスト ボックス 76">
            <a:extLst>
              <a:ext uri="{FF2B5EF4-FFF2-40B4-BE49-F238E27FC236}">
                <a16:creationId xmlns:a16="http://schemas.microsoft.com/office/drawing/2014/main" id="{8ADE9225-7A43-4A35-8563-BA17FBFBFD85}"/>
              </a:ext>
            </a:extLst>
          </p:cNvPr>
          <p:cNvSpPr txBox="1"/>
          <p:nvPr/>
        </p:nvSpPr>
        <p:spPr>
          <a:xfrm>
            <a:off x="307917" y="4500537"/>
            <a:ext cx="2772000" cy="1215644"/>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3000" dirty="0">
                <a:latin typeface="ＭＳ Ｐ明朝" panose="02020600040205080304" pitchFamily="18" charset="-128"/>
                <a:ea typeface="ＭＳ Ｐ明朝" panose="02020600040205080304" pitchFamily="18" charset="-128"/>
              </a:rPr>
              <a:t>一次エネルギーの海外依存性</a:t>
            </a:r>
            <a:endParaRPr kumimoji="1" lang="en-US" altLang="ja-JP" sz="3000" b="1" u="sng"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77">
            <a:extLst>
              <a:ext uri="{FF2B5EF4-FFF2-40B4-BE49-F238E27FC236}">
                <a16:creationId xmlns:a16="http://schemas.microsoft.com/office/drawing/2014/main" id="{64A06D89-854C-4F93-BB6D-6009A4E9D5D5}"/>
              </a:ext>
            </a:extLst>
          </p:cNvPr>
          <p:cNvSpPr txBox="1"/>
          <p:nvPr/>
        </p:nvSpPr>
        <p:spPr>
          <a:xfrm>
            <a:off x="285880" y="2256671"/>
            <a:ext cx="2844000" cy="1118964"/>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3000" dirty="0">
                <a:latin typeface="Calibri" panose="020F0502020204030204" pitchFamily="34" charset="0"/>
                <a:ea typeface="ＭＳ Ｐ明朝" panose="02020600040205080304" pitchFamily="18" charset="-128"/>
                <a:cs typeface="Calibri" panose="020F0502020204030204" pitchFamily="34" charset="0"/>
              </a:rPr>
              <a:t>CO2</a:t>
            </a:r>
            <a:r>
              <a:rPr lang="ja-JP" altLang="en-US" sz="3000" dirty="0">
                <a:latin typeface="ＭＳ Ｐ明朝" panose="02020600040205080304" pitchFamily="18" charset="-128"/>
                <a:ea typeface="ＭＳ Ｐ明朝" panose="02020600040205080304" pitchFamily="18" charset="-128"/>
              </a:rPr>
              <a:t>排出量が</a:t>
            </a:r>
            <a:r>
              <a:rPr lang="en-US" altLang="ja-JP" sz="3000" dirty="0">
                <a:latin typeface="ＭＳ Ｐ明朝" panose="02020600040205080304" pitchFamily="18" charset="-128"/>
                <a:ea typeface="ＭＳ Ｐ明朝" panose="02020600040205080304" pitchFamily="18" charset="-128"/>
              </a:rPr>
              <a:t>､</a:t>
            </a:r>
            <a:r>
              <a:rPr lang="ja-JP" altLang="en-US" sz="3000" dirty="0">
                <a:latin typeface="ＭＳ Ｐ明朝" panose="02020600040205080304" pitchFamily="18" charset="-128"/>
                <a:ea typeface="ＭＳ Ｐ明朝" panose="02020600040205080304" pitchFamily="18" charset="-128"/>
              </a:rPr>
              <a:t>一人当たり世界</a:t>
            </a:r>
            <a:r>
              <a:rPr lang="en-US" altLang="ja-JP" sz="3000" dirty="0">
                <a:latin typeface="Calibri" panose="020F0502020204030204" pitchFamily="34" charset="0"/>
                <a:ea typeface="ＭＳ Ｐ明朝" panose="02020600040205080304" pitchFamily="18" charset="-128"/>
                <a:cs typeface="Calibri" panose="020F0502020204030204" pitchFamily="34" charset="0"/>
              </a:rPr>
              <a:t>4</a:t>
            </a:r>
            <a:r>
              <a:rPr lang="ja-JP" altLang="en-US" sz="3000" dirty="0">
                <a:latin typeface="ＭＳ Ｐ明朝" panose="02020600040205080304" pitchFamily="18" charset="-128"/>
                <a:ea typeface="ＭＳ Ｐ明朝" panose="02020600040205080304" pitchFamily="18" charset="-128"/>
              </a:rPr>
              <a:t>位</a:t>
            </a:r>
            <a:endParaRPr kumimoji="1" lang="en-US" altLang="ja-JP" sz="3000" b="1" u="sng" dirty="0">
              <a:latin typeface="HGP創英角ｺﾞｼｯｸUB" panose="020B0900000000000000" pitchFamily="50" charset="-128"/>
              <a:ea typeface="HGP創英角ｺﾞｼｯｸUB" panose="020B0900000000000000" pitchFamily="50" charset="-128"/>
            </a:endParaRPr>
          </a:p>
        </p:txBody>
      </p:sp>
      <p:sp>
        <p:nvSpPr>
          <p:cNvPr id="25" name="矢印: 右 24">
            <a:extLst>
              <a:ext uri="{FF2B5EF4-FFF2-40B4-BE49-F238E27FC236}">
                <a16:creationId xmlns:a16="http://schemas.microsoft.com/office/drawing/2014/main" id="{D6480C38-7C4C-4A36-8236-3DEF6F045BA7}"/>
              </a:ext>
            </a:extLst>
          </p:cNvPr>
          <p:cNvSpPr/>
          <p:nvPr/>
        </p:nvSpPr>
        <p:spPr>
          <a:xfrm>
            <a:off x="3161926" y="2460605"/>
            <a:ext cx="288000" cy="72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9" name="テキスト ボックス 86">
            <a:extLst>
              <a:ext uri="{FF2B5EF4-FFF2-40B4-BE49-F238E27FC236}">
                <a16:creationId xmlns:a16="http://schemas.microsoft.com/office/drawing/2014/main" id="{3F0787D6-54B1-404F-8DED-0CCB58E2B9C9}"/>
              </a:ext>
            </a:extLst>
          </p:cNvPr>
          <p:cNvSpPr txBox="1"/>
          <p:nvPr/>
        </p:nvSpPr>
        <p:spPr>
          <a:xfrm>
            <a:off x="352001" y="903334"/>
            <a:ext cx="2772000" cy="504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800" b="1" u="sng" dirty="0">
                <a:latin typeface="ＭＳ Ｐゴシック" panose="020B0600070205080204" pitchFamily="50" charset="-128"/>
                <a:ea typeface="ＭＳ Ｐゴシック" panose="020B0600070205080204" pitchFamily="50" charset="-128"/>
              </a:rPr>
              <a:t>①</a:t>
            </a:r>
            <a:r>
              <a:rPr kumimoji="1" lang="en-US" altLang="ja-JP" sz="2800" b="1" u="sng" dirty="0">
                <a:latin typeface="ＭＳ Ｐゴシック" panose="020B0600070205080204" pitchFamily="50" charset="-128"/>
                <a:ea typeface="ＭＳ Ｐゴシック" panose="020B0600070205080204" pitchFamily="50" charset="-128"/>
              </a:rPr>
              <a:t>2</a:t>
            </a:r>
            <a:r>
              <a:rPr kumimoji="1" lang="ja-JP" altLang="en-US" sz="2800" b="1" u="sng" dirty="0">
                <a:latin typeface="ＭＳ Ｐゴシック" panose="020B0600070205080204" pitchFamily="50" charset="-128"/>
                <a:ea typeface="ＭＳ Ｐゴシック" panose="020B0600070205080204" pitchFamily="50" charset="-128"/>
              </a:rPr>
              <a:t>つの課題</a:t>
            </a:r>
            <a:r>
              <a:rPr kumimoji="1" lang="en-US" altLang="ja-JP" sz="2800" b="1" u="sng" dirty="0">
                <a:latin typeface="ＭＳ Ｐゴシック" panose="020B0600070205080204" pitchFamily="50" charset="-128"/>
                <a:ea typeface="ＭＳ Ｐゴシック" panose="020B0600070205080204" pitchFamily="50" charset="-128"/>
              </a:rPr>
              <a:t>2</a:t>
            </a:r>
            <a:r>
              <a:rPr kumimoji="1" lang="ja-JP" altLang="en-US" sz="2800" b="1" u="sng" dirty="0">
                <a:latin typeface="ＭＳ Ｐゴシック" panose="020B0600070205080204" pitchFamily="50" charset="-128"/>
                <a:ea typeface="ＭＳ Ｐゴシック" panose="020B0600070205080204" pitchFamily="50" charset="-128"/>
              </a:rPr>
              <a:t>つ</a:t>
            </a:r>
          </a:p>
        </p:txBody>
      </p:sp>
      <p:sp>
        <p:nvSpPr>
          <p:cNvPr id="33" name="吹き出し: 円形 32">
            <a:extLst>
              <a:ext uri="{FF2B5EF4-FFF2-40B4-BE49-F238E27FC236}">
                <a16:creationId xmlns:a16="http://schemas.microsoft.com/office/drawing/2014/main" id="{CDC5A952-1CA0-5A7D-9136-3F6DB327D2DB}"/>
              </a:ext>
            </a:extLst>
          </p:cNvPr>
          <p:cNvSpPr/>
          <p:nvPr/>
        </p:nvSpPr>
        <p:spPr>
          <a:xfrm>
            <a:off x="1506339" y="3509758"/>
            <a:ext cx="1548000" cy="504000"/>
          </a:xfrm>
          <a:prstGeom prst="wedgeEllipseCallout">
            <a:avLst>
              <a:gd name="adj1" fmla="val -44398"/>
              <a:gd name="adj2" fmla="val -62079"/>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800" dirty="0">
                <a:latin typeface="HGP創英角ﾎﾟｯﾌﾟ体" panose="040B0A00000000000000" pitchFamily="50" charset="-128"/>
                <a:ea typeface="HGP創英角ﾎﾟｯﾌﾟ体" panose="040B0A00000000000000" pitchFamily="50" charset="-128"/>
              </a:rPr>
              <a:t>課題１</a:t>
            </a:r>
          </a:p>
        </p:txBody>
      </p:sp>
      <p:sp>
        <p:nvSpPr>
          <p:cNvPr id="34" name="吹き出し: 円形 33">
            <a:extLst>
              <a:ext uri="{FF2B5EF4-FFF2-40B4-BE49-F238E27FC236}">
                <a16:creationId xmlns:a16="http://schemas.microsoft.com/office/drawing/2014/main" id="{5FD2774D-4AAA-F0B6-E60E-AE2E4AC10523}"/>
              </a:ext>
            </a:extLst>
          </p:cNvPr>
          <p:cNvSpPr/>
          <p:nvPr/>
        </p:nvSpPr>
        <p:spPr>
          <a:xfrm>
            <a:off x="1508443" y="5807918"/>
            <a:ext cx="1548000" cy="504000"/>
          </a:xfrm>
          <a:prstGeom prst="wedgeEllipseCallout">
            <a:avLst>
              <a:gd name="adj1" fmla="val -42780"/>
              <a:gd name="adj2" fmla="val -56179"/>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800" dirty="0">
                <a:latin typeface="HGP創英角ﾎﾟｯﾌﾟ体" panose="040B0A00000000000000" pitchFamily="50" charset="-128"/>
                <a:ea typeface="HGP創英角ﾎﾟｯﾌﾟ体" panose="040B0A00000000000000" pitchFamily="50" charset="-128"/>
              </a:rPr>
              <a:t>課題２</a:t>
            </a:r>
          </a:p>
        </p:txBody>
      </p:sp>
      <p:sp>
        <p:nvSpPr>
          <p:cNvPr id="5" name="テキスト ボックス 86">
            <a:extLst>
              <a:ext uri="{FF2B5EF4-FFF2-40B4-BE49-F238E27FC236}">
                <a16:creationId xmlns:a16="http://schemas.microsoft.com/office/drawing/2014/main" id="{6BF31BC7-29A8-C55A-11AC-4763DDD2766C}"/>
              </a:ext>
            </a:extLst>
          </p:cNvPr>
          <p:cNvSpPr txBox="1"/>
          <p:nvPr/>
        </p:nvSpPr>
        <p:spPr>
          <a:xfrm>
            <a:off x="3461725" y="912921"/>
            <a:ext cx="2268000" cy="504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800" b="1" u="sng" dirty="0">
                <a:latin typeface="ＭＳ Ｐゴシック" panose="020B0600070205080204" pitchFamily="50" charset="-128"/>
                <a:ea typeface="ＭＳ Ｐゴシック" panose="020B0600070205080204" pitchFamily="50" charset="-128"/>
              </a:rPr>
              <a:t>②目標と対策</a:t>
            </a:r>
          </a:p>
        </p:txBody>
      </p:sp>
      <p:sp>
        <p:nvSpPr>
          <p:cNvPr id="6" name="テキスト ボックス 86">
            <a:extLst>
              <a:ext uri="{FF2B5EF4-FFF2-40B4-BE49-F238E27FC236}">
                <a16:creationId xmlns:a16="http://schemas.microsoft.com/office/drawing/2014/main" id="{CD0CE11E-18E2-3B2C-D493-40635A53BA9D}"/>
              </a:ext>
            </a:extLst>
          </p:cNvPr>
          <p:cNvSpPr txBox="1"/>
          <p:nvPr/>
        </p:nvSpPr>
        <p:spPr>
          <a:xfrm>
            <a:off x="6116122" y="909270"/>
            <a:ext cx="2808000" cy="50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800" b="1" u="sng" dirty="0">
                <a:latin typeface="ＭＳ Ｐゴシック" panose="020B0600070205080204" pitchFamily="50" charset="-128"/>
                <a:ea typeface="ＭＳ Ｐゴシック" panose="020B0600070205080204" pitchFamily="50" charset="-128"/>
              </a:rPr>
              <a:t>③</a:t>
            </a:r>
            <a:r>
              <a:rPr kumimoji="1" lang="en-US" altLang="ja-JP" sz="2800" b="1" u="sng" dirty="0">
                <a:latin typeface="ＭＳ Ｐゴシック" panose="020B0600070205080204" pitchFamily="50" charset="-128"/>
                <a:ea typeface="ＭＳ Ｐゴシック" panose="020B0600070205080204" pitchFamily="50" charset="-128"/>
              </a:rPr>
              <a:t>2050</a:t>
            </a:r>
            <a:r>
              <a:rPr kumimoji="1" lang="ja-JP" altLang="en-US" sz="2800" b="1" u="sng" dirty="0">
                <a:latin typeface="ＭＳ Ｐゴシック" panose="020B0600070205080204" pitchFamily="50" charset="-128"/>
                <a:ea typeface="ＭＳ Ｐゴシック" panose="020B0600070205080204" pitchFamily="50" charset="-128"/>
              </a:rPr>
              <a:t>年には</a:t>
            </a:r>
          </a:p>
        </p:txBody>
      </p:sp>
      <p:sp>
        <p:nvSpPr>
          <p:cNvPr id="12" name="テキスト ボックス 86">
            <a:extLst>
              <a:ext uri="{FF2B5EF4-FFF2-40B4-BE49-F238E27FC236}">
                <a16:creationId xmlns:a16="http://schemas.microsoft.com/office/drawing/2014/main" id="{845C0FCD-7D6A-518F-C49F-03C3740E631D}"/>
              </a:ext>
            </a:extLst>
          </p:cNvPr>
          <p:cNvSpPr txBox="1"/>
          <p:nvPr/>
        </p:nvSpPr>
        <p:spPr>
          <a:xfrm>
            <a:off x="9219418" y="912719"/>
            <a:ext cx="2736000" cy="50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800" b="1" u="sng" dirty="0">
                <a:latin typeface="ＭＳ Ｐゴシック" panose="020B0600070205080204" pitchFamily="50" charset="-128"/>
                <a:ea typeface="ＭＳ Ｐゴシック" panose="020B0600070205080204" pitchFamily="50" charset="-128"/>
              </a:rPr>
              <a:t>④中高生の役割</a:t>
            </a:r>
          </a:p>
        </p:txBody>
      </p:sp>
      <p:sp>
        <p:nvSpPr>
          <p:cNvPr id="15" name="テキスト ボックス 77">
            <a:extLst>
              <a:ext uri="{FF2B5EF4-FFF2-40B4-BE49-F238E27FC236}">
                <a16:creationId xmlns:a16="http://schemas.microsoft.com/office/drawing/2014/main" id="{2A9FB639-9773-99D6-79D1-ADC2C9874C62}"/>
              </a:ext>
            </a:extLst>
          </p:cNvPr>
          <p:cNvSpPr txBox="1"/>
          <p:nvPr/>
        </p:nvSpPr>
        <p:spPr>
          <a:xfrm>
            <a:off x="3476689" y="2165231"/>
            <a:ext cx="2268000" cy="1512000"/>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3000" dirty="0">
                <a:latin typeface="Calibri" panose="020F0502020204030204" pitchFamily="34" charset="0"/>
                <a:ea typeface="ＭＳ Ｐ明朝" panose="02020600040205080304" pitchFamily="18" charset="-128"/>
                <a:cs typeface="Calibri" panose="020F0502020204030204" pitchFamily="34" charset="0"/>
              </a:rPr>
              <a:t>化石燃料を燃やす発電を減らす</a:t>
            </a:r>
            <a:endParaRPr kumimoji="1" lang="en-US" altLang="ja-JP" sz="3000" b="1" u="sng" dirty="0">
              <a:latin typeface="HGP創英角ｺﾞｼｯｸUB" panose="020B0900000000000000" pitchFamily="50" charset="-128"/>
              <a:ea typeface="HGP創英角ｺﾞｼｯｸUB" panose="020B0900000000000000" pitchFamily="50" charset="-128"/>
            </a:endParaRPr>
          </a:p>
        </p:txBody>
      </p:sp>
      <p:sp>
        <p:nvSpPr>
          <p:cNvPr id="19" name="テキスト ボックス 77">
            <a:extLst>
              <a:ext uri="{FF2B5EF4-FFF2-40B4-BE49-F238E27FC236}">
                <a16:creationId xmlns:a16="http://schemas.microsoft.com/office/drawing/2014/main" id="{6AEB0F40-6252-0081-E719-27616BC1C976}"/>
              </a:ext>
            </a:extLst>
          </p:cNvPr>
          <p:cNvSpPr txBox="1"/>
          <p:nvPr/>
        </p:nvSpPr>
        <p:spPr>
          <a:xfrm>
            <a:off x="3476689" y="4350482"/>
            <a:ext cx="2268000" cy="1512000"/>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3000" dirty="0">
                <a:latin typeface="ＭＳ Ｐ明朝" panose="02020600040205080304" pitchFamily="18" charset="-128"/>
                <a:ea typeface="ＭＳ Ｐ明朝" panose="02020600040205080304" pitchFamily="18" charset="-128"/>
              </a:rPr>
              <a:t>海外に頼らないエネルギーを増やす</a:t>
            </a:r>
            <a:endParaRPr kumimoji="1" lang="en-US" altLang="ja-JP" sz="3000" b="1" u="sng" dirty="0">
              <a:latin typeface="HGP創英角ｺﾞｼｯｸUB" panose="020B0900000000000000" pitchFamily="50" charset="-128"/>
              <a:ea typeface="HGP創英角ｺﾞｼｯｸUB" panose="020B0900000000000000" pitchFamily="50" charset="-128"/>
            </a:endParaRPr>
          </a:p>
        </p:txBody>
      </p:sp>
      <p:grpSp>
        <p:nvGrpSpPr>
          <p:cNvPr id="21" name="グループ化 20">
            <a:extLst>
              <a:ext uri="{FF2B5EF4-FFF2-40B4-BE49-F238E27FC236}">
                <a16:creationId xmlns:a16="http://schemas.microsoft.com/office/drawing/2014/main" id="{DA0F3E57-10EB-DB5F-AE25-AD1277E76208}"/>
              </a:ext>
            </a:extLst>
          </p:cNvPr>
          <p:cNvGrpSpPr/>
          <p:nvPr/>
        </p:nvGrpSpPr>
        <p:grpSpPr>
          <a:xfrm>
            <a:off x="6169496" y="1684251"/>
            <a:ext cx="2726919" cy="5112000"/>
            <a:chOff x="5710663" y="1130947"/>
            <a:chExt cx="2493389" cy="4947555"/>
          </a:xfrm>
        </p:grpSpPr>
        <p:sp>
          <p:nvSpPr>
            <p:cNvPr id="16" name="テキスト ボックス 76">
              <a:extLst>
                <a:ext uri="{FF2B5EF4-FFF2-40B4-BE49-F238E27FC236}">
                  <a16:creationId xmlns:a16="http://schemas.microsoft.com/office/drawing/2014/main" id="{3CD3C914-4D6B-1B17-DC47-9C6F6FB2340A}"/>
                </a:ext>
              </a:extLst>
            </p:cNvPr>
            <p:cNvSpPr txBox="1"/>
            <p:nvPr/>
          </p:nvSpPr>
          <p:spPr>
            <a:xfrm>
              <a:off x="5710663" y="1130947"/>
              <a:ext cx="2493389" cy="4947555"/>
            </a:xfrm>
            <a:prstGeom prst="rect">
              <a:avLst/>
            </a:prstGeom>
            <a:noFill/>
            <a:ln w="73025" cmpd="dbl">
              <a:solidFill>
                <a:schemeClr val="tx1"/>
              </a:solidFill>
              <a:extLst>
                <a:ext uri="{C807C97D-BFC1-408E-A445-0C87EB9F89A2}">
                  <ask:lineSketchStyleProps xmlns:ask="http://schemas.microsoft.com/office/drawing/2018/sketchyshapes" sd="1219033472">
                    <a:custGeom>
                      <a:avLst/>
                      <a:gdLst>
                        <a:gd name="connsiteX0" fmla="*/ 0 w 2664000"/>
                        <a:gd name="connsiteY0" fmla="*/ 0 h 4428000"/>
                        <a:gd name="connsiteX1" fmla="*/ 479520 w 2664000"/>
                        <a:gd name="connsiteY1" fmla="*/ 0 h 4428000"/>
                        <a:gd name="connsiteX2" fmla="*/ 985680 w 2664000"/>
                        <a:gd name="connsiteY2" fmla="*/ 0 h 4428000"/>
                        <a:gd name="connsiteX3" fmla="*/ 1571760 w 2664000"/>
                        <a:gd name="connsiteY3" fmla="*/ 0 h 4428000"/>
                        <a:gd name="connsiteX4" fmla="*/ 2104560 w 2664000"/>
                        <a:gd name="connsiteY4" fmla="*/ 0 h 4428000"/>
                        <a:gd name="connsiteX5" fmla="*/ 2664000 w 2664000"/>
                        <a:gd name="connsiteY5" fmla="*/ 0 h 4428000"/>
                        <a:gd name="connsiteX6" fmla="*/ 2664000 w 2664000"/>
                        <a:gd name="connsiteY6" fmla="*/ 509220 h 4428000"/>
                        <a:gd name="connsiteX7" fmla="*/ 2664000 w 2664000"/>
                        <a:gd name="connsiteY7" fmla="*/ 974160 h 4428000"/>
                        <a:gd name="connsiteX8" fmla="*/ 2664000 w 2664000"/>
                        <a:gd name="connsiteY8" fmla="*/ 1571940 h 4428000"/>
                        <a:gd name="connsiteX9" fmla="*/ 2664000 w 2664000"/>
                        <a:gd name="connsiteY9" fmla="*/ 2036880 h 4428000"/>
                        <a:gd name="connsiteX10" fmla="*/ 2664000 w 2664000"/>
                        <a:gd name="connsiteY10" fmla="*/ 2457540 h 4428000"/>
                        <a:gd name="connsiteX11" fmla="*/ 2664000 w 2664000"/>
                        <a:gd name="connsiteY11" fmla="*/ 2922480 h 4428000"/>
                        <a:gd name="connsiteX12" fmla="*/ 2664000 w 2664000"/>
                        <a:gd name="connsiteY12" fmla="*/ 3431700 h 4428000"/>
                        <a:gd name="connsiteX13" fmla="*/ 2664000 w 2664000"/>
                        <a:gd name="connsiteY13" fmla="*/ 4428000 h 4428000"/>
                        <a:gd name="connsiteX14" fmla="*/ 2184480 w 2664000"/>
                        <a:gd name="connsiteY14" fmla="*/ 4428000 h 4428000"/>
                        <a:gd name="connsiteX15" fmla="*/ 1704960 w 2664000"/>
                        <a:gd name="connsiteY15" fmla="*/ 4428000 h 4428000"/>
                        <a:gd name="connsiteX16" fmla="*/ 1172160 w 2664000"/>
                        <a:gd name="connsiteY16" fmla="*/ 4428000 h 4428000"/>
                        <a:gd name="connsiteX17" fmla="*/ 639360 w 2664000"/>
                        <a:gd name="connsiteY17" fmla="*/ 4428000 h 4428000"/>
                        <a:gd name="connsiteX18" fmla="*/ 0 w 2664000"/>
                        <a:gd name="connsiteY18" fmla="*/ 4428000 h 4428000"/>
                        <a:gd name="connsiteX19" fmla="*/ 0 w 2664000"/>
                        <a:gd name="connsiteY19" fmla="*/ 3874500 h 4428000"/>
                        <a:gd name="connsiteX20" fmla="*/ 0 w 2664000"/>
                        <a:gd name="connsiteY20" fmla="*/ 3365280 h 4428000"/>
                        <a:gd name="connsiteX21" fmla="*/ 0 w 2664000"/>
                        <a:gd name="connsiteY21" fmla="*/ 2811780 h 4428000"/>
                        <a:gd name="connsiteX22" fmla="*/ 0 w 2664000"/>
                        <a:gd name="connsiteY22" fmla="*/ 2214000 h 4428000"/>
                        <a:gd name="connsiteX23" fmla="*/ 0 w 2664000"/>
                        <a:gd name="connsiteY23" fmla="*/ 1616220 h 4428000"/>
                        <a:gd name="connsiteX24" fmla="*/ 0 w 2664000"/>
                        <a:gd name="connsiteY24" fmla="*/ 1018440 h 4428000"/>
                        <a:gd name="connsiteX25" fmla="*/ 0 w 2664000"/>
                        <a:gd name="connsiteY25"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64000" h="4428000" fill="none" extrusionOk="0">
                          <a:moveTo>
                            <a:pt x="0" y="0"/>
                          </a:moveTo>
                          <a:cubicBezTo>
                            <a:pt x="145760" y="-10375"/>
                            <a:pt x="264224" y="18323"/>
                            <a:pt x="479520" y="0"/>
                          </a:cubicBezTo>
                          <a:cubicBezTo>
                            <a:pt x="694816" y="-18323"/>
                            <a:pt x="791646" y="26240"/>
                            <a:pt x="985680" y="0"/>
                          </a:cubicBezTo>
                          <a:cubicBezTo>
                            <a:pt x="1179714" y="-26240"/>
                            <a:pt x="1325136" y="68526"/>
                            <a:pt x="1571760" y="0"/>
                          </a:cubicBezTo>
                          <a:cubicBezTo>
                            <a:pt x="1818384" y="-68526"/>
                            <a:pt x="1839296" y="40444"/>
                            <a:pt x="2104560" y="0"/>
                          </a:cubicBezTo>
                          <a:cubicBezTo>
                            <a:pt x="2369824" y="-40444"/>
                            <a:pt x="2497706" y="44181"/>
                            <a:pt x="2664000" y="0"/>
                          </a:cubicBezTo>
                          <a:cubicBezTo>
                            <a:pt x="2704512" y="167095"/>
                            <a:pt x="2628617" y="399930"/>
                            <a:pt x="2664000" y="509220"/>
                          </a:cubicBezTo>
                          <a:cubicBezTo>
                            <a:pt x="2699383" y="618510"/>
                            <a:pt x="2614727" y="823853"/>
                            <a:pt x="2664000" y="974160"/>
                          </a:cubicBezTo>
                          <a:cubicBezTo>
                            <a:pt x="2713273" y="1124467"/>
                            <a:pt x="2656831" y="1283606"/>
                            <a:pt x="2664000" y="1571940"/>
                          </a:cubicBezTo>
                          <a:cubicBezTo>
                            <a:pt x="2671169" y="1860274"/>
                            <a:pt x="2661401" y="1824130"/>
                            <a:pt x="2664000" y="2036880"/>
                          </a:cubicBezTo>
                          <a:cubicBezTo>
                            <a:pt x="2666599" y="2249630"/>
                            <a:pt x="2630231" y="2248662"/>
                            <a:pt x="2664000" y="2457540"/>
                          </a:cubicBezTo>
                          <a:cubicBezTo>
                            <a:pt x="2697769" y="2666418"/>
                            <a:pt x="2636946" y="2711232"/>
                            <a:pt x="2664000" y="2922480"/>
                          </a:cubicBezTo>
                          <a:cubicBezTo>
                            <a:pt x="2691054" y="3133728"/>
                            <a:pt x="2620569" y="3216035"/>
                            <a:pt x="2664000" y="3431700"/>
                          </a:cubicBezTo>
                          <a:cubicBezTo>
                            <a:pt x="2707431" y="3647365"/>
                            <a:pt x="2652924" y="4095317"/>
                            <a:pt x="2664000" y="4428000"/>
                          </a:cubicBezTo>
                          <a:cubicBezTo>
                            <a:pt x="2481704" y="4482501"/>
                            <a:pt x="2415993" y="4407611"/>
                            <a:pt x="2184480" y="4428000"/>
                          </a:cubicBezTo>
                          <a:cubicBezTo>
                            <a:pt x="1952967" y="4448389"/>
                            <a:pt x="1811152" y="4397441"/>
                            <a:pt x="1704960" y="4428000"/>
                          </a:cubicBezTo>
                          <a:cubicBezTo>
                            <a:pt x="1598768" y="4458559"/>
                            <a:pt x="1333045" y="4410036"/>
                            <a:pt x="1172160" y="4428000"/>
                          </a:cubicBezTo>
                          <a:cubicBezTo>
                            <a:pt x="1011275" y="4445964"/>
                            <a:pt x="765787" y="4405851"/>
                            <a:pt x="639360" y="4428000"/>
                          </a:cubicBezTo>
                          <a:cubicBezTo>
                            <a:pt x="512933" y="4450149"/>
                            <a:pt x="272225" y="4417592"/>
                            <a:pt x="0" y="4428000"/>
                          </a:cubicBezTo>
                          <a:cubicBezTo>
                            <a:pt x="-8602" y="4214099"/>
                            <a:pt x="21001" y="4137206"/>
                            <a:pt x="0" y="3874500"/>
                          </a:cubicBezTo>
                          <a:cubicBezTo>
                            <a:pt x="-21001" y="3611794"/>
                            <a:pt x="35321" y="3513941"/>
                            <a:pt x="0" y="3365280"/>
                          </a:cubicBezTo>
                          <a:cubicBezTo>
                            <a:pt x="-35321" y="3216619"/>
                            <a:pt x="44172" y="3062627"/>
                            <a:pt x="0" y="2811780"/>
                          </a:cubicBezTo>
                          <a:cubicBezTo>
                            <a:pt x="-44172" y="2560933"/>
                            <a:pt x="67774" y="2448429"/>
                            <a:pt x="0" y="2214000"/>
                          </a:cubicBezTo>
                          <a:cubicBezTo>
                            <a:pt x="-67774" y="1979571"/>
                            <a:pt x="34679" y="1895623"/>
                            <a:pt x="0" y="1616220"/>
                          </a:cubicBezTo>
                          <a:cubicBezTo>
                            <a:pt x="-34679" y="1336817"/>
                            <a:pt x="34461" y="1268925"/>
                            <a:pt x="0" y="1018440"/>
                          </a:cubicBezTo>
                          <a:cubicBezTo>
                            <a:pt x="-34461" y="767955"/>
                            <a:pt x="41553" y="225641"/>
                            <a:pt x="0" y="0"/>
                          </a:cubicBezTo>
                          <a:close/>
                        </a:path>
                        <a:path w="2664000" h="4428000" stroke="0" extrusionOk="0">
                          <a:moveTo>
                            <a:pt x="0" y="0"/>
                          </a:moveTo>
                          <a:cubicBezTo>
                            <a:pt x="106644" y="-8855"/>
                            <a:pt x="344299" y="58192"/>
                            <a:pt x="506160" y="0"/>
                          </a:cubicBezTo>
                          <a:cubicBezTo>
                            <a:pt x="668021" y="-58192"/>
                            <a:pt x="752608" y="42780"/>
                            <a:pt x="959040" y="0"/>
                          </a:cubicBezTo>
                          <a:cubicBezTo>
                            <a:pt x="1165472" y="-42780"/>
                            <a:pt x="1410855" y="9970"/>
                            <a:pt x="1545120" y="0"/>
                          </a:cubicBezTo>
                          <a:cubicBezTo>
                            <a:pt x="1679385" y="-9970"/>
                            <a:pt x="1900755" y="60453"/>
                            <a:pt x="2051280" y="0"/>
                          </a:cubicBezTo>
                          <a:cubicBezTo>
                            <a:pt x="2201805" y="-60453"/>
                            <a:pt x="2447908" y="31431"/>
                            <a:pt x="2664000" y="0"/>
                          </a:cubicBezTo>
                          <a:cubicBezTo>
                            <a:pt x="2671267" y="233128"/>
                            <a:pt x="2597186" y="478660"/>
                            <a:pt x="2664000" y="642060"/>
                          </a:cubicBezTo>
                          <a:cubicBezTo>
                            <a:pt x="2730814" y="805460"/>
                            <a:pt x="2629091" y="1026301"/>
                            <a:pt x="2664000" y="1195560"/>
                          </a:cubicBezTo>
                          <a:cubicBezTo>
                            <a:pt x="2698909" y="1364819"/>
                            <a:pt x="2632975" y="1487164"/>
                            <a:pt x="2664000" y="1749060"/>
                          </a:cubicBezTo>
                          <a:cubicBezTo>
                            <a:pt x="2695025" y="2010956"/>
                            <a:pt x="2654618" y="2007533"/>
                            <a:pt x="2664000" y="2214000"/>
                          </a:cubicBezTo>
                          <a:cubicBezTo>
                            <a:pt x="2673382" y="2420467"/>
                            <a:pt x="2661952" y="2530823"/>
                            <a:pt x="2664000" y="2678940"/>
                          </a:cubicBezTo>
                          <a:cubicBezTo>
                            <a:pt x="2666048" y="2827057"/>
                            <a:pt x="2646789" y="3044708"/>
                            <a:pt x="2664000" y="3232440"/>
                          </a:cubicBezTo>
                          <a:cubicBezTo>
                            <a:pt x="2681211" y="3420172"/>
                            <a:pt x="2616509" y="3608599"/>
                            <a:pt x="2664000" y="3830220"/>
                          </a:cubicBezTo>
                          <a:cubicBezTo>
                            <a:pt x="2711491" y="4051841"/>
                            <a:pt x="2615373" y="4210783"/>
                            <a:pt x="2664000" y="4428000"/>
                          </a:cubicBezTo>
                          <a:cubicBezTo>
                            <a:pt x="2417778" y="4466377"/>
                            <a:pt x="2387596" y="4415527"/>
                            <a:pt x="2131200" y="4428000"/>
                          </a:cubicBezTo>
                          <a:cubicBezTo>
                            <a:pt x="1874804" y="4440473"/>
                            <a:pt x="1885576" y="4409024"/>
                            <a:pt x="1651680" y="4428000"/>
                          </a:cubicBezTo>
                          <a:cubicBezTo>
                            <a:pt x="1417784" y="4446976"/>
                            <a:pt x="1339659" y="4418253"/>
                            <a:pt x="1118880" y="4428000"/>
                          </a:cubicBezTo>
                          <a:cubicBezTo>
                            <a:pt x="898101" y="4437747"/>
                            <a:pt x="734710" y="4371683"/>
                            <a:pt x="532800" y="4428000"/>
                          </a:cubicBezTo>
                          <a:cubicBezTo>
                            <a:pt x="330890" y="4484317"/>
                            <a:pt x="109597" y="4419630"/>
                            <a:pt x="0" y="4428000"/>
                          </a:cubicBezTo>
                          <a:cubicBezTo>
                            <a:pt x="-35923" y="4227356"/>
                            <a:pt x="8605" y="4109318"/>
                            <a:pt x="0" y="4007340"/>
                          </a:cubicBezTo>
                          <a:cubicBezTo>
                            <a:pt x="-8605" y="3905362"/>
                            <a:pt x="33857" y="3751300"/>
                            <a:pt x="0" y="3542400"/>
                          </a:cubicBezTo>
                          <a:cubicBezTo>
                            <a:pt x="-33857" y="3333500"/>
                            <a:pt x="13700" y="3188175"/>
                            <a:pt x="0" y="3033180"/>
                          </a:cubicBezTo>
                          <a:cubicBezTo>
                            <a:pt x="-13700" y="2878185"/>
                            <a:pt x="49129" y="2543462"/>
                            <a:pt x="0" y="2391120"/>
                          </a:cubicBezTo>
                          <a:cubicBezTo>
                            <a:pt x="-49129" y="2238778"/>
                            <a:pt x="124" y="2045916"/>
                            <a:pt x="0" y="1837620"/>
                          </a:cubicBezTo>
                          <a:cubicBezTo>
                            <a:pt x="-124" y="1629324"/>
                            <a:pt x="45790" y="1486810"/>
                            <a:pt x="0" y="1328400"/>
                          </a:cubicBezTo>
                          <a:cubicBezTo>
                            <a:pt x="-45790" y="1169990"/>
                            <a:pt x="47848" y="1052483"/>
                            <a:pt x="0" y="907740"/>
                          </a:cubicBezTo>
                          <a:cubicBezTo>
                            <a:pt x="-47848" y="762997"/>
                            <a:pt x="1341" y="672878"/>
                            <a:pt x="0" y="487080"/>
                          </a:cubicBezTo>
                          <a:cubicBezTo>
                            <a:pt x="-1341" y="301282"/>
                            <a:pt x="53246" y="221928"/>
                            <a:pt x="0" y="0"/>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dk1"/>
            </a:fontRef>
          </p:style>
          <p:txBody>
            <a:bodyPr wrap="square" lIns="144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3000" dirty="0">
                  <a:latin typeface="Calibri" panose="020F0502020204030204" pitchFamily="34" charset="0"/>
                  <a:ea typeface="ＭＳ Ｐ明朝" panose="02020600040205080304" pitchFamily="18" charset="-128"/>
                  <a:cs typeface="Calibri" panose="020F0502020204030204" pitchFamily="34" charset="0"/>
                </a:rPr>
                <a:t>2050</a:t>
              </a:r>
              <a:r>
                <a:rPr kumimoji="1" lang="ja-JP" altLang="en-US" sz="3000" dirty="0">
                  <a:latin typeface="Calibri" panose="020F0502020204030204" pitchFamily="34" charset="0"/>
                  <a:ea typeface="ＭＳ Ｐ明朝" panose="02020600040205080304" pitchFamily="18" charset="-128"/>
                  <a:cs typeface="Calibri" panose="020F0502020204030204" pitchFamily="34" charset="0"/>
                </a:rPr>
                <a:t>年、</a:t>
              </a:r>
              <a:r>
                <a:rPr kumimoji="1" lang="en-US" altLang="ja-JP" sz="3000" dirty="0">
                  <a:latin typeface="Calibri" panose="020F0502020204030204" pitchFamily="34" charset="0"/>
                  <a:ea typeface="ＭＳ Ｐ明朝" panose="02020600040205080304" pitchFamily="18" charset="-128"/>
                  <a:cs typeface="Calibri" panose="020F0502020204030204" pitchFamily="34" charset="0"/>
                </a:rPr>
                <a:t>CO2</a:t>
              </a:r>
              <a:r>
                <a:rPr kumimoji="1" lang="ja-JP" altLang="en-US" sz="3000" dirty="0">
                  <a:latin typeface="Calibri" panose="020F0502020204030204" pitchFamily="34" charset="0"/>
                  <a:ea typeface="ＭＳ Ｐ明朝" panose="02020600040205080304" pitchFamily="18" charset="-128"/>
                  <a:cs typeface="Calibri" panose="020F0502020204030204" pitchFamily="34" charset="0"/>
                </a:rPr>
                <a:t>排出が少なく海外に頼らないエネルギー社会へ</a:t>
              </a:r>
              <a:endParaRPr kumimoji="1" lang="en-US" altLang="ja-JP" sz="3000" dirty="0">
                <a:latin typeface="Calibri" panose="020F0502020204030204" pitchFamily="34" charset="0"/>
                <a:ea typeface="ＭＳ Ｐ明朝" panose="02020600040205080304" pitchFamily="18" charset="-128"/>
                <a:cs typeface="Calibri" panose="020F0502020204030204" pitchFamily="34" charset="0"/>
              </a:endParaRPr>
            </a:p>
            <a:p>
              <a:r>
                <a:rPr lang="ja-JP" altLang="en-US" sz="3000" dirty="0">
                  <a:latin typeface="Calibri" panose="020F0502020204030204" pitchFamily="34" charset="0"/>
                  <a:ea typeface="ＭＳ Ｐ明朝" panose="02020600040205080304" pitchFamily="18" charset="-128"/>
                  <a:cs typeface="Calibri" panose="020F0502020204030204" pitchFamily="34" charset="0"/>
                </a:rPr>
                <a:t> ・</a:t>
              </a:r>
              <a:r>
                <a:rPr lang="ja-JP" altLang="en-US" sz="3000" dirty="0">
                  <a:solidFill>
                    <a:schemeClr val="tx1"/>
                  </a:solidFill>
                  <a:latin typeface="ＭＳ Ｐ明朝" panose="02020600040205080304" pitchFamily="18" charset="-128"/>
                  <a:ea typeface="ＭＳ Ｐ明朝" panose="02020600040205080304" pitchFamily="18" charset="-128"/>
                  <a:cs typeface="Calibri" panose="020F0502020204030204" pitchFamily="34" charset="0"/>
                </a:rPr>
                <a:t>省エネ</a:t>
              </a:r>
              <a:endParaRPr lang="en-US" altLang="ja-JP" sz="3000" dirty="0">
                <a:solidFill>
                  <a:schemeClr val="tx1"/>
                </a:solidFill>
                <a:latin typeface="ＭＳ Ｐ明朝" panose="02020600040205080304" pitchFamily="18" charset="-128"/>
                <a:ea typeface="ＭＳ Ｐ明朝" panose="02020600040205080304" pitchFamily="18" charset="-128"/>
                <a:cs typeface="Calibri" panose="020F0502020204030204" pitchFamily="34" charset="0"/>
              </a:endParaRPr>
            </a:p>
            <a:p>
              <a:endParaRPr lang="en-US" altLang="ja-JP" sz="2700" dirty="0">
                <a:latin typeface="Calibri" panose="020F0502020204030204" pitchFamily="34" charset="0"/>
                <a:ea typeface="ＭＳ Ｐ明朝" panose="02020600040205080304" pitchFamily="18" charset="-128"/>
                <a:cs typeface="Calibri" panose="020F0502020204030204" pitchFamily="34" charset="0"/>
              </a:endParaRPr>
            </a:p>
            <a:p>
              <a:r>
                <a:rPr kumimoji="1" lang="ja-JP" altLang="en-US" sz="3000" dirty="0">
                  <a:latin typeface="Calibri" panose="020F0502020204030204" pitchFamily="34" charset="0"/>
                  <a:ea typeface="ＭＳ Ｐ明朝" panose="02020600040205080304" pitchFamily="18" charset="-128"/>
                  <a:cs typeface="Calibri" panose="020F0502020204030204" pitchFamily="34" charset="0"/>
                </a:rPr>
                <a:t> ・再エネ</a:t>
              </a:r>
              <a:endParaRPr kumimoji="1" lang="en-US" altLang="ja-JP" sz="3000" dirty="0">
                <a:latin typeface="Calibri" panose="020F0502020204030204" pitchFamily="34" charset="0"/>
                <a:ea typeface="ＭＳ Ｐ明朝" panose="02020600040205080304" pitchFamily="18" charset="-128"/>
                <a:cs typeface="Calibri" panose="020F0502020204030204" pitchFamily="34" charset="0"/>
              </a:endParaRPr>
            </a:p>
            <a:p>
              <a:r>
                <a:rPr lang="ja-JP" altLang="en-US" sz="3000" dirty="0">
                  <a:latin typeface="Calibri" panose="020F0502020204030204" pitchFamily="34" charset="0"/>
                  <a:ea typeface="ＭＳ Ｐ明朝" panose="02020600040205080304" pitchFamily="18" charset="-128"/>
                  <a:cs typeface="Calibri" panose="020F0502020204030204" pitchFamily="34" charset="0"/>
                </a:rPr>
                <a:t> ・</a:t>
              </a:r>
              <a:r>
                <a:rPr kumimoji="1" lang="ja-JP" altLang="en-US" sz="3000" dirty="0">
                  <a:latin typeface="Calibri" panose="020F0502020204030204" pitchFamily="34" charset="0"/>
                  <a:ea typeface="ＭＳ Ｐ明朝" panose="02020600040205080304" pitchFamily="18" charset="-128"/>
                  <a:cs typeface="Calibri" panose="020F0502020204030204" pitchFamily="34" charset="0"/>
                </a:rPr>
                <a:t>原子力</a:t>
              </a:r>
              <a:endParaRPr kumimoji="1" lang="en-US" altLang="ja-JP" sz="3000" dirty="0">
                <a:latin typeface="Calibri" panose="020F0502020204030204" pitchFamily="34" charset="0"/>
                <a:ea typeface="ＭＳ Ｐ明朝" panose="02020600040205080304" pitchFamily="18" charset="-128"/>
                <a:cs typeface="Calibri" panose="020F0502020204030204" pitchFamily="34" charset="0"/>
              </a:endParaRPr>
            </a:p>
            <a:p>
              <a:r>
                <a:rPr lang="ja-JP" altLang="en-US" sz="3000" dirty="0">
                  <a:latin typeface="Calibri" panose="020F0502020204030204" pitchFamily="34" charset="0"/>
                  <a:ea typeface="ＭＳ Ｐ明朝" panose="02020600040205080304" pitchFamily="18" charset="-128"/>
                  <a:cs typeface="Calibri" panose="020F0502020204030204" pitchFamily="34" charset="0"/>
                </a:rPr>
                <a:t> ・</a:t>
              </a:r>
              <a:r>
                <a:rPr kumimoji="1" lang="ja-JP" altLang="en-US" sz="3000" dirty="0">
                  <a:latin typeface="Calibri" panose="020F0502020204030204" pitchFamily="34" charset="0"/>
                  <a:ea typeface="ＭＳ Ｐ明朝" panose="02020600040205080304" pitchFamily="18" charset="-128"/>
                  <a:cs typeface="Calibri" panose="020F0502020204030204" pitchFamily="34" charset="0"/>
                </a:rPr>
                <a:t>新燃料</a:t>
              </a:r>
              <a:endParaRPr kumimoji="1" lang="en-US" altLang="ja-JP" sz="3000" dirty="0">
                <a:latin typeface="Calibri" panose="020F0502020204030204" pitchFamily="34" charset="0"/>
                <a:ea typeface="ＭＳ Ｐ明朝" panose="02020600040205080304" pitchFamily="18" charset="-128"/>
                <a:cs typeface="Calibri" panose="020F0502020204030204" pitchFamily="34" charset="0"/>
              </a:endParaRPr>
            </a:p>
            <a:p>
              <a:r>
                <a:rPr lang="ja-JP" altLang="en-US" sz="3000" dirty="0">
                  <a:latin typeface="Calibri" panose="020F0502020204030204" pitchFamily="34" charset="0"/>
                  <a:ea typeface="ＭＳ Ｐ明朝" panose="02020600040205080304" pitchFamily="18" charset="-128"/>
                  <a:cs typeface="Calibri" panose="020F0502020204030204" pitchFamily="34" charset="0"/>
                </a:rPr>
                <a:t> ・</a:t>
              </a:r>
              <a:r>
                <a:rPr lang="en-US" altLang="ja-JP" sz="3000" dirty="0">
                  <a:latin typeface="Calibri" panose="020F0502020204030204" pitchFamily="34" charset="0"/>
                  <a:ea typeface="ＭＳ Ｐ明朝" panose="02020600040205080304" pitchFamily="18" charset="-128"/>
                  <a:cs typeface="Calibri" panose="020F0502020204030204" pitchFamily="34" charset="0"/>
                </a:rPr>
                <a:t>CO2</a:t>
              </a:r>
              <a:r>
                <a:rPr lang="ja-JP" altLang="en-US" sz="3000" dirty="0">
                  <a:latin typeface="Calibri" panose="020F0502020204030204" pitchFamily="34" charset="0"/>
                  <a:ea typeface="ＭＳ Ｐ明朝" panose="02020600040205080304" pitchFamily="18" charset="-128"/>
                  <a:cs typeface="Calibri" panose="020F0502020204030204" pitchFamily="34" charset="0"/>
                </a:rPr>
                <a:t>ﾘｻｲｸﾙ等</a:t>
              </a:r>
              <a:endParaRPr kumimoji="1" lang="en-US" altLang="ja-JP" sz="3000" b="1" u="sng" dirty="0">
                <a:latin typeface="Calibri" panose="020F0502020204030204" pitchFamily="34" charset="0"/>
                <a:ea typeface="HGP創英角ｺﾞｼｯｸUB" panose="020B0900000000000000" pitchFamily="50" charset="-128"/>
                <a:cs typeface="Calibri" panose="020F0502020204030204" pitchFamily="34" charset="0"/>
              </a:endParaRPr>
            </a:p>
          </p:txBody>
        </p:sp>
        <p:sp>
          <p:nvSpPr>
            <p:cNvPr id="20" name="テキスト ボックス 86">
              <a:extLst>
                <a:ext uri="{FF2B5EF4-FFF2-40B4-BE49-F238E27FC236}">
                  <a16:creationId xmlns:a16="http://schemas.microsoft.com/office/drawing/2014/main" id="{505F641D-5767-7F26-81B8-55B1A2C0F507}"/>
                </a:ext>
              </a:extLst>
            </p:cNvPr>
            <p:cNvSpPr txBox="1"/>
            <p:nvPr/>
          </p:nvSpPr>
          <p:spPr>
            <a:xfrm>
              <a:off x="5981201" y="3588606"/>
              <a:ext cx="1636746" cy="3832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8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a:t>
              </a:r>
              <a:r>
                <a:rPr lang="en-US" altLang="ja-JP" sz="28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f</a:t>
              </a:r>
              <a:r>
                <a:rPr kumimoji="1" lang="en-US" altLang="ja-JP" sz="28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irst fuel</a:t>
              </a:r>
              <a:r>
                <a:rPr kumimoji="1" lang="ja-JP" altLang="en-US" sz="28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a:t>
              </a:r>
              <a:endParaRPr kumimoji="1" lang="en-US" altLang="ja-JP" sz="2800" dirty="0">
                <a:solidFill>
                  <a:schemeClr val="tx1"/>
                </a:solidFill>
                <a:latin typeface="Calibri" panose="020F0502020204030204" pitchFamily="34" charset="0"/>
                <a:ea typeface="ＭＳ Ｐ明朝" panose="02020600040205080304" pitchFamily="18" charset="-128"/>
                <a:cs typeface="Calibri" panose="020F0502020204030204" pitchFamily="34" charset="0"/>
              </a:endParaRPr>
            </a:p>
          </p:txBody>
        </p:sp>
      </p:grpSp>
      <p:sp>
        <p:nvSpPr>
          <p:cNvPr id="22" name="テキスト ボックス 77">
            <a:extLst>
              <a:ext uri="{FF2B5EF4-FFF2-40B4-BE49-F238E27FC236}">
                <a16:creationId xmlns:a16="http://schemas.microsoft.com/office/drawing/2014/main" id="{8D5CFDA4-8562-8516-5887-36011EE5F3B9}"/>
              </a:ext>
            </a:extLst>
          </p:cNvPr>
          <p:cNvSpPr txBox="1"/>
          <p:nvPr/>
        </p:nvSpPr>
        <p:spPr>
          <a:xfrm>
            <a:off x="9358629" y="1679346"/>
            <a:ext cx="2448000" cy="2196000"/>
          </a:xfrm>
          <a:prstGeom prst="rect">
            <a:avLst/>
          </a:prstGeom>
          <a:solidFill>
            <a:schemeClr val="accent4">
              <a:lumMod val="20000"/>
              <a:lumOff val="80000"/>
            </a:schemeClr>
          </a:solidFill>
          <a:ln w="101600" cmpd="dbl">
            <a:solidFill>
              <a:schemeClr val="tx1"/>
            </a:solidFill>
          </a:ln>
        </p:spPr>
        <p:style>
          <a:lnRef idx="0">
            <a:scrgbClr r="0" g="0" b="0"/>
          </a:lnRef>
          <a:fillRef idx="0">
            <a:scrgbClr r="0" g="0" b="0"/>
          </a:fillRef>
          <a:effectRef idx="0">
            <a:scrgbClr r="0" g="0" b="0"/>
          </a:effectRef>
          <a:fontRef idx="minor">
            <a:schemeClr val="dk1"/>
          </a:fontRef>
        </p:style>
        <p:txBody>
          <a:bodyPr wrap="square" lIns="144000" tIns="0" rIns="108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3000" dirty="0">
                <a:latin typeface="Calibri" panose="020F0502020204030204" pitchFamily="34" charset="0"/>
                <a:ea typeface="ＭＳ Ｐ明朝" panose="02020600040205080304" pitchFamily="18" charset="-128"/>
                <a:cs typeface="Calibri" panose="020F0502020204030204" pitchFamily="34" charset="0"/>
              </a:rPr>
              <a:t>2050</a:t>
            </a:r>
            <a:r>
              <a:rPr kumimoji="1" lang="ja-JP" altLang="en-US" sz="3000" dirty="0">
                <a:latin typeface="ＭＳ Ｐ明朝" panose="02020600040205080304" pitchFamily="18" charset="-128"/>
                <a:ea typeface="ＭＳ Ｐ明朝" panose="02020600040205080304" pitchFamily="18" charset="-128"/>
              </a:rPr>
              <a:t>年という新たな時代は、</a:t>
            </a:r>
            <a:r>
              <a:rPr kumimoji="1" lang="ja-JP" altLang="en-US" sz="3000" u="sng" dirty="0">
                <a:solidFill>
                  <a:schemeClr val="accent1"/>
                </a:solidFill>
                <a:latin typeface="ＭＳ Ｐゴシック" panose="020B0600070205080204" pitchFamily="50" charset="-128"/>
                <a:ea typeface="ＭＳ Ｐゴシック" panose="020B0600070205080204" pitchFamily="50" charset="-128"/>
              </a:rPr>
              <a:t>あなたが主役ですよ！</a:t>
            </a:r>
            <a:endParaRPr kumimoji="1" lang="en-US" altLang="ja-JP" sz="3000" b="1" u="sng" dirty="0">
              <a:solidFill>
                <a:schemeClr val="accent1"/>
              </a:solidFill>
              <a:latin typeface="ＭＳ Ｐゴシック" panose="020B0600070205080204" pitchFamily="50" charset="-128"/>
              <a:ea typeface="ＭＳ Ｐゴシック" panose="020B0600070205080204" pitchFamily="50" charset="-128"/>
            </a:endParaRPr>
          </a:p>
        </p:txBody>
      </p:sp>
      <p:sp>
        <p:nvSpPr>
          <p:cNvPr id="24" name="矢印: 右 23">
            <a:extLst>
              <a:ext uri="{FF2B5EF4-FFF2-40B4-BE49-F238E27FC236}">
                <a16:creationId xmlns:a16="http://schemas.microsoft.com/office/drawing/2014/main" id="{F4343D49-2D78-3220-BC6E-DB12FD508478}"/>
              </a:ext>
            </a:extLst>
          </p:cNvPr>
          <p:cNvSpPr/>
          <p:nvPr/>
        </p:nvSpPr>
        <p:spPr>
          <a:xfrm>
            <a:off x="3133742" y="4763210"/>
            <a:ext cx="288000" cy="72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7" name="矢印: 右 26">
            <a:extLst>
              <a:ext uri="{FF2B5EF4-FFF2-40B4-BE49-F238E27FC236}">
                <a16:creationId xmlns:a16="http://schemas.microsoft.com/office/drawing/2014/main" id="{0FFA15EE-C4D7-2302-E34B-3412BA9D7148}"/>
              </a:ext>
            </a:extLst>
          </p:cNvPr>
          <p:cNvSpPr/>
          <p:nvPr/>
        </p:nvSpPr>
        <p:spPr>
          <a:xfrm>
            <a:off x="5791358" y="4757660"/>
            <a:ext cx="288000" cy="72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8" name="矢印: 右 27">
            <a:extLst>
              <a:ext uri="{FF2B5EF4-FFF2-40B4-BE49-F238E27FC236}">
                <a16:creationId xmlns:a16="http://schemas.microsoft.com/office/drawing/2014/main" id="{4667E8C0-DD80-6B79-AD6B-8C58505AF514}"/>
              </a:ext>
            </a:extLst>
          </p:cNvPr>
          <p:cNvSpPr/>
          <p:nvPr/>
        </p:nvSpPr>
        <p:spPr>
          <a:xfrm>
            <a:off x="5795256" y="2571638"/>
            <a:ext cx="288000" cy="72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2" name="矢印: 右 31">
            <a:extLst>
              <a:ext uri="{FF2B5EF4-FFF2-40B4-BE49-F238E27FC236}">
                <a16:creationId xmlns:a16="http://schemas.microsoft.com/office/drawing/2014/main" id="{5C5328D8-B941-313C-EE0D-AD4CDA3240C1}"/>
              </a:ext>
            </a:extLst>
          </p:cNvPr>
          <p:cNvSpPr/>
          <p:nvPr/>
        </p:nvSpPr>
        <p:spPr>
          <a:xfrm rot="10800000">
            <a:off x="8971647" y="2496277"/>
            <a:ext cx="288000" cy="72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6" name="スライド番号プレースホルダー 6">
            <a:extLst>
              <a:ext uri="{FF2B5EF4-FFF2-40B4-BE49-F238E27FC236}">
                <a16:creationId xmlns:a16="http://schemas.microsoft.com/office/drawing/2014/main" id="{6F15F1FE-94EE-44A9-A043-92A47565E219}"/>
              </a:ext>
            </a:extLst>
          </p:cNvPr>
          <p:cNvSpPr txBox="1">
            <a:spLocks/>
          </p:cNvSpPr>
          <p:nvPr/>
        </p:nvSpPr>
        <p:spPr>
          <a:xfrm>
            <a:off x="11737879" y="6584122"/>
            <a:ext cx="360000" cy="252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2</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3" name="テキスト ボックス 77">
            <a:extLst>
              <a:ext uri="{FF2B5EF4-FFF2-40B4-BE49-F238E27FC236}">
                <a16:creationId xmlns:a16="http://schemas.microsoft.com/office/drawing/2014/main" id="{5DDE8607-6003-6159-97B7-98C5DF6BAE86}"/>
              </a:ext>
            </a:extLst>
          </p:cNvPr>
          <p:cNvSpPr txBox="1"/>
          <p:nvPr/>
        </p:nvSpPr>
        <p:spPr>
          <a:xfrm>
            <a:off x="9245309" y="3973602"/>
            <a:ext cx="2664000" cy="68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44000" tIns="0" rIns="108000" bIns="36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0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a:t>
            </a:r>
            <a:r>
              <a:rPr kumimoji="1" lang="en-US" altLang="ja-JP" sz="20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2050</a:t>
            </a:r>
            <a:r>
              <a:rPr kumimoji="1" lang="ja-JP" altLang="en-US" sz="20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年には</a:t>
            </a:r>
            <a:r>
              <a:rPr kumimoji="1" lang="en-US" altLang="ja-JP" sz="20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40</a:t>
            </a:r>
            <a:r>
              <a:rPr kumimoji="1" lang="ja-JP" altLang="en-US" sz="2000" dirty="0">
                <a:solidFill>
                  <a:schemeClr val="tx1"/>
                </a:solidFill>
                <a:latin typeface="Calibri" panose="020F0502020204030204" pitchFamily="34" charset="0"/>
                <a:ea typeface="ＭＳ Ｐ明朝" panose="02020600040205080304" pitchFamily="18" charset="-128"/>
                <a:cs typeface="Calibri" panose="020F0502020204030204" pitchFamily="34" charset="0"/>
              </a:rPr>
              <a:t>歳代。社会の中心で活躍）</a:t>
            </a:r>
            <a:endParaRPr kumimoji="1" lang="en-US" altLang="ja-JP" sz="2000" b="1" dirty="0">
              <a:solidFill>
                <a:schemeClr val="tx1"/>
              </a:solidFill>
              <a:latin typeface="Calibri" panose="020F0502020204030204" pitchFamily="34" charset="0"/>
              <a:ea typeface="ＭＳ Ｐ明朝" panose="02020600040205080304" pitchFamily="18" charset="-128"/>
              <a:cs typeface="Calibri" panose="020F0502020204030204" pitchFamily="34" charset="0"/>
            </a:endParaRPr>
          </a:p>
        </p:txBody>
      </p:sp>
    </p:spTree>
    <p:extLst>
      <p:ext uri="{BB962C8B-B14F-4D97-AF65-F5344CB8AC3E}">
        <p14:creationId xmlns:p14="http://schemas.microsoft.com/office/powerpoint/2010/main" val="3549217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2">
            <a:extLst>
              <a:ext uri="{FF2B5EF4-FFF2-40B4-BE49-F238E27FC236}">
                <a16:creationId xmlns:a16="http://schemas.microsoft.com/office/drawing/2014/main" id="{9F33521E-E393-2C4B-B425-B42789EE53D0}"/>
              </a:ext>
            </a:extLst>
          </p:cNvPr>
          <p:cNvSpPr txBox="1">
            <a:spLocks/>
          </p:cNvSpPr>
          <p:nvPr/>
        </p:nvSpPr>
        <p:spPr>
          <a:xfrm>
            <a:off x="15038" y="18666"/>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Calibri" panose="020F0502020204030204" pitchFamily="34" charset="0"/>
                <a:ea typeface="游明朝" panose="02020400000000000000" pitchFamily="18" charset="-128"/>
                <a:cs typeface="Calibri" panose="020F0502020204030204" pitchFamily="34" charset="0"/>
              </a:rPr>
              <a:t>4</a:t>
            </a:r>
            <a:r>
              <a:rPr lang="ja-JP" altLang="ja-JP"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　目標と</a:t>
            </a:r>
            <a:r>
              <a:rPr lang="ja-JP" altLang="ja-JP"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対策</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（具体策</a:t>
            </a:r>
            <a:r>
              <a:rPr lang="en-US" altLang="ja-JP" sz="2400" b="1" kern="100" dirty="0">
                <a:solidFill>
                  <a:schemeClr val="bg1"/>
                </a:solidFill>
                <a:effectLst/>
                <a:latin typeface="Calibri" panose="020F0502020204030204" pitchFamily="34" charset="0"/>
                <a:ea typeface="ＭＳ Ｐゴシック" panose="020B0600070205080204" pitchFamily="50" charset="-128"/>
                <a:cs typeface="Calibri" panose="020F0502020204030204" pitchFamily="34" charset="0"/>
              </a:rPr>
              <a:t>3</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a:t>
            </a:r>
            <a:endParaRPr lang="ja-JP" altLang="ja-JP" sz="24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FAE83965-6A65-F358-F9F0-DE3495ABED81}"/>
              </a:ext>
            </a:extLst>
          </p:cNvPr>
          <p:cNvSpPr txBox="1"/>
          <p:nvPr/>
        </p:nvSpPr>
        <p:spPr>
          <a:xfrm>
            <a:off x="2516054" y="6073611"/>
            <a:ext cx="9432000" cy="707886"/>
          </a:xfrm>
          <a:prstGeom prst="rect">
            <a:avLst/>
          </a:prstGeom>
          <a:noFill/>
          <a:ln w="19050">
            <a:solidFill>
              <a:schemeClr val="accent1"/>
            </a:solidFill>
          </a:ln>
        </p:spPr>
        <p:txBody>
          <a:bodyPr wrap="square" rIns="36000">
            <a:spAutoFit/>
          </a:bodyPr>
          <a:lstStyle/>
          <a:p>
            <a:r>
              <a:rPr lang="ja-JP" altLang="en-US" sz="2000" b="0" i="0" dirty="0">
                <a:solidFill>
                  <a:srgbClr val="333333"/>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2000" i="0" u="sng" dirty="0">
                <a:latin typeface="ＭＳ Ｐ明朝" panose="02020600040205080304" pitchFamily="18" charset="-128"/>
                <a:ea typeface="ＭＳ Ｐ明朝" panose="02020600040205080304" pitchFamily="18" charset="-128"/>
                <a:cs typeface="Calibri" panose="020F0502020204030204" pitchFamily="34" charset="0"/>
                <a:hlinkClick r:id="rId3">
                  <a:extLst>
                    <a:ext uri="{A12FA001-AC4F-418D-AE19-62706E023703}">
                      <ahyp:hlinkClr xmlns:ahyp="http://schemas.microsoft.com/office/drawing/2018/hyperlinkcolor" val="tx"/>
                    </a:ext>
                  </a:extLst>
                </a:hlinkClick>
              </a:rPr>
              <a:t>三菱商事</a:t>
            </a:r>
            <a:r>
              <a:rPr lang="ja-JP" altLang="en-US" sz="2000" b="0" i="0" dirty="0">
                <a:solidFill>
                  <a:srgbClr val="333333"/>
                </a:solidFill>
                <a:effectLst/>
                <a:latin typeface="Calibri" panose="020F0502020204030204" pitchFamily="34" charset="0"/>
                <a:ea typeface="ＭＳ Ｐ明朝" panose="02020600040205080304" pitchFamily="18" charset="-128"/>
                <a:cs typeface="Calibri" panose="020F0502020204030204" pitchFamily="34" charset="0"/>
              </a:rPr>
              <a:t>は、オランダのロッテルダム</a:t>
            </a:r>
            <a:r>
              <a:rPr lang="ja-JP" altLang="en-US" sz="2000" dirty="0">
                <a:solidFill>
                  <a:srgbClr val="333333"/>
                </a:solidFill>
                <a:latin typeface="Calibri" panose="020F0502020204030204" pitchFamily="34" charset="0"/>
                <a:ea typeface="ＭＳ Ｐ明朝" panose="02020600040205080304" pitchFamily="18" charset="-128"/>
                <a:cs typeface="Calibri" panose="020F0502020204030204" pitchFamily="34" charset="0"/>
              </a:rPr>
              <a:t>港湾公社等と共同で、千代田化工建設の水素貯蔵・輸送技術を活用した国際サプライチェーン構築の共同調査を実施。</a:t>
            </a:r>
            <a:endParaRPr lang="ja-JP" altLang="en-US" sz="2000" dirty="0">
              <a:latin typeface="Calibri" panose="020F0502020204030204" pitchFamily="34" charset="0"/>
              <a:ea typeface="ＭＳ Ｐ明朝" panose="02020600040205080304" pitchFamily="18" charset="-128"/>
              <a:cs typeface="Calibri" panose="020F0502020204030204" pitchFamily="34" charset="0"/>
            </a:endParaRPr>
          </a:p>
        </p:txBody>
      </p:sp>
      <p:sp>
        <p:nvSpPr>
          <p:cNvPr id="5" name="四角形: 角を丸くする 4">
            <a:extLst>
              <a:ext uri="{FF2B5EF4-FFF2-40B4-BE49-F238E27FC236}">
                <a16:creationId xmlns:a16="http://schemas.microsoft.com/office/drawing/2014/main" id="{57855836-865D-8534-8BE9-06606F0F1D49}"/>
              </a:ext>
            </a:extLst>
          </p:cNvPr>
          <p:cNvSpPr/>
          <p:nvPr/>
        </p:nvSpPr>
        <p:spPr>
          <a:xfrm>
            <a:off x="309192" y="6056752"/>
            <a:ext cx="2116064" cy="707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latin typeface="ＭＳ Ｐゴシック" panose="020B0600070205080204" pitchFamily="50" charset="-128"/>
                <a:ea typeface="ＭＳ Ｐゴシック" panose="020B0600070205080204" pitchFamily="50" charset="-128"/>
              </a:rPr>
              <a:t>三菱商事が国際展開へ（</a:t>
            </a:r>
            <a:r>
              <a:rPr kumimoji="1" lang="en-US" altLang="ja-JP" sz="2000" dirty="0">
                <a:latin typeface="ＭＳ Ｐゴシック" panose="020B0600070205080204" pitchFamily="50" charset="-128"/>
                <a:ea typeface="ＭＳ Ｐゴシック" panose="020B0600070205080204" pitchFamily="50" charset="-128"/>
              </a:rPr>
              <a:t>2021/7</a:t>
            </a:r>
            <a:r>
              <a:rPr kumimoji="1" lang="ja-JP" altLang="en-US" sz="2000" dirty="0">
                <a:latin typeface="ＭＳ Ｐゴシック" panose="020B0600070205080204" pitchFamily="50" charset="-128"/>
                <a:ea typeface="ＭＳ Ｐゴシック" panose="020B0600070205080204" pitchFamily="50" charset="-128"/>
              </a:rPr>
              <a:t>）</a:t>
            </a:r>
          </a:p>
        </p:txBody>
      </p:sp>
      <p:pic>
        <p:nvPicPr>
          <p:cNvPr id="6" name="図 5" descr="草, 屋外, 道路, 軍用車両 が含まれている画像&#10;&#10;自動的に生成された説明">
            <a:extLst>
              <a:ext uri="{FF2B5EF4-FFF2-40B4-BE49-F238E27FC236}">
                <a16:creationId xmlns:a16="http://schemas.microsoft.com/office/drawing/2014/main" id="{68165224-1EE6-3D88-3C4E-3B4418607C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761" y="1555958"/>
            <a:ext cx="2565821" cy="1544599"/>
          </a:xfrm>
          <a:prstGeom prst="rect">
            <a:avLst/>
          </a:prstGeom>
        </p:spPr>
      </p:pic>
      <p:pic>
        <p:nvPicPr>
          <p:cNvPr id="7" name="図 6" descr="海に浮かんでいる船&#10;&#10;自動的に生成された説明">
            <a:extLst>
              <a:ext uri="{FF2B5EF4-FFF2-40B4-BE49-F238E27FC236}">
                <a16:creationId xmlns:a16="http://schemas.microsoft.com/office/drawing/2014/main" id="{113503AC-FBE0-7E83-CE0A-0F5D3B6BD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6280" y="1540144"/>
            <a:ext cx="2304610" cy="1560413"/>
          </a:xfrm>
          <a:prstGeom prst="rect">
            <a:avLst/>
          </a:prstGeom>
        </p:spPr>
      </p:pic>
      <p:pic>
        <p:nvPicPr>
          <p:cNvPr id="8" name="図 7" descr="水, 屋外, ボート, 建物 が含まれている画像&#10;&#10;自動的に生成された説明">
            <a:extLst>
              <a:ext uri="{FF2B5EF4-FFF2-40B4-BE49-F238E27FC236}">
                <a16:creationId xmlns:a16="http://schemas.microsoft.com/office/drawing/2014/main" id="{B589D8EF-FBCB-1BEE-6B90-808A58BAE9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5588" y="1532410"/>
            <a:ext cx="2371580" cy="1548028"/>
          </a:xfrm>
          <a:prstGeom prst="rect">
            <a:avLst/>
          </a:prstGeom>
        </p:spPr>
      </p:pic>
      <p:pic>
        <p:nvPicPr>
          <p:cNvPr id="9" name="図 8" descr="建物, 屋外, 市, 大きい が含まれている画像&#10;&#10;自動的に生成された説明">
            <a:extLst>
              <a:ext uri="{FF2B5EF4-FFF2-40B4-BE49-F238E27FC236}">
                <a16:creationId xmlns:a16="http://schemas.microsoft.com/office/drawing/2014/main" id="{5EEB8302-2C92-6233-4978-D68863C3C4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53956" y="2378039"/>
            <a:ext cx="3140831" cy="2440646"/>
          </a:xfrm>
          <a:prstGeom prst="rect">
            <a:avLst/>
          </a:prstGeom>
        </p:spPr>
      </p:pic>
      <p:pic>
        <p:nvPicPr>
          <p:cNvPr id="10" name="図 9" descr="建物, 跡, 乗る, レール が含まれている画像&#10;&#10;自動的に生成された説明">
            <a:extLst>
              <a:ext uri="{FF2B5EF4-FFF2-40B4-BE49-F238E27FC236}">
                <a16:creationId xmlns:a16="http://schemas.microsoft.com/office/drawing/2014/main" id="{4D9287DA-0E50-9FF5-EF6C-D177078DA4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9363" y="4393577"/>
            <a:ext cx="1952898" cy="1390844"/>
          </a:xfrm>
          <a:prstGeom prst="rect">
            <a:avLst/>
          </a:prstGeom>
        </p:spPr>
      </p:pic>
      <p:sp>
        <p:nvSpPr>
          <p:cNvPr id="11" name="テキスト ボックス 10">
            <a:extLst>
              <a:ext uri="{FF2B5EF4-FFF2-40B4-BE49-F238E27FC236}">
                <a16:creationId xmlns:a16="http://schemas.microsoft.com/office/drawing/2014/main" id="{7ABBE01B-6AAE-D493-DBEB-011240171190}"/>
              </a:ext>
            </a:extLst>
          </p:cNvPr>
          <p:cNvSpPr txBox="1"/>
          <p:nvPr/>
        </p:nvSpPr>
        <p:spPr>
          <a:xfrm>
            <a:off x="1018667" y="1211544"/>
            <a:ext cx="2565820" cy="369332"/>
          </a:xfrm>
          <a:prstGeom prst="rect">
            <a:avLst/>
          </a:prstGeom>
          <a:noFill/>
          <a:ln>
            <a:noFill/>
          </a:ln>
        </p:spPr>
        <p:txBody>
          <a:bodyPr wrap="square">
            <a:spAutoFit/>
          </a:bodyPr>
          <a:lstStyle/>
          <a:p>
            <a:pPr algn="ctr"/>
            <a:r>
              <a:rPr lang="ja-JP" altLang="en-US" b="1" i="0" dirty="0">
                <a:solidFill>
                  <a:srgbClr val="1A1A1A"/>
                </a:solidFill>
                <a:effectLst/>
                <a:latin typeface="ＭＳ Ｐゴシック" panose="020B0600070205080204" pitchFamily="50" charset="-128"/>
                <a:ea typeface="ＭＳ Ｐゴシック" panose="020B0600070205080204" pitchFamily="50" charset="-128"/>
              </a:rPr>
              <a:t>水素の液化プラント</a:t>
            </a:r>
          </a:p>
        </p:txBody>
      </p:sp>
      <p:sp>
        <p:nvSpPr>
          <p:cNvPr id="12" name="テキスト ボックス 11">
            <a:extLst>
              <a:ext uri="{FF2B5EF4-FFF2-40B4-BE49-F238E27FC236}">
                <a16:creationId xmlns:a16="http://schemas.microsoft.com/office/drawing/2014/main" id="{CD99ED42-3FCF-A470-1FD9-F41CFBC76F90}"/>
              </a:ext>
            </a:extLst>
          </p:cNvPr>
          <p:cNvSpPr txBox="1"/>
          <p:nvPr/>
        </p:nvSpPr>
        <p:spPr>
          <a:xfrm>
            <a:off x="3920730" y="1206669"/>
            <a:ext cx="2220160" cy="369332"/>
          </a:xfrm>
          <a:prstGeom prst="rect">
            <a:avLst/>
          </a:prstGeom>
          <a:noFill/>
          <a:ln>
            <a:noFill/>
          </a:ln>
        </p:spPr>
        <p:txBody>
          <a:bodyPr wrap="square">
            <a:spAutoFit/>
          </a:bodyPr>
          <a:lstStyle/>
          <a:p>
            <a:pPr algn="ctr"/>
            <a:r>
              <a:rPr lang="ja-JP" altLang="en-US" b="1" i="0" dirty="0">
                <a:solidFill>
                  <a:srgbClr val="1A1A1A"/>
                </a:solidFill>
                <a:effectLst/>
                <a:latin typeface="ＭＳ Ｐゴシック" panose="020B0600070205080204" pitchFamily="50" charset="-128"/>
                <a:ea typeface="ＭＳ Ｐゴシック" panose="020B0600070205080204" pitchFamily="50" charset="-128"/>
              </a:rPr>
              <a:t>運搬船で海上輸送</a:t>
            </a:r>
          </a:p>
        </p:txBody>
      </p:sp>
      <p:sp>
        <p:nvSpPr>
          <p:cNvPr id="13" name="テキスト ボックス 12">
            <a:extLst>
              <a:ext uri="{FF2B5EF4-FFF2-40B4-BE49-F238E27FC236}">
                <a16:creationId xmlns:a16="http://schemas.microsoft.com/office/drawing/2014/main" id="{62385EEE-F2BA-6E61-BC6C-E0C2E55A1ADC}"/>
              </a:ext>
            </a:extLst>
          </p:cNvPr>
          <p:cNvSpPr txBox="1"/>
          <p:nvPr/>
        </p:nvSpPr>
        <p:spPr>
          <a:xfrm>
            <a:off x="6711433" y="1197880"/>
            <a:ext cx="1759889" cy="369332"/>
          </a:xfrm>
          <a:prstGeom prst="rect">
            <a:avLst/>
          </a:prstGeom>
          <a:noFill/>
          <a:ln>
            <a:noFill/>
          </a:ln>
        </p:spPr>
        <p:txBody>
          <a:bodyPr wrap="square">
            <a:spAutoFit/>
          </a:bodyPr>
          <a:lstStyle/>
          <a:p>
            <a:pPr algn="ctr"/>
            <a:r>
              <a:rPr lang="ja-JP" altLang="en-US" b="1" i="0" dirty="0">
                <a:solidFill>
                  <a:srgbClr val="1A1A1A"/>
                </a:solidFill>
                <a:effectLst/>
                <a:latin typeface="ＭＳ Ｐゴシック" panose="020B0600070205080204" pitchFamily="50" charset="-128"/>
                <a:ea typeface="ＭＳ Ｐゴシック" panose="020B0600070205080204" pitchFamily="50" charset="-128"/>
              </a:rPr>
              <a:t>受入基地</a:t>
            </a:r>
          </a:p>
        </p:txBody>
      </p:sp>
      <p:sp>
        <p:nvSpPr>
          <p:cNvPr id="14" name="テキスト ボックス 13">
            <a:extLst>
              <a:ext uri="{FF2B5EF4-FFF2-40B4-BE49-F238E27FC236}">
                <a16:creationId xmlns:a16="http://schemas.microsoft.com/office/drawing/2014/main" id="{F8961F71-D24D-E81D-D322-337780B46FB5}"/>
              </a:ext>
            </a:extLst>
          </p:cNvPr>
          <p:cNvSpPr txBox="1"/>
          <p:nvPr/>
        </p:nvSpPr>
        <p:spPr>
          <a:xfrm>
            <a:off x="894064" y="4071214"/>
            <a:ext cx="2565820" cy="369332"/>
          </a:xfrm>
          <a:prstGeom prst="rect">
            <a:avLst/>
          </a:prstGeom>
          <a:noFill/>
          <a:ln>
            <a:noFill/>
          </a:ln>
        </p:spPr>
        <p:txBody>
          <a:bodyPr wrap="square">
            <a:spAutoFit/>
          </a:bodyPr>
          <a:lstStyle/>
          <a:p>
            <a:pPr algn="ctr"/>
            <a:r>
              <a:rPr lang="ja-JP" altLang="en-US" b="1" i="0" dirty="0">
                <a:solidFill>
                  <a:srgbClr val="1A1A1A"/>
                </a:solidFill>
                <a:effectLst/>
                <a:latin typeface="ＭＳ Ｐゴシック" panose="020B0600070205080204" pitchFamily="50" charset="-128"/>
                <a:ea typeface="ＭＳ Ｐゴシック" panose="020B0600070205080204" pitchFamily="50" charset="-128"/>
              </a:rPr>
              <a:t>水素＋トルエン→</a:t>
            </a:r>
            <a:r>
              <a:rPr lang="en-US" altLang="ja-JP" b="1" i="0" dirty="0">
                <a:solidFill>
                  <a:srgbClr val="1A1A1A"/>
                </a:solidFill>
                <a:effectLst/>
                <a:latin typeface="ＭＳ Ｐゴシック" panose="020B0600070205080204" pitchFamily="50" charset="-128"/>
                <a:ea typeface="ＭＳ Ｐゴシック" panose="020B0600070205080204" pitchFamily="50" charset="-128"/>
              </a:rPr>
              <a:t>MCH</a:t>
            </a:r>
            <a:endParaRPr lang="ja-JP" altLang="en-US" b="1" i="0" dirty="0">
              <a:solidFill>
                <a:srgbClr val="1A1A1A"/>
              </a:solidFill>
              <a:effectLst/>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26BCDF99-474F-9F6A-7DAF-05558D7D0793}"/>
              </a:ext>
            </a:extLst>
          </p:cNvPr>
          <p:cNvSpPr txBox="1"/>
          <p:nvPr/>
        </p:nvSpPr>
        <p:spPr>
          <a:xfrm>
            <a:off x="3706604" y="4075390"/>
            <a:ext cx="2565820" cy="369332"/>
          </a:xfrm>
          <a:prstGeom prst="rect">
            <a:avLst/>
          </a:prstGeom>
          <a:noFill/>
          <a:ln>
            <a:noFill/>
          </a:ln>
        </p:spPr>
        <p:txBody>
          <a:bodyPr wrap="square">
            <a:spAutoFit/>
          </a:bodyPr>
          <a:lstStyle/>
          <a:p>
            <a:pPr algn="ctr"/>
            <a:r>
              <a:rPr lang="ja-JP" altLang="en-US" b="1" i="0" dirty="0">
                <a:solidFill>
                  <a:srgbClr val="1A1A1A"/>
                </a:solidFill>
                <a:effectLst/>
                <a:latin typeface="ＭＳ Ｐゴシック" panose="020B0600070205080204" pitchFamily="50" charset="-128"/>
                <a:ea typeface="ＭＳ Ｐゴシック" panose="020B0600070205080204" pitchFamily="50" charset="-128"/>
              </a:rPr>
              <a:t>ケミカルタンカーで輸送</a:t>
            </a:r>
          </a:p>
        </p:txBody>
      </p:sp>
      <p:sp>
        <p:nvSpPr>
          <p:cNvPr id="16" name="テキスト ボックス 15">
            <a:extLst>
              <a:ext uri="{FF2B5EF4-FFF2-40B4-BE49-F238E27FC236}">
                <a16:creationId xmlns:a16="http://schemas.microsoft.com/office/drawing/2014/main" id="{95C6291E-651B-D22E-7DB6-F40A61448C61}"/>
              </a:ext>
            </a:extLst>
          </p:cNvPr>
          <p:cNvSpPr txBox="1"/>
          <p:nvPr/>
        </p:nvSpPr>
        <p:spPr>
          <a:xfrm>
            <a:off x="6495042" y="4069703"/>
            <a:ext cx="2448000" cy="369332"/>
          </a:xfrm>
          <a:prstGeom prst="rect">
            <a:avLst/>
          </a:prstGeom>
          <a:noFill/>
          <a:ln>
            <a:noFill/>
          </a:ln>
        </p:spPr>
        <p:txBody>
          <a:bodyPr wrap="square">
            <a:spAutoFit/>
          </a:bodyPr>
          <a:lstStyle/>
          <a:p>
            <a:pPr algn="ctr"/>
            <a:r>
              <a:rPr lang="en-US" altLang="ja-JP" b="1" i="0" dirty="0">
                <a:solidFill>
                  <a:srgbClr val="1A1A1A"/>
                </a:solidFill>
                <a:effectLst/>
                <a:latin typeface="ＭＳ Ｐゴシック" panose="020B0600070205080204" pitchFamily="50" charset="-128"/>
                <a:ea typeface="ＭＳ Ｐゴシック" panose="020B0600070205080204" pitchFamily="50" charset="-128"/>
              </a:rPr>
              <a:t>MCH</a:t>
            </a:r>
            <a:r>
              <a:rPr lang="ja-JP" altLang="en-US" b="1" i="0" dirty="0">
                <a:solidFill>
                  <a:srgbClr val="1A1A1A"/>
                </a:solidFill>
                <a:effectLst/>
                <a:latin typeface="ＭＳ Ｐゴシック" panose="020B0600070205080204" pitchFamily="50" charset="-128"/>
                <a:ea typeface="ＭＳ Ｐゴシック" panose="020B0600070205080204" pitchFamily="50" charset="-128"/>
              </a:rPr>
              <a:t>→水素＋トルエン</a:t>
            </a:r>
          </a:p>
        </p:txBody>
      </p:sp>
      <p:sp>
        <p:nvSpPr>
          <p:cNvPr id="17" name="テキスト ボックス 16">
            <a:extLst>
              <a:ext uri="{FF2B5EF4-FFF2-40B4-BE49-F238E27FC236}">
                <a16:creationId xmlns:a16="http://schemas.microsoft.com/office/drawing/2014/main" id="{F9F1C47D-01F3-3C99-C403-D44B1ADD7E34}"/>
              </a:ext>
            </a:extLst>
          </p:cNvPr>
          <p:cNvSpPr txBox="1"/>
          <p:nvPr/>
        </p:nvSpPr>
        <p:spPr>
          <a:xfrm>
            <a:off x="9426350" y="1665108"/>
            <a:ext cx="1759889" cy="369332"/>
          </a:xfrm>
          <a:prstGeom prst="rect">
            <a:avLst/>
          </a:prstGeom>
          <a:noFill/>
          <a:ln>
            <a:noFill/>
          </a:ln>
        </p:spPr>
        <p:txBody>
          <a:bodyPr wrap="square">
            <a:spAutoFit/>
          </a:bodyPr>
          <a:lstStyle/>
          <a:p>
            <a:pPr algn="ctr"/>
            <a:r>
              <a:rPr lang="ja-JP" altLang="en-US" b="1" i="0" dirty="0">
                <a:solidFill>
                  <a:srgbClr val="1A1A1A"/>
                </a:solidFill>
                <a:effectLst/>
                <a:latin typeface="ＭＳ Ｐゴシック" panose="020B0600070205080204" pitchFamily="50" charset="-128"/>
                <a:ea typeface="ＭＳ Ｐゴシック" panose="020B0600070205080204" pitchFamily="50" charset="-128"/>
              </a:rPr>
              <a:t>水素発電</a:t>
            </a:r>
          </a:p>
        </p:txBody>
      </p:sp>
      <p:sp>
        <p:nvSpPr>
          <p:cNvPr id="18" name="テキスト ボックス 17">
            <a:extLst>
              <a:ext uri="{FF2B5EF4-FFF2-40B4-BE49-F238E27FC236}">
                <a16:creationId xmlns:a16="http://schemas.microsoft.com/office/drawing/2014/main" id="{A9DCFC85-E82F-F52E-B5F8-0FEF008ED1E3}"/>
              </a:ext>
            </a:extLst>
          </p:cNvPr>
          <p:cNvSpPr txBox="1"/>
          <p:nvPr/>
        </p:nvSpPr>
        <p:spPr>
          <a:xfrm>
            <a:off x="9070910" y="1988501"/>
            <a:ext cx="2782870" cy="369332"/>
          </a:xfrm>
          <a:prstGeom prst="rect">
            <a:avLst/>
          </a:prstGeom>
          <a:noFill/>
          <a:ln>
            <a:noFill/>
          </a:ln>
        </p:spPr>
        <p:txBody>
          <a:bodyPr wrap="square">
            <a:spAutoFit/>
          </a:bodyPr>
          <a:lstStyle/>
          <a:p>
            <a:pPr algn="ctr"/>
            <a:r>
              <a:rPr lang="ja-JP" altLang="en-US" b="1" i="0" dirty="0">
                <a:solidFill>
                  <a:srgbClr val="1A1A1A"/>
                </a:solidFill>
                <a:effectLst/>
                <a:latin typeface="ＭＳ Ｐゴシック" panose="020B0600070205080204" pitchFamily="50" charset="-128"/>
                <a:ea typeface="ＭＳ Ｐゴシック" panose="020B0600070205080204" pitchFamily="50" charset="-128"/>
              </a:rPr>
              <a:t>複数カ所での実証試験</a:t>
            </a:r>
          </a:p>
        </p:txBody>
      </p:sp>
      <p:cxnSp>
        <p:nvCxnSpPr>
          <p:cNvPr id="19" name="直線矢印コネクタ 18">
            <a:extLst>
              <a:ext uri="{FF2B5EF4-FFF2-40B4-BE49-F238E27FC236}">
                <a16:creationId xmlns:a16="http://schemas.microsoft.com/office/drawing/2014/main" id="{A570400C-4BA5-1F93-AE3A-3A07495427D1}"/>
              </a:ext>
            </a:extLst>
          </p:cNvPr>
          <p:cNvCxnSpPr>
            <a:cxnSpLocks/>
          </p:cNvCxnSpPr>
          <p:nvPr/>
        </p:nvCxnSpPr>
        <p:spPr>
          <a:xfrm>
            <a:off x="3557905" y="2191173"/>
            <a:ext cx="288000" cy="0"/>
          </a:xfrm>
          <a:prstGeom prst="straightConnector1">
            <a:avLst/>
          </a:prstGeom>
          <a:ln w="508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5675A176-2649-E8D5-9281-893C24295D32}"/>
              </a:ext>
            </a:extLst>
          </p:cNvPr>
          <p:cNvCxnSpPr>
            <a:cxnSpLocks/>
          </p:cNvCxnSpPr>
          <p:nvPr/>
        </p:nvCxnSpPr>
        <p:spPr>
          <a:xfrm>
            <a:off x="6117588" y="2208907"/>
            <a:ext cx="288000" cy="0"/>
          </a:xfrm>
          <a:prstGeom prst="straightConnector1">
            <a:avLst/>
          </a:prstGeom>
          <a:ln w="508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9B817BED-4061-5EAD-C083-EB27976E0BF2}"/>
              </a:ext>
            </a:extLst>
          </p:cNvPr>
          <p:cNvCxnSpPr>
            <a:cxnSpLocks/>
          </p:cNvCxnSpPr>
          <p:nvPr/>
        </p:nvCxnSpPr>
        <p:spPr>
          <a:xfrm>
            <a:off x="750064" y="2246228"/>
            <a:ext cx="288000" cy="0"/>
          </a:xfrm>
          <a:prstGeom prst="straightConnector1">
            <a:avLst/>
          </a:prstGeom>
          <a:ln w="508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4DC5410A-F108-BD8F-9B9B-309E24391046}"/>
              </a:ext>
            </a:extLst>
          </p:cNvPr>
          <p:cNvCxnSpPr>
            <a:cxnSpLocks/>
          </p:cNvCxnSpPr>
          <p:nvPr/>
        </p:nvCxnSpPr>
        <p:spPr>
          <a:xfrm>
            <a:off x="750064" y="5114483"/>
            <a:ext cx="288000" cy="0"/>
          </a:xfrm>
          <a:prstGeom prst="straightConnector1">
            <a:avLst/>
          </a:prstGeom>
          <a:ln w="508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C6E123F6-6AA2-A66D-64CC-22013B73765E}"/>
              </a:ext>
            </a:extLst>
          </p:cNvPr>
          <p:cNvCxnSpPr>
            <a:cxnSpLocks/>
          </p:cNvCxnSpPr>
          <p:nvPr/>
        </p:nvCxnSpPr>
        <p:spPr>
          <a:xfrm>
            <a:off x="3324117" y="5099416"/>
            <a:ext cx="288000" cy="0"/>
          </a:xfrm>
          <a:prstGeom prst="straightConnector1">
            <a:avLst/>
          </a:prstGeom>
          <a:ln w="508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C1B0C703-4812-0E79-BE2E-52FFFF9F4020}"/>
              </a:ext>
            </a:extLst>
          </p:cNvPr>
          <p:cNvCxnSpPr>
            <a:cxnSpLocks/>
          </p:cNvCxnSpPr>
          <p:nvPr/>
        </p:nvCxnSpPr>
        <p:spPr>
          <a:xfrm>
            <a:off x="6464611" y="5084349"/>
            <a:ext cx="288000" cy="0"/>
          </a:xfrm>
          <a:prstGeom prst="straightConnector1">
            <a:avLst/>
          </a:prstGeom>
          <a:ln w="508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B5C82519-EE00-430C-FF6A-9E960CBF16A0}"/>
              </a:ext>
            </a:extLst>
          </p:cNvPr>
          <p:cNvCxnSpPr>
            <a:cxnSpLocks/>
          </p:cNvCxnSpPr>
          <p:nvPr/>
        </p:nvCxnSpPr>
        <p:spPr>
          <a:xfrm>
            <a:off x="8804562" y="2148384"/>
            <a:ext cx="350456" cy="179873"/>
          </a:xfrm>
          <a:prstGeom prst="straightConnector1">
            <a:avLst/>
          </a:prstGeom>
          <a:ln w="508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9EDE73F3-FCFF-E6DB-91CC-45977A6AC4E5}"/>
              </a:ext>
            </a:extLst>
          </p:cNvPr>
          <p:cNvCxnSpPr>
            <a:cxnSpLocks/>
          </p:cNvCxnSpPr>
          <p:nvPr/>
        </p:nvCxnSpPr>
        <p:spPr>
          <a:xfrm flipV="1">
            <a:off x="8786877" y="4859097"/>
            <a:ext cx="284033" cy="212033"/>
          </a:xfrm>
          <a:prstGeom prst="straightConnector1">
            <a:avLst/>
          </a:prstGeom>
          <a:ln w="508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27" name="図 26" descr="港に停泊している旅客機&#10;&#10;低い精度で自動的に生成された説明">
            <a:extLst>
              <a:ext uri="{FF2B5EF4-FFF2-40B4-BE49-F238E27FC236}">
                <a16:creationId xmlns:a16="http://schemas.microsoft.com/office/drawing/2014/main" id="{78CF7B4B-F1F3-30F0-6327-6B63C51ACB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5010" y="4388392"/>
            <a:ext cx="2272506" cy="1387034"/>
          </a:xfrm>
          <a:prstGeom prst="rect">
            <a:avLst/>
          </a:prstGeom>
        </p:spPr>
      </p:pic>
      <p:pic>
        <p:nvPicPr>
          <p:cNvPr id="28" name="図 27" descr="海に浮かんでいる船&#10;&#10;自動的に生成された説明">
            <a:extLst>
              <a:ext uri="{FF2B5EF4-FFF2-40B4-BE49-F238E27FC236}">
                <a16:creationId xmlns:a16="http://schemas.microsoft.com/office/drawing/2014/main" id="{4881F9F0-EE9F-E9C5-4441-1FC6BBBE3E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03738" y="4391176"/>
            <a:ext cx="2846467" cy="1388939"/>
          </a:xfrm>
          <a:prstGeom prst="rect">
            <a:avLst/>
          </a:prstGeom>
        </p:spPr>
      </p:pic>
      <p:sp>
        <p:nvSpPr>
          <p:cNvPr id="29" name="四角形: 角を丸くする 28">
            <a:extLst>
              <a:ext uri="{FF2B5EF4-FFF2-40B4-BE49-F238E27FC236}">
                <a16:creationId xmlns:a16="http://schemas.microsoft.com/office/drawing/2014/main" id="{23AACD54-E551-06CC-2BC7-01C186E13477}"/>
              </a:ext>
            </a:extLst>
          </p:cNvPr>
          <p:cNvSpPr/>
          <p:nvPr/>
        </p:nvSpPr>
        <p:spPr>
          <a:xfrm>
            <a:off x="338220" y="1610176"/>
            <a:ext cx="360000" cy="3998406"/>
          </a:xfrm>
          <a:prstGeom prst="roundRect">
            <a:avLst>
              <a:gd name="adj" fmla="val 30118"/>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rPr>
              <a:t>海外における水素製造</a:t>
            </a:r>
          </a:p>
        </p:txBody>
      </p:sp>
      <p:sp>
        <p:nvSpPr>
          <p:cNvPr id="30" name="テキスト ボックス 29">
            <a:extLst>
              <a:ext uri="{FF2B5EF4-FFF2-40B4-BE49-F238E27FC236}">
                <a16:creationId xmlns:a16="http://schemas.microsoft.com/office/drawing/2014/main" id="{0A07240D-F6C2-94C9-A48F-A7402AE9F2CB}"/>
              </a:ext>
            </a:extLst>
          </p:cNvPr>
          <p:cNvSpPr txBox="1"/>
          <p:nvPr/>
        </p:nvSpPr>
        <p:spPr>
          <a:xfrm>
            <a:off x="3557212" y="3501489"/>
            <a:ext cx="3528000" cy="324000"/>
          </a:xfrm>
          <a:prstGeom prst="rect">
            <a:avLst/>
          </a:prstGeom>
          <a:noFill/>
          <a:ln>
            <a:noFill/>
          </a:ln>
        </p:spPr>
        <p:txBody>
          <a:bodyPr wrap="square">
            <a:spAutoFit/>
          </a:bodyPr>
          <a:lstStyle/>
          <a:p>
            <a:pPr algn="ctr"/>
            <a:r>
              <a:rPr lang="ja-JP" altLang="en-US" b="1" i="0" dirty="0">
                <a:solidFill>
                  <a:srgbClr val="1A1A1A"/>
                </a:solidFill>
                <a:effectLst/>
                <a:latin typeface="ＭＳ Ｐゴシック" panose="020B0600070205080204" pitchFamily="50" charset="-128"/>
                <a:ea typeface="ＭＳ Ｐゴシック" panose="020B0600070205080204" pitchFamily="50" charset="-128"/>
              </a:rPr>
              <a:t>トルエンは循環させながら使う</a:t>
            </a:r>
          </a:p>
        </p:txBody>
      </p:sp>
      <p:cxnSp>
        <p:nvCxnSpPr>
          <p:cNvPr id="31" name="直線矢印コネクタ 30">
            <a:extLst>
              <a:ext uri="{FF2B5EF4-FFF2-40B4-BE49-F238E27FC236}">
                <a16:creationId xmlns:a16="http://schemas.microsoft.com/office/drawing/2014/main" id="{4E48C7CE-BE9C-7DCB-FC43-2376F6E22E5D}"/>
              </a:ext>
            </a:extLst>
          </p:cNvPr>
          <p:cNvCxnSpPr>
            <a:cxnSpLocks/>
          </p:cNvCxnSpPr>
          <p:nvPr/>
        </p:nvCxnSpPr>
        <p:spPr>
          <a:xfrm flipH="1">
            <a:off x="2358795" y="3896866"/>
            <a:ext cx="318061" cy="275311"/>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3BEBB48E-3F17-935E-62F4-61045D1915DA}"/>
              </a:ext>
            </a:extLst>
          </p:cNvPr>
          <p:cNvCxnSpPr>
            <a:cxnSpLocks/>
          </p:cNvCxnSpPr>
          <p:nvPr/>
        </p:nvCxnSpPr>
        <p:spPr>
          <a:xfrm flipV="1">
            <a:off x="2660140" y="3885980"/>
            <a:ext cx="5470150" cy="6736"/>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E2F209B-9DFB-CB82-D786-5CC0EB7EB1F2}"/>
              </a:ext>
            </a:extLst>
          </p:cNvPr>
          <p:cNvCxnSpPr>
            <a:cxnSpLocks/>
          </p:cNvCxnSpPr>
          <p:nvPr/>
        </p:nvCxnSpPr>
        <p:spPr>
          <a:xfrm>
            <a:off x="8075598" y="3892716"/>
            <a:ext cx="210589" cy="20164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6DB4F0D-F73F-7BEA-0C4D-9B7659F14A04}"/>
              </a:ext>
            </a:extLst>
          </p:cNvPr>
          <p:cNvSpPr txBox="1"/>
          <p:nvPr/>
        </p:nvSpPr>
        <p:spPr>
          <a:xfrm>
            <a:off x="2569319" y="3894973"/>
            <a:ext cx="1980000" cy="252000"/>
          </a:xfrm>
          <a:prstGeom prst="rect">
            <a:avLst/>
          </a:prstGeom>
          <a:noFill/>
          <a:ln>
            <a:noFill/>
          </a:ln>
        </p:spPr>
        <p:txBody>
          <a:bodyPr wrap="square">
            <a:spAutoFit/>
          </a:bodyPr>
          <a:lstStyle/>
          <a:p>
            <a:pPr algn="ctr"/>
            <a:r>
              <a:rPr lang="ja-JP" altLang="en-US" sz="1400" b="1" i="0" dirty="0">
                <a:solidFill>
                  <a:srgbClr val="1A1A1A"/>
                </a:solidFill>
                <a:effectLst/>
                <a:latin typeface="ＭＳ Ｐゴシック" panose="020B0600070205080204" pitchFamily="50" charset="-128"/>
                <a:ea typeface="ＭＳ Ｐゴシック" panose="020B0600070205080204" pitchFamily="50" charset="-128"/>
              </a:rPr>
              <a:t>（メチルシクロヘキサン）</a:t>
            </a:r>
          </a:p>
        </p:txBody>
      </p:sp>
      <p:sp>
        <p:nvSpPr>
          <p:cNvPr id="35" name="テキスト ボックス 34">
            <a:extLst>
              <a:ext uri="{FF2B5EF4-FFF2-40B4-BE49-F238E27FC236}">
                <a16:creationId xmlns:a16="http://schemas.microsoft.com/office/drawing/2014/main" id="{5BE196C8-1A86-521F-A7E1-3E5FDC8D2D70}"/>
              </a:ext>
            </a:extLst>
          </p:cNvPr>
          <p:cNvSpPr txBox="1"/>
          <p:nvPr/>
        </p:nvSpPr>
        <p:spPr>
          <a:xfrm>
            <a:off x="766769" y="3135264"/>
            <a:ext cx="2196000" cy="276999"/>
          </a:xfrm>
          <a:prstGeom prst="rect">
            <a:avLst/>
          </a:prstGeom>
          <a:solidFill>
            <a:schemeClr val="accent1"/>
          </a:solidFill>
          <a:ln>
            <a:noFill/>
          </a:ln>
        </p:spPr>
        <p:txBody>
          <a:bodyPr wrap="square" lIns="72000" tIns="0" rIns="0" bIns="0">
            <a:spAutoFit/>
          </a:bodyPr>
          <a:lstStyle/>
          <a:p>
            <a:r>
              <a:rPr lang="ja-JP" altLang="en-US" b="1" i="0" dirty="0">
                <a:solidFill>
                  <a:schemeClr val="bg1"/>
                </a:solidFill>
                <a:effectLst/>
                <a:latin typeface="ＭＳ Ｐゴシック" panose="020B0600070205080204" pitchFamily="50" charset="-128"/>
                <a:ea typeface="ＭＳ Ｐゴシック" panose="020B0600070205080204" pitchFamily="50" charset="-128"/>
              </a:rPr>
              <a:t>オーストラリアと連携</a:t>
            </a:r>
          </a:p>
        </p:txBody>
      </p:sp>
      <p:sp>
        <p:nvSpPr>
          <p:cNvPr id="36" name="テキスト ボックス 35">
            <a:extLst>
              <a:ext uri="{FF2B5EF4-FFF2-40B4-BE49-F238E27FC236}">
                <a16:creationId xmlns:a16="http://schemas.microsoft.com/office/drawing/2014/main" id="{14640369-2F03-E538-C7CF-050794D7E931}"/>
              </a:ext>
            </a:extLst>
          </p:cNvPr>
          <p:cNvSpPr txBox="1"/>
          <p:nvPr/>
        </p:nvSpPr>
        <p:spPr>
          <a:xfrm>
            <a:off x="769256" y="3770525"/>
            <a:ext cx="1656000" cy="276999"/>
          </a:xfrm>
          <a:prstGeom prst="rect">
            <a:avLst/>
          </a:prstGeom>
          <a:solidFill>
            <a:schemeClr val="accent1"/>
          </a:solidFill>
          <a:ln>
            <a:noFill/>
          </a:ln>
        </p:spPr>
        <p:txBody>
          <a:bodyPr wrap="square" lIns="72000" tIns="0" rIns="0" bIns="0">
            <a:spAutoFit/>
          </a:bodyPr>
          <a:lstStyle/>
          <a:p>
            <a:r>
              <a:rPr lang="ja-JP" altLang="en-US" b="1" i="0" dirty="0">
                <a:solidFill>
                  <a:schemeClr val="bg1"/>
                </a:solidFill>
                <a:effectLst/>
                <a:latin typeface="ＭＳ Ｐゴシック" panose="020B0600070205080204" pitchFamily="50" charset="-128"/>
                <a:ea typeface="ＭＳ Ｐゴシック" panose="020B0600070205080204" pitchFamily="50" charset="-128"/>
              </a:rPr>
              <a:t>ブルネイと連携</a:t>
            </a:r>
          </a:p>
        </p:txBody>
      </p:sp>
      <p:sp>
        <p:nvSpPr>
          <p:cNvPr id="37" name="テキスト ボックス 36">
            <a:hlinkClick r:id="rId11"/>
            <a:extLst>
              <a:ext uri="{FF2B5EF4-FFF2-40B4-BE49-F238E27FC236}">
                <a16:creationId xmlns:a16="http://schemas.microsoft.com/office/drawing/2014/main" id="{8D6EFC3A-6283-E90E-0D89-015C0E3ADB82}"/>
              </a:ext>
            </a:extLst>
          </p:cNvPr>
          <p:cNvSpPr txBox="1"/>
          <p:nvPr/>
        </p:nvSpPr>
        <p:spPr>
          <a:xfrm>
            <a:off x="760114" y="3500005"/>
            <a:ext cx="2052000" cy="246221"/>
          </a:xfrm>
          <a:prstGeom prst="rect">
            <a:avLst/>
          </a:prstGeom>
          <a:solidFill>
            <a:schemeClr val="accent1">
              <a:lumMod val="20000"/>
              <a:lumOff val="80000"/>
            </a:schemeClr>
          </a:solidFill>
          <a:ln>
            <a:solidFill>
              <a:schemeClr val="accent1">
                <a:lumMod val="60000"/>
                <a:lumOff val="40000"/>
              </a:schemeClr>
            </a:solidFill>
          </a:ln>
        </p:spPr>
        <p:txBody>
          <a:bodyPr wrap="square" lIns="36000" tIns="0" rIns="0" bIns="0">
            <a:spAutoFit/>
          </a:bodyPr>
          <a:lstStyle/>
          <a:p>
            <a:pPr algn="ctr"/>
            <a:r>
              <a:rPr lang="ja-JP" altLang="en-US" sz="1600" i="0" dirty="0">
                <a:effectLst/>
                <a:latin typeface="ＭＳ Ｐゴシック" panose="020B0600070205080204" pitchFamily="50" charset="-128"/>
                <a:ea typeface="ＭＳ Ｐゴシック" panose="020B0600070205080204" pitchFamily="50" charset="-128"/>
              </a:rPr>
              <a:t>動画 </a:t>
            </a:r>
            <a:r>
              <a:rPr lang="ja-JP" altLang="en-US" sz="1600" dirty="0">
                <a:latin typeface="ＭＳ Ｐゴシック" panose="020B0600070205080204" pitchFamily="50" charset="-128"/>
                <a:ea typeface="ＭＳ Ｐゴシック" panose="020B0600070205080204" pitchFamily="50" charset="-128"/>
              </a:rPr>
              <a:t>木村強 ブルネイ</a:t>
            </a:r>
            <a:endParaRPr lang="ja-JP" altLang="en-US" sz="1200" i="0" dirty="0">
              <a:effectLst/>
              <a:latin typeface="ＭＳ Ｐゴシック" panose="020B0600070205080204" pitchFamily="50" charset="-128"/>
              <a:ea typeface="ＭＳ Ｐゴシック" panose="020B0600070205080204" pitchFamily="50" charset="-128"/>
            </a:endParaRPr>
          </a:p>
        </p:txBody>
      </p:sp>
      <p:sp>
        <p:nvSpPr>
          <p:cNvPr id="38" name="スライド番号プレースホルダー 6">
            <a:extLst>
              <a:ext uri="{FF2B5EF4-FFF2-40B4-BE49-F238E27FC236}">
                <a16:creationId xmlns:a16="http://schemas.microsoft.com/office/drawing/2014/main" id="{BFEAF296-CFE9-4108-3106-635AFBF56F0F}"/>
              </a:ext>
            </a:extLst>
          </p:cNvPr>
          <p:cNvSpPr txBox="1">
            <a:spLocks/>
          </p:cNvSpPr>
          <p:nvPr/>
        </p:nvSpPr>
        <p:spPr>
          <a:xfrm>
            <a:off x="11722773" y="6626288"/>
            <a:ext cx="432000" cy="216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800" dirty="0">
                <a:solidFill>
                  <a:schemeClr val="tx1"/>
                </a:solidFill>
                <a:latin typeface="Calibri" panose="020F0502020204030204" pitchFamily="34" charset="0"/>
                <a:cs typeface="Calibri" panose="020F0502020204030204" pitchFamily="34" charset="0"/>
              </a:rPr>
              <a:t>20</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39" name="テキスト ボックス 38">
            <a:hlinkClick r:id="rId12"/>
            <a:extLst>
              <a:ext uri="{FF2B5EF4-FFF2-40B4-BE49-F238E27FC236}">
                <a16:creationId xmlns:a16="http://schemas.microsoft.com/office/drawing/2014/main" id="{7E6457A7-761E-59AD-273F-C5E4932CB54E}"/>
              </a:ext>
            </a:extLst>
          </p:cNvPr>
          <p:cNvSpPr txBox="1"/>
          <p:nvPr/>
        </p:nvSpPr>
        <p:spPr>
          <a:xfrm>
            <a:off x="9610421" y="1187092"/>
            <a:ext cx="2376000" cy="492443"/>
          </a:xfrm>
          <a:prstGeom prst="rect">
            <a:avLst/>
          </a:prstGeom>
          <a:noFill/>
          <a:ln>
            <a:solidFill>
              <a:schemeClr val="tx1">
                <a:lumMod val="65000"/>
                <a:lumOff val="35000"/>
              </a:schemeClr>
            </a:solidFill>
          </a:ln>
        </p:spPr>
        <p:txBody>
          <a:bodyPr wrap="square" lIns="0" tIns="0" rIns="0" bIns="0">
            <a:spAutoFit/>
          </a:bodyPr>
          <a:lstStyle/>
          <a:p>
            <a:pPr algn="ct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出典：資源エネルギー庁水素政策小委員会中間整理</a:t>
            </a:r>
          </a:p>
        </p:txBody>
      </p:sp>
      <p:sp>
        <p:nvSpPr>
          <p:cNvPr id="40" name="テキスト ボックス 39">
            <a:extLst>
              <a:ext uri="{FF2B5EF4-FFF2-40B4-BE49-F238E27FC236}">
                <a16:creationId xmlns:a16="http://schemas.microsoft.com/office/drawing/2014/main" id="{D67C733E-EAAB-9448-8702-A7776002CFB1}"/>
              </a:ext>
            </a:extLst>
          </p:cNvPr>
          <p:cNvSpPr txBox="1"/>
          <p:nvPr/>
        </p:nvSpPr>
        <p:spPr>
          <a:xfrm>
            <a:off x="8890421" y="5042318"/>
            <a:ext cx="3168000" cy="684000"/>
          </a:xfrm>
          <a:prstGeom prst="rect">
            <a:avLst/>
          </a:prstGeom>
          <a:noFill/>
          <a:ln>
            <a:noFill/>
          </a:ln>
        </p:spPr>
        <p:txBody>
          <a:bodyPr wrap="square">
            <a:spAutoFit/>
          </a:bodyPr>
          <a:lstStyle/>
          <a:p>
            <a:pPr algn="ctr"/>
            <a:r>
              <a:rPr lang="ja-JP" altLang="en-US" b="1" i="0" u="sng" dirty="0">
                <a:solidFill>
                  <a:schemeClr val="accent1"/>
                </a:solidFill>
                <a:effectLst/>
                <a:latin typeface="ＭＳ Ｐゴシック" panose="020B0600070205080204" pitchFamily="50" charset="-128"/>
                <a:ea typeface="ＭＳ Ｐゴシック" panose="020B0600070205080204" pitchFamily="50" charset="-128"/>
              </a:rPr>
              <a:t>東北電力では、</a:t>
            </a:r>
            <a:r>
              <a:rPr lang="en-US" altLang="ja-JP" b="1" i="0" u="sng" dirty="0">
                <a:solidFill>
                  <a:schemeClr val="accent1"/>
                </a:solidFill>
                <a:effectLst/>
                <a:latin typeface="ＭＳ Ｐゴシック" panose="020B0600070205080204" pitchFamily="50" charset="-128"/>
                <a:ea typeface="ＭＳ Ｐゴシック" panose="020B0600070205080204" pitchFamily="50" charset="-128"/>
              </a:rPr>
              <a:t>2023/10</a:t>
            </a:r>
            <a:r>
              <a:rPr lang="ja-JP" altLang="en-US" b="1" i="0" u="sng" dirty="0">
                <a:solidFill>
                  <a:schemeClr val="accent1"/>
                </a:solidFill>
                <a:effectLst/>
                <a:latin typeface="ＭＳ Ｐゴシック" panose="020B0600070205080204" pitchFamily="50" charset="-128"/>
                <a:ea typeface="ＭＳ Ｐゴシック" panose="020B0600070205080204" pitchFamily="50" charset="-128"/>
              </a:rPr>
              <a:t>～新潟火力発電所で実証試験開始</a:t>
            </a:r>
          </a:p>
        </p:txBody>
      </p:sp>
      <p:sp>
        <p:nvSpPr>
          <p:cNvPr id="41" name="テキスト ボックス 40">
            <a:extLst>
              <a:ext uri="{FF2B5EF4-FFF2-40B4-BE49-F238E27FC236}">
                <a16:creationId xmlns:a16="http://schemas.microsoft.com/office/drawing/2014/main" id="{E59A18E8-1044-C3EF-4A7A-0BEECD590881}"/>
              </a:ext>
            </a:extLst>
          </p:cNvPr>
          <p:cNvSpPr txBox="1"/>
          <p:nvPr/>
        </p:nvSpPr>
        <p:spPr>
          <a:xfrm>
            <a:off x="2824814" y="3565326"/>
            <a:ext cx="792000" cy="184666"/>
          </a:xfrm>
          <a:prstGeom prst="rect">
            <a:avLst/>
          </a:prstGeom>
          <a:noFill/>
          <a:ln>
            <a:noFill/>
          </a:ln>
        </p:spPr>
        <p:txBody>
          <a:bodyPr wrap="square" lIns="0" tIns="0" rIns="0" bIns="0">
            <a:spAutoFit/>
          </a:bodyPr>
          <a:lstStyle/>
          <a:p>
            <a:pPr algn="ctr"/>
            <a:r>
              <a:rPr lang="ja-JP" altLang="en-US" sz="1200" i="0" dirty="0">
                <a:solidFill>
                  <a:srgbClr val="1A1A1A"/>
                </a:solidFill>
                <a:effectLst/>
                <a:latin typeface="ＭＳ Ｐゴシック" panose="020B0600070205080204" pitchFamily="50" charset="-128"/>
                <a:ea typeface="ＭＳ Ｐゴシック" panose="020B0600070205080204" pitchFamily="50" charset="-128"/>
              </a:rPr>
              <a:t>（</a:t>
            </a:r>
            <a:r>
              <a:rPr lang="en-US" altLang="ja-JP" sz="1200" i="0" dirty="0">
                <a:solidFill>
                  <a:srgbClr val="1A1A1A"/>
                </a:solidFill>
                <a:effectLst/>
                <a:latin typeface="ＭＳ Ｐゴシック" panose="020B0600070205080204" pitchFamily="50" charset="-128"/>
                <a:ea typeface="ＭＳ Ｐゴシック" panose="020B0600070205080204" pitchFamily="50" charset="-128"/>
              </a:rPr>
              <a:t>4</a:t>
            </a:r>
            <a:r>
              <a:rPr lang="ja-JP" altLang="en-US" sz="1200" i="0" dirty="0">
                <a:solidFill>
                  <a:srgbClr val="1A1A1A"/>
                </a:solidFill>
                <a:effectLst/>
                <a:latin typeface="ＭＳ Ｐゴシック" panose="020B0600070205080204" pitchFamily="50" charset="-128"/>
                <a:ea typeface="ＭＳ Ｐゴシック" panose="020B0600070205080204" pitchFamily="50" charset="-128"/>
              </a:rPr>
              <a:t>～</a:t>
            </a:r>
            <a:r>
              <a:rPr lang="en-US" altLang="ja-JP" sz="1200" i="0" dirty="0">
                <a:solidFill>
                  <a:srgbClr val="1A1A1A"/>
                </a:solidFill>
                <a:effectLst/>
                <a:latin typeface="ＭＳ Ｐゴシック" panose="020B0600070205080204" pitchFamily="50" charset="-128"/>
                <a:ea typeface="ＭＳ Ｐゴシック" panose="020B0600070205080204" pitchFamily="50" charset="-128"/>
              </a:rPr>
              <a:t>45</a:t>
            </a:r>
            <a:r>
              <a:rPr lang="ja-JP" altLang="en-US" sz="1200" i="0" dirty="0">
                <a:solidFill>
                  <a:srgbClr val="1A1A1A"/>
                </a:solidFill>
                <a:effectLst/>
                <a:latin typeface="ＭＳ Ｐゴシック" panose="020B0600070205080204" pitchFamily="50" charset="-128"/>
                <a:ea typeface="ＭＳ Ｐゴシック" panose="020B0600070205080204" pitchFamily="50" charset="-128"/>
              </a:rPr>
              <a:t>分）</a:t>
            </a:r>
          </a:p>
        </p:txBody>
      </p:sp>
      <p:sp>
        <p:nvSpPr>
          <p:cNvPr id="42" name="テキスト ボックス 1">
            <a:extLst>
              <a:ext uri="{FF2B5EF4-FFF2-40B4-BE49-F238E27FC236}">
                <a16:creationId xmlns:a16="http://schemas.microsoft.com/office/drawing/2014/main" id="{F281F746-8235-7568-1D77-D54090887BE1}"/>
              </a:ext>
            </a:extLst>
          </p:cNvPr>
          <p:cNvSpPr txBox="1"/>
          <p:nvPr/>
        </p:nvSpPr>
        <p:spPr>
          <a:xfrm>
            <a:off x="304223" y="730874"/>
            <a:ext cx="5220000" cy="324000"/>
          </a:xfrm>
          <a:prstGeom prst="rect">
            <a:avLst/>
          </a:prstGeom>
          <a:solidFill>
            <a:schemeClr val="bg1"/>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latin typeface="ＭＳ Ｐゴシック" panose="020B0600070205080204" pitchFamily="50" charset="-128"/>
                <a:ea typeface="ＭＳ Ｐゴシック" panose="020B0600070205080204" pitchFamily="50" charset="-128"/>
              </a:rPr>
              <a:t>③</a:t>
            </a:r>
            <a:r>
              <a:rPr lang="en-US" altLang="ja-JP" sz="2000" dirty="0">
                <a:latin typeface="ＭＳ Ｐゴシック" panose="020B0600070205080204" pitchFamily="50" charset="-128"/>
                <a:ea typeface="ＭＳ Ｐゴシック" panose="020B0600070205080204" pitchFamily="50" charset="-128"/>
              </a:rPr>
              <a:t>-3 </a:t>
            </a:r>
            <a:r>
              <a:rPr lang="ja-JP" altLang="en-US" sz="2000" dirty="0">
                <a:latin typeface="ＭＳ Ｐゴシック" panose="020B0600070205080204" pitchFamily="50" charset="-128"/>
                <a:ea typeface="ＭＳ Ｐゴシック" panose="020B0600070205080204" pitchFamily="50" charset="-128"/>
              </a:rPr>
              <a:t>水素（燃料転換）</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多様なサプライチェーン</a:t>
            </a:r>
          </a:p>
        </p:txBody>
      </p:sp>
    </p:spTree>
    <p:extLst>
      <p:ext uri="{BB962C8B-B14F-4D97-AF65-F5344CB8AC3E}">
        <p14:creationId xmlns:p14="http://schemas.microsoft.com/office/powerpoint/2010/main" val="3146979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1">
            <a:extLst>
              <a:ext uri="{FF2B5EF4-FFF2-40B4-BE49-F238E27FC236}">
                <a16:creationId xmlns:a16="http://schemas.microsoft.com/office/drawing/2014/main" id="{FB1C6BBE-77E3-4213-99D0-983736FBF706}"/>
              </a:ext>
            </a:extLst>
          </p:cNvPr>
          <p:cNvSpPr txBox="1"/>
          <p:nvPr/>
        </p:nvSpPr>
        <p:spPr>
          <a:xfrm>
            <a:off x="6471162" y="3595077"/>
            <a:ext cx="4644000" cy="324000"/>
          </a:xfrm>
          <a:prstGeom prst="rect">
            <a:avLst/>
          </a:prstGeom>
          <a:solidFill>
            <a:schemeClr val="bg1"/>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latin typeface="ＭＳ Ｐゴシック" panose="020B0600070205080204" pitchFamily="50" charset="-128"/>
                <a:ea typeface="ＭＳ Ｐゴシック" panose="020B0600070205080204" pitchFamily="50" charset="-128"/>
              </a:rPr>
              <a:t>③</a:t>
            </a:r>
            <a:r>
              <a:rPr lang="en-US" altLang="ja-JP" sz="2000" dirty="0">
                <a:latin typeface="ＭＳ Ｐゴシック" panose="020B0600070205080204" pitchFamily="50" charset="-128"/>
                <a:ea typeface="ＭＳ Ｐゴシック" panose="020B0600070205080204" pitchFamily="50" charset="-128"/>
              </a:rPr>
              <a:t>-3 </a:t>
            </a:r>
            <a:r>
              <a:rPr lang="ja-JP" altLang="en-US" sz="2000" dirty="0">
                <a:latin typeface="ＭＳ Ｐゴシック" panose="020B0600070205080204" pitchFamily="50" charset="-128"/>
                <a:ea typeface="ＭＳ Ｐゴシック" panose="020B0600070205080204" pitchFamily="50" charset="-128"/>
              </a:rPr>
              <a:t>合成燃料（燃料転換）</a:t>
            </a:r>
            <a:r>
              <a:rPr lang="en-US" altLang="ja-JP" sz="2000" dirty="0">
                <a:latin typeface="ＭＳ Ｐゴシック" panose="020B0600070205080204" pitchFamily="50" charset="-128"/>
                <a:ea typeface="ＭＳ Ｐゴシック" panose="020B0600070205080204" pitchFamily="50" charset="-128"/>
              </a:rPr>
              <a:t>-CO2</a:t>
            </a:r>
            <a:r>
              <a:rPr lang="ja-JP" altLang="en-US" sz="2000" dirty="0">
                <a:latin typeface="ＭＳ Ｐゴシック" panose="020B0600070205080204" pitchFamily="50" charset="-128"/>
                <a:ea typeface="ＭＳ Ｐゴシック" panose="020B0600070205080204" pitchFamily="50" charset="-128"/>
              </a:rPr>
              <a:t>の利用</a:t>
            </a:r>
          </a:p>
        </p:txBody>
      </p:sp>
      <p:sp>
        <p:nvSpPr>
          <p:cNvPr id="30" name="テキスト ボックス 35">
            <a:extLst>
              <a:ext uri="{FF2B5EF4-FFF2-40B4-BE49-F238E27FC236}">
                <a16:creationId xmlns:a16="http://schemas.microsoft.com/office/drawing/2014/main" id="{7639612D-AA35-4643-974F-2C6E7DFD5D9F}"/>
              </a:ext>
            </a:extLst>
          </p:cNvPr>
          <p:cNvSpPr txBox="1"/>
          <p:nvPr/>
        </p:nvSpPr>
        <p:spPr>
          <a:xfrm>
            <a:off x="9353625" y="3368616"/>
            <a:ext cx="2484000" cy="216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400" b="0" baseline="0" dirty="0">
                <a:solidFill>
                  <a:sysClr val="windowText" lastClr="000000"/>
                </a:solidFill>
                <a:latin typeface="ＭＳ Ｐゴシック" panose="020B0600070205080204" pitchFamily="50" charset="-128"/>
                <a:ea typeface="ＭＳ Ｐゴシック" panose="020B0600070205080204" pitchFamily="50" charset="-128"/>
              </a:rPr>
              <a:t>出典：資源エネルギー庁資料他</a:t>
            </a:r>
            <a:endParaRPr kumimoji="1" lang="en-US" altLang="ja-JP" sz="1400" b="0" baseline="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32" name="テキスト ボックス 35">
            <a:extLst>
              <a:ext uri="{FF2B5EF4-FFF2-40B4-BE49-F238E27FC236}">
                <a16:creationId xmlns:a16="http://schemas.microsoft.com/office/drawing/2014/main" id="{6B3E0F91-4473-44E5-9DFF-FC536A36CDC8}"/>
              </a:ext>
            </a:extLst>
          </p:cNvPr>
          <p:cNvSpPr txBox="1"/>
          <p:nvPr/>
        </p:nvSpPr>
        <p:spPr>
          <a:xfrm>
            <a:off x="8586952" y="6630671"/>
            <a:ext cx="2304000" cy="216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400" b="0" baseline="0" dirty="0">
                <a:solidFill>
                  <a:sysClr val="windowText" lastClr="000000"/>
                </a:solidFill>
                <a:latin typeface="ＭＳ Ｐゴシック" panose="020B0600070205080204" pitchFamily="50" charset="-128"/>
                <a:ea typeface="ＭＳ Ｐゴシック" panose="020B0600070205080204" pitchFamily="50" charset="-128"/>
              </a:rPr>
              <a:t>出典：資源エネルギー庁資料</a:t>
            </a:r>
            <a:endParaRPr kumimoji="1" lang="en-US" altLang="ja-JP" sz="1400" b="0" baseline="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21" name="テキスト ボックス 1">
            <a:extLst>
              <a:ext uri="{FF2B5EF4-FFF2-40B4-BE49-F238E27FC236}">
                <a16:creationId xmlns:a16="http://schemas.microsoft.com/office/drawing/2014/main" id="{07B21C09-369B-4DDC-97EA-1D0FA4443325}"/>
              </a:ext>
            </a:extLst>
          </p:cNvPr>
          <p:cNvSpPr txBox="1"/>
          <p:nvPr/>
        </p:nvSpPr>
        <p:spPr>
          <a:xfrm>
            <a:off x="6403849" y="672818"/>
            <a:ext cx="5220000" cy="324000"/>
          </a:xfrm>
          <a:prstGeom prst="rect">
            <a:avLst/>
          </a:prstGeom>
          <a:solidFill>
            <a:schemeClr val="bg1"/>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latin typeface="ＭＳ Ｐゴシック" panose="020B0600070205080204" pitchFamily="50" charset="-128"/>
                <a:ea typeface="ＭＳ Ｐゴシック" panose="020B0600070205080204" pitchFamily="50" charset="-128"/>
              </a:rPr>
              <a:t>③</a:t>
            </a:r>
            <a:r>
              <a:rPr lang="en-US" altLang="ja-JP" sz="2000" dirty="0">
                <a:latin typeface="ＭＳ Ｐゴシック" panose="020B0600070205080204" pitchFamily="50" charset="-128"/>
                <a:ea typeface="ＭＳ Ｐゴシック" panose="020B0600070205080204" pitchFamily="50" charset="-128"/>
              </a:rPr>
              <a:t>-5 </a:t>
            </a:r>
            <a:r>
              <a:rPr lang="ja-JP" altLang="en-US" sz="2000" dirty="0">
                <a:latin typeface="ＭＳ Ｐゴシック" panose="020B0600070205080204" pitchFamily="50" charset="-128"/>
                <a:ea typeface="ＭＳ Ｐゴシック" panose="020B0600070205080204" pitchFamily="50" charset="-128"/>
              </a:rPr>
              <a:t>アンモニア（燃転換料）</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多角的な用途拡大</a:t>
            </a:r>
          </a:p>
        </p:txBody>
      </p:sp>
      <p:pic>
        <p:nvPicPr>
          <p:cNvPr id="13" name="図 12">
            <a:extLst>
              <a:ext uri="{FF2B5EF4-FFF2-40B4-BE49-F238E27FC236}">
                <a16:creationId xmlns:a16="http://schemas.microsoft.com/office/drawing/2014/main" id="{0D8C670C-CB81-448F-A57D-9BD2EBB93C5E}"/>
              </a:ext>
            </a:extLst>
          </p:cNvPr>
          <p:cNvPicPr>
            <a:picLocks noChangeAspect="1"/>
          </p:cNvPicPr>
          <p:nvPr/>
        </p:nvPicPr>
        <p:blipFill>
          <a:blip r:embed="rId3"/>
          <a:stretch>
            <a:fillRect/>
          </a:stretch>
        </p:blipFill>
        <p:spPr>
          <a:xfrm>
            <a:off x="6642333" y="3923882"/>
            <a:ext cx="4209166" cy="2473269"/>
          </a:xfrm>
          <a:prstGeom prst="rect">
            <a:avLst/>
          </a:prstGeom>
        </p:spPr>
      </p:pic>
      <p:sp>
        <p:nvSpPr>
          <p:cNvPr id="37" name="テキスト ボックス 75">
            <a:extLst>
              <a:ext uri="{FF2B5EF4-FFF2-40B4-BE49-F238E27FC236}">
                <a16:creationId xmlns:a16="http://schemas.microsoft.com/office/drawing/2014/main" id="{D1BA516B-1616-43CB-A0DE-40A757DBF1C3}"/>
              </a:ext>
            </a:extLst>
          </p:cNvPr>
          <p:cNvSpPr txBox="1"/>
          <p:nvPr/>
        </p:nvSpPr>
        <p:spPr>
          <a:xfrm>
            <a:off x="6661593" y="6437003"/>
            <a:ext cx="4068000" cy="198000"/>
          </a:xfrm>
          <a:prstGeom prst="rect">
            <a:avLst/>
          </a:prstGeom>
          <a:noFill/>
          <a:ln w="9525">
            <a:noFill/>
          </a:ln>
        </p:spPr>
        <p:txBody>
          <a:bodyPr rot="0" spcFirstLastPara="0" vert="horz" wrap="square" lIns="0" tIns="0" rIns="0" bIns="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sz="1400" b="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400" b="0" kern="100" dirty="0">
                <a:effectLst/>
                <a:latin typeface="Calibri" panose="020F0502020204030204" pitchFamily="34" charset="0"/>
                <a:ea typeface="ＭＳ Ｐゴシック" panose="020B0600070205080204" pitchFamily="50" charset="-128"/>
                <a:cs typeface="Calibri" panose="020F0502020204030204" pitchFamily="34" charset="0"/>
              </a:rPr>
              <a:t>2</a:t>
            </a:r>
            <a:r>
              <a:rPr lang="ja-JP" sz="1400" b="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sz="1400" b="0" kern="100" dirty="0">
                <a:effectLst/>
                <a:latin typeface="Calibri" panose="020F0502020204030204" pitchFamily="34" charset="0"/>
                <a:ea typeface="ＭＳ Ｐゴシック" panose="020B0600070205080204" pitchFamily="50" charset="-128"/>
                <a:cs typeface="Calibri" panose="020F0502020204030204" pitchFamily="34" charset="0"/>
              </a:rPr>
              <a:t>H2</a:t>
            </a:r>
            <a:r>
              <a:rPr lang="ja-JP" sz="1400" b="0" kern="100" dirty="0">
                <a:effectLst/>
                <a:latin typeface="Calibri" panose="020F0502020204030204" pitchFamily="34" charset="0"/>
                <a:ea typeface="ＭＳ Ｐゴシック" panose="020B0600070205080204" pitchFamily="50" charset="-128"/>
                <a:cs typeface="Calibri" panose="020F0502020204030204" pitchFamily="34" charset="0"/>
              </a:rPr>
              <a:t>が再エネ由来</a:t>
            </a:r>
            <a:r>
              <a:rPr lang="ja-JP" altLang="en-US" sz="1400" b="0" kern="100" dirty="0">
                <a:effectLst/>
                <a:latin typeface="Calibri" panose="020F0502020204030204" pitchFamily="34" charset="0"/>
                <a:ea typeface="ＭＳ Ｐゴシック" panose="020B0600070205080204" pitchFamily="50" charset="-128"/>
                <a:cs typeface="Calibri" panose="020F0502020204030204" pitchFamily="34" charset="0"/>
              </a:rPr>
              <a:t>の場合には</a:t>
            </a:r>
            <a:r>
              <a:rPr lang="ja-JP" sz="1400" b="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sz="1400" b="0" kern="100" dirty="0">
                <a:effectLst/>
                <a:latin typeface="Calibri" panose="020F0502020204030204" pitchFamily="34" charset="0"/>
                <a:ea typeface="ＭＳ Ｐゴシック" panose="020B0600070205080204" pitchFamily="50" charset="-128"/>
                <a:cs typeface="Calibri" panose="020F0502020204030204" pitchFamily="34" charset="0"/>
              </a:rPr>
              <a:t>e-fuel</a:t>
            </a:r>
            <a:r>
              <a:rPr lang="ja-JP" sz="1400" b="0" kern="100" dirty="0">
                <a:effectLst/>
                <a:latin typeface="Calibri" panose="020F0502020204030204" pitchFamily="34" charset="0"/>
                <a:ea typeface="ＭＳ Ｐゴシック" panose="020B0600070205080204" pitchFamily="50" charset="-128"/>
                <a:cs typeface="Calibri" panose="020F0502020204030204" pitchFamily="34" charset="0"/>
              </a:rPr>
              <a:t>」と呼ぶ</a:t>
            </a:r>
          </a:p>
        </p:txBody>
      </p:sp>
      <p:sp>
        <p:nvSpPr>
          <p:cNvPr id="2" name="スライド番号プレースホルダー 6">
            <a:extLst>
              <a:ext uri="{FF2B5EF4-FFF2-40B4-BE49-F238E27FC236}">
                <a16:creationId xmlns:a16="http://schemas.microsoft.com/office/drawing/2014/main" id="{CBC284EA-60AF-A752-4C31-07661A5AB1BD}"/>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800" dirty="0">
                <a:solidFill>
                  <a:schemeClr val="tx1"/>
                </a:solidFill>
                <a:latin typeface="Calibri" panose="020F0502020204030204" pitchFamily="34" charset="0"/>
                <a:cs typeface="Calibri" panose="020F0502020204030204" pitchFamily="34" charset="0"/>
              </a:rPr>
              <a:t>21</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7" name="字幕 2">
            <a:extLst>
              <a:ext uri="{FF2B5EF4-FFF2-40B4-BE49-F238E27FC236}">
                <a16:creationId xmlns:a16="http://schemas.microsoft.com/office/drawing/2014/main" id="{54FF3AF7-A834-0D66-5213-F112DDAC2AA4}"/>
              </a:ext>
            </a:extLst>
          </p:cNvPr>
          <p:cNvSpPr txBox="1">
            <a:spLocks/>
          </p:cNvSpPr>
          <p:nvPr/>
        </p:nvSpPr>
        <p:spPr>
          <a:xfrm>
            <a:off x="15038" y="18666"/>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Calibri" panose="020F0502020204030204" pitchFamily="34" charset="0"/>
                <a:ea typeface="游明朝" panose="02020400000000000000" pitchFamily="18" charset="-128"/>
                <a:cs typeface="Calibri" panose="020F0502020204030204" pitchFamily="34" charset="0"/>
              </a:rPr>
              <a:t>4</a:t>
            </a:r>
            <a:r>
              <a:rPr lang="ja-JP" altLang="ja-JP"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　目標と</a:t>
            </a:r>
            <a:r>
              <a:rPr lang="ja-JP" altLang="ja-JP"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対策</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（具体策</a:t>
            </a:r>
            <a:r>
              <a:rPr lang="en-US" altLang="ja-JP" sz="2400" b="1" kern="100" dirty="0">
                <a:solidFill>
                  <a:schemeClr val="bg1"/>
                </a:solidFill>
                <a:effectLst/>
                <a:latin typeface="Calibri" panose="020F0502020204030204" pitchFamily="34" charset="0"/>
                <a:ea typeface="ＭＳ Ｐゴシック" panose="020B0600070205080204" pitchFamily="50" charset="-128"/>
                <a:cs typeface="Calibri" panose="020F0502020204030204" pitchFamily="34" charset="0"/>
              </a:rPr>
              <a:t>4</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a:t>
            </a:r>
            <a:endParaRPr lang="ja-JP" altLang="ja-JP" sz="24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テキスト ボックス 1">
            <a:extLst>
              <a:ext uri="{FF2B5EF4-FFF2-40B4-BE49-F238E27FC236}">
                <a16:creationId xmlns:a16="http://schemas.microsoft.com/office/drawing/2014/main" id="{A92A2769-55AA-6636-3206-103057419384}"/>
              </a:ext>
            </a:extLst>
          </p:cNvPr>
          <p:cNvSpPr txBox="1"/>
          <p:nvPr/>
        </p:nvSpPr>
        <p:spPr>
          <a:xfrm>
            <a:off x="304223" y="730874"/>
            <a:ext cx="5220000" cy="324000"/>
          </a:xfrm>
          <a:prstGeom prst="rect">
            <a:avLst/>
          </a:prstGeom>
          <a:solidFill>
            <a:schemeClr val="bg1"/>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latin typeface="ＭＳ Ｐゴシック" panose="020B0600070205080204" pitchFamily="50" charset="-128"/>
                <a:ea typeface="ＭＳ Ｐゴシック" panose="020B0600070205080204" pitchFamily="50" charset="-128"/>
              </a:rPr>
              <a:t>③</a:t>
            </a:r>
            <a:r>
              <a:rPr lang="en-US" altLang="ja-JP" sz="2000" dirty="0">
                <a:latin typeface="ＭＳ Ｐゴシック" panose="020B0600070205080204" pitchFamily="50" charset="-128"/>
                <a:ea typeface="ＭＳ Ｐゴシック" panose="020B0600070205080204" pitchFamily="50" charset="-128"/>
              </a:rPr>
              <a:t>-4 </a:t>
            </a:r>
            <a:r>
              <a:rPr lang="ja-JP" altLang="en-US" sz="2000" dirty="0">
                <a:latin typeface="ＭＳ Ｐゴシック" panose="020B0600070205080204" pitchFamily="50" charset="-128"/>
                <a:ea typeface="ＭＳ Ｐゴシック" panose="020B0600070205080204" pitchFamily="50" charset="-128"/>
              </a:rPr>
              <a:t>水素（燃料転換）</a:t>
            </a:r>
            <a:r>
              <a:rPr lang="en-US" altLang="ja-JP" sz="2000" dirty="0">
                <a:latin typeface="ＭＳ Ｐゴシック" panose="020B0600070205080204" pitchFamily="50" charset="-128"/>
                <a:ea typeface="ＭＳ Ｐゴシック" panose="020B0600070205080204" pitchFamily="50" charset="-128"/>
              </a:rPr>
              <a:t>-</a:t>
            </a:r>
            <a:r>
              <a:rPr lang="ja-JP" altLang="en-US" sz="2000" u="sng" dirty="0">
                <a:latin typeface="ＭＳ Ｐゴシック" panose="020B0600070205080204" pitchFamily="50" charset="-128"/>
                <a:ea typeface="ＭＳ Ｐゴシック" panose="020B0600070205080204" pitchFamily="50" charset="-128"/>
              </a:rPr>
              <a:t>新たな挑戦</a:t>
            </a:r>
          </a:p>
        </p:txBody>
      </p:sp>
      <p:grpSp>
        <p:nvGrpSpPr>
          <p:cNvPr id="5" name="グループ化 4">
            <a:extLst>
              <a:ext uri="{FF2B5EF4-FFF2-40B4-BE49-F238E27FC236}">
                <a16:creationId xmlns:a16="http://schemas.microsoft.com/office/drawing/2014/main" id="{1BB93D12-3AD9-D1A9-4D88-1B1546E974B0}"/>
              </a:ext>
            </a:extLst>
          </p:cNvPr>
          <p:cNvGrpSpPr/>
          <p:nvPr/>
        </p:nvGrpSpPr>
        <p:grpSpPr>
          <a:xfrm>
            <a:off x="851106" y="1140663"/>
            <a:ext cx="5069890" cy="3230768"/>
            <a:chOff x="6566106" y="1140663"/>
            <a:chExt cx="5069890" cy="3230768"/>
          </a:xfrm>
        </p:grpSpPr>
        <p:grpSp>
          <p:nvGrpSpPr>
            <p:cNvPr id="9" name="グループ化 8">
              <a:extLst>
                <a:ext uri="{FF2B5EF4-FFF2-40B4-BE49-F238E27FC236}">
                  <a16:creationId xmlns:a16="http://schemas.microsoft.com/office/drawing/2014/main" id="{219CF890-BA73-B208-D2F6-ED82577A31DE}"/>
                </a:ext>
              </a:extLst>
            </p:cNvPr>
            <p:cNvGrpSpPr/>
            <p:nvPr/>
          </p:nvGrpSpPr>
          <p:grpSpPr>
            <a:xfrm>
              <a:off x="6566106" y="1140663"/>
              <a:ext cx="5069890" cy="3230768"/>
              <a:chOff x="6537078" y="1126149"/>
              <a:chExt cx="5069890" cy="3230768"/>
            </a:xfrm>
          </p:grpSpPr>
          <p:pic>
            <p:nvPicPr>
              <p:cNvPr id="16" name="図 15">
                <a:extLst>
                  <a:ext uri="{FF2B5EF4-FFF2-40B4-BE49-F238E27FC236}">
                    <a16:creationId xmlns:a16="http://schemas.microsoft.com/office/drawing/2014/main" id="{86584FF4-4024-35DA-5763-912FFF7E4933}"/>
                  </a:ext>
                </a:extLst>
              </p:cNvPr>
              <p:cNvPicPr>
                <a:picLocks noChangeAspect="1"/>
              </p:cNvPicPr>
              <p:nvPr/>
            </p:nvPicPr>
            <p:blipFill>
              <a:blip r:embed="rId4"/>
              <a:stretch>
                <a:fillRect/>
              </a:stretch>
            </p:blipFill>
            <p:spPr>
              <a:xfrm>
                <a:off x="7028391" y="1603933"/>
                <a:ext cx="4079524" cy="2278095"/>
              </a:xfrm>
              <a:prstGeom prst="rect">
                <a:avLst/>
              </a:prstGeom>
            </p:spPr>
          </p:pic>
          <p:sp>
            <p:nvSpPr>
              <p:cNvPr id="17" name="月 16">
                <a:extLst>
                  <a:ext uri="{FF2B5EF4-FFF2-40B4-BE49-F238E27FC236}">
                    <a16:creationId xmlns:a16="http://schemas.microsoft.com/office/drawing/2014/main" id="{8D04F2EE-9EBB-C939-7F58-64F8DA84DA75}"/>
                  </a:ext>
                </a:extLst>
              </p:cNvPr>
              <p:cNvSpPr/>
              <p:nvPr/>
            </p:nvSpPr>
            <p:spPr>
              <a:xfrm rot="18900000">
                <a:off x="6574745" y="3348917"/>
                <a:ext cx="936000" cy="1008000"/>
              </a:xfrm>
              <a:prstGeom prst="moon">
                <a:avLst>
                  <a:gd name="adj" fmla="val 659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月 17">
                <a:extLst>
                  <a:ext uri="{FF2B5EF4-FFF2-40B4-BE49-F238E27FC236}">
                    <a16:creationId xmlns:a16="http://schemas.microsoft.com/office/drawing/2014/main" id="{9C27F013-C021-1D37-1866-D40EAC7F264E}"/>
                  </a:ext>
                </a:extLst>
              </p:cNvPr>
              <p:cNvSpPr/>
              <p:nvPr/>
            </p:nvSpPr>
            <p:spPr>
              <a:xfrm rot="8100000">
                <a:off x="10622661" y="1126149"/>
                <a:ext cx="936000" cy="1008000"/>
              </a:xfrm>
              <a:prstGeom prst="moon">
                <a:avLst>
                  <a:gd name="adj" fmla="val 659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月 18">
                <a:extLst>
                  <a:ext uri="{FF2B5EF4-FFF2-40B4-BE49-F238E27FC236}">
                    <a16:creationId xmlns:a16="http://schemas.microsoft.com/office/drawing/2014/main" id="{E61310E2-C093-BBCF-6E34-064FF8E30C24}"/>
                  </a:ext>
                </a:extLst>
              </p:cNvPr>
              <p:cNvSpPr/>
              <p:nvPr/>
            </p:nvSpPr>
            <p:spPr>
              <a:xfrm rot="13500000">
                <a:off x="10634968" y="3351210"/>
                <a:ext cx="936000" cy="1008000"/>
              </a:xfrm>
              <a:prstGeom prst="moon">
                <a:avLst>
                  <a:gd name="adj" fmla="val 659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月 19">
                <a:extLst>
                  <a:ext uri="{FF2B5EF4-FFF2-40B4-BE49-F238E27FC236}">
                    <a16:creationId xmlns:a16="http://schemas.microsoft.com/office/drawing/2014/main" id="{F09F3DB7-BF08-A662-5B6F-8EBDB9A98A90}"/>
                  </a:ext>
                </a:extLst>
              </p:cNvPr>
              <p:cNvSpPr/>
              <p:nvPr/>
            </p:nvSpPr>
            <p:spPr>
              <a:xfrm rot="2700000">
                <a:off x="6573078" y="1126972"/>
                <a:ext cx="936000" cy="1008000"/>
              </a:xfrm>
              <a:prstGeom prst="moon">
                <a:avLst>
                  <a:gd name="adj" fmla="val 659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a:extLst>
                <a:ext uri="{FF2B5EF4-FFF2-40B4-BE49-F238E27FC236}">
                  <a16:creationId xmlns:a16="http://schemas.microsoft.com/office/drawing/2014/main" id="{58EF9140-67C7-99AF-754A-7FBBCE928DDF}"/>
                </a:ext>
              </a:extLst>
            </p:cNvPr>
            <p:cNvSpPr txBox="1"/>
            <p:nvPr/>
          </p:nvSpPr>
          <p:spPr>
            <a:xfrm>
              <a:off x="7274142" y="1694132"/>
              <a:ext cx="1426385" cy="276999"/>
            </a:xfrm>
            <a:prstGeom prst="rect">
              <a:avLst/>
            </a:prstGeom>
            <a:solidFill>
              <a:schemeClr val="accent1">
                <a:lumMod val="50000"/>
              </a:schemeClr>
            </a:solidFill>
            <a:ln>
              <a:noFill/>
            </a:ln>
          </p:spPr>
          <p:txBody>
            <a:bodyPr wrap="square" lIns="0" tIns="0" rIns="0" bIns="0">
              <a:spAutoFit/>
            </a:bodyPr>
            <a:lstStyle/>
            <a:p>
              <a:pPr algn="ctr"/>
              <a:r>
                <a:rPr lang="ja-JP" altLang="en-US" sz="18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荒海が仕事場</a:t>
              </a:r>
              <a:endParaRPr lang="ja-JP" altLang="ja-JP" sz="16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23" name="テキスト ボックス 22">
            <a:extLst>
              <a:ext uri="{FF2B5EF4-FFF2-40B4-BE49-F238E27FC236}">
                <a16:creationId xmlns:a16="http://schemas.microsoft.com/office/drawing/2014/main" id="{9ED9C025-8A3C-F054-7E53-69BBC0056D72}"/>
              </a:ext>
            </a:extLst>
          </p:cNvPr>
          <p:cNvSpPr txBox="1"/>
          <p:nvPr/>
        </p:nvSpPr>
        <p:spPr>
          <a:xfrm>
            <a:off x="352101" y="1117621"/>
            <a:ext cx="5652000" cy="400110"/>
          </a:xfrm>
          <a:prstGeom prst="rect">
            <a:avLst/>
          </a:prstGeom>
          <a:noFill/>
          <a:ln>
            <a:noFill/>
          </a:ln>
        </p:spPr>
        <p:txBody>
          <a:bodyPr wrap="square">
            <a:spAutoFit/>
          </a:bodyPr>
          <a:lstStyle/>
          <a:p>
            <a:pPr algn="ctr"/>
            <a:r>
              <a:rPr lang="ja-JP" altLang="en-US" sz="2000" b="1" i="0" u="sng" dirty="0">
                <a:solidFill>
                  <a:srgbClr val="1A1A1A"/>
                </a:solidFill>
                <a:effectLst/>
                <a:latin typeface="ＭＳ Ｐゴシック" panose="020B0600070205080204" pitchFamily="50" charset="-128"/>
                <a:ea typeface="ＭＳ Ｐゴシック" panose="020B0600070205080204" pitchFamily="50" charset="-128"/>
              </a:rPr>
              <a:t>風力と水素でゼロエミッション</a:t>
            </a:r>
            <a:r>
              <a:rPr lang="ja-JP" altLang="en-US" sz="1600" b="1" i="0" u="sng" dirty="0">
                <a:solidFill>
                  <a:srgbClr val="1A1A1A"/>
                </a:solidFill>
                <a:effectLst/>
                <a:latin typeface="ＭＳ Ｐゴシック" panose="020B0600070205080204" pitchFamily="50" charset="-128"/>
                <a:ea typeface="ＭＳ Ｐゴシック" panose="020B0600070205080204" pitchFamily="50" charset="-128"/>
              </a:rPr>
              <a:t>（</a:t>
            </a:r>
            <a:r>
              <a:rPr lang="en-US" altLang="ja-JP" sz="1600" b="1" i="0" u="sng" dirty="0">
                <a:solidFill>
                  <a:srgbClr val="1A1A1A"/>
                </a:solidFill>
                <a:effectLst/>
                <a:latin typeface="ＭＳ Ｐゴシック" panose="020B0600070205080204" pitchFamily="50" charset="-128"/>
                <a:ea typeface="ＭＳ Ｐゴシック" panose="020B0600070205080204" pitchFamily="50" charset="-128"/>
              </a:rPr>
              <a:t>2030</a:t>
            </a:r>
            <a:r>
              <a:rPr lang="ja-JP" altLang="en-US" sz="1600" b="1" i="0" u="sng" dirty="0">
                <a:solidFill>
                  <a:srgbClr val="1A1A1A"/>
                </a:solidFill>
                <a:effectLst/>
                <a:latin typeface="ＭＳ Ｐゴシック" panose="020B0600070205080204" pitchFamily="50" charset="-128"/>
                <a:ea typeface="ＭＳ Ｐゴシック" panose="020B0600070205080204" pitchFamily="50" charset="-128"/>
              </a:rPr>
              <a:t>年までに建造予定）</a:t>
            </a:r>
            <a:endParaRPr lang="ja-JP" altLang="en-US" sz="1600" i="0" dirty="0">
              <a:solidFill>
                <a:srgbClr val="1A1A1A"/>
              </a:solidFill>
              <a:effectLst/>
              <a:latin typeface="Calibri" panose="020F0502020204030204" pitchFamily="34" charset="0"/>
              <a:ea typeface="ＭＳ Ｐ明朝" panose="02020600040205080304" pitchFamily="18" charset="-128"/>
              <a:cs typeface="Calibri" panose="020F0502020204030204" pitchFamily="34" charset="0"/>
            </a:endParaRPr>
          </a:p>
        </p:txBody>
      </p:sp>
      <p:sp>
        <p:nvSpPr>
          <p:cNvPr id="24" name="テキスト ボックス 23">
            <a:extLst>
              <a:ext uri="{FF2B5EF4-FFF2-40B4-BE49-F238E27FC236}">
                <a16:creationId xmlns:a16="http://schemas.microsoft.com/office/drawing/2014/main" id="{D7C4DE5D-D22D-CC0A-FF5E-47CA998BC3C6}"/>
              </a:ext>
            </a:extLst>
          </p:cNvPr>
          <p:cNvSpPr txBox="1"/>
          <p:nvPr/>
        </p:nvSpPr>
        <p:spPr>
          <a:xfrm>
            <a:off x="151878" y="3954255"/>
            <a:ext cx="6012000" cy="2923877"/>
          </a:xfrm>
          <a:prstGeom prst="rect">
            <a:avLst/>
          </a:prstGeom>
          <a:noFill/>
          <a:ln>
            <a:noFill/>
          </a:ln>
        </p:spPr>
        <p:txBody>
          <a:bodyPr wrap="square">
            <a:spAutoFit/>
          </a:bodyPr>
          <a:lstStyle/>
          <a:p>
            <a:pPr algn="l"/>
            <a:endParaRPr lang="en-US" altLang="ja-JP" sz="600" b="1" dirty="0">
              <a:solidFill>
                <a:srgbClr val="1A1A1A"/>
              </a:solidFill>
              <a:latin typeface="ＭＳ Ｐゴシック" panose="020B0600070205080204" pitchFamily="50" charset="-128"/>
              <a:ea typeface="ＭＳ Ｐゴシック" panose="020B0600070205080204" pitchFamily="50" charset="-128"/>
            </a:endParaRPr>
          </a:p>
          <a:p>
            <a:pPr algn="l"/>
            <a:r>
              <a:rPr lang="ja-JP" altLang="en-US"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・無人船（当初は有人）で</a:t>
            </a:r>
            <a:r>
              <a:rPr lang="en-US" altLang="ja-JP"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10</a:t>
            </a:r>
            <a:r>
              <a:rPr lang="ja-JP" altLang="en-US"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基の帆と水素燃料電池で推進し、</a:t>
            </a:r>
            <a:r>
              <a:rPr lang="ja-JP" altLang="en-US" sz="2000" u="sng"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強風が吹く海域を、自ら探して移動</a:t>
            </a:r>
            <a:endParaRPr lang="en-US" altLang="ja-JP" sz="2000" u="sng" dirty="0">
              <a:solidFill>
                <a:srgbClr val="1A1A1A"/>
              </a:solidFill>
              <a:latin typeface="Calibri" panose="020F0502020204030204" pitchFamily="34" charset="0"/>
              <a:ea typeface="ＭＳ Ｐ明朝" panose="02020600040205080304" pitchFamily="18" charset="-128"/>
              <a:cs typeface="Calibri" panose="020F0502020204030204" pitchFamily="34" charset="0"/>
            </a:endParaRPr>
          </a:p>
          <a:p>
            <a:endParaRPr lang="en-US" altLang="ja-JP" sz="600" dirty="0">
              <a:solidFill>
                <a:srgbClr val="1A1A1A"/>
              </a:solidFill>
              <a:latin typeface="Calibri" panose="020F0502020204030204" pitchFamily="34" charset="0"/>
              <a:ea typeface="ＭＳ Ｐ明朝" panose="02020600040205080304" pitchFamily="18" charset="-128"/>
              <a:cs typeface="Calibri" panose="020F0502020204030204" pitchFamily="34" charset="0"/>
            </a:endParaRPr>
          </a:p>
          <a:p>
            <a:r>
              <a:rPr lang="ja-JP" altLang="en-US"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・強風水域に来たら</a:t>
            </a:r>
            <a:r>
              <a:rPr lang="en-US" altLang="ja-JP"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53m</a:t>
            </a:r>
            <a:r>
              <a:rPr lang="ja-JP" altLang="en-US"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の帆を揚げ、風の力を利用しながら水中ﾀｰﾋﾞﾝで発電し、海水から純水を製造</a:t>
            </a:r>
            <a:endParaRPr lang="en-US" altLang="ja-JP"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endParaRPr>
          </a:p>
          <a:p>
            <a:pPr algn="l"/>
            <a:endParaRPr lang="en-US" altLang="ja-JP" sz="600" dirty="0">
              <a:solidFill>
                <a:srgbClr val="1A1A1A"/>
              </a:solidFill>
              <a:latin typeface="Calibri" panose="020F0502020204030204" pitchFamily="34" charset="0"/>
              <a:ea typeface="ＭＳ Ｐ明朝" panose="02020600040205080304" pitchFamily="18" charset="-128"/>
              <a:cs typeface="Calibri" panose="020F0502020204030204" pitchFamily="34" charset="0"/>
            </a:endParaRPr>
          </a:p>
          <a:p>
            <a:pPr algn="l"/>
            <a:r>
              <a:rPr lang="ja-JP" altLang="en-US"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・純水を電気分解→</a:t>
            </a:r>
            <a:r>
              <a:rPr lang="en-US" altLang="ja-JP"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H2+</a:t>
            </a:r>
            <a:r>
              <a:rPr lang="ja-JP" altLang="en-US"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ﾄﾙｴﾝ→ﾒﾁﾙｼｸﾛﾍｷｻﾝ→船のタンクに貯蔵、を繰り返し、タンクを満杯にする</a:t>
            </a:r>
            <a:endParaRPr lang="en-US" altLang="ja-JP"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endParaRPr>
          </a:p>
          <a:p>
            <a:pPr algn="l"/>
            <a:endParaRPr lang="en-US" altLang="ja-JP" sz="600" dirty="0">
              <a:solidFill>
                <a:srgbClr val="1A1A1A"/>
              </a:solidFill>
              <a:latin typeface="Calibri" panose="020F0502020204030204" pitchFamily="34" charset="0"/>
              <a:ea typeface="ＭＳ Ｐ明朝" panose="02020600040205080304" pitchFamily="18" charset="-128"/>
              <a:cs typeface="Calibri" panose="020F0502020204030204" pitchFamily="34" charset="0"/>
            </a:endParaRPr>
          </a:p>
          <a:p>
            <a:pPr algn="l"/>
            <a:r>
              <a:rPr lang="ja-JP" altLang="en-US" sz="20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・寄港ﾙｰﾄを自ら検索→接岸･陸揚げはﾄﾞﾛｰﾝで自動化荷揚げが終了でﾘｻｲｸﾙのﾄﾙｴﾝを積載し、出航する</a:t>
            </a:r>
            <a:endParaRPr lang="ja-JP" altLang="en-US" sz="2000" i="0" dirty="0">
              <a:solidFill>
                <a:srgbClr val="1A1A1A"/>
              </a:solidFill>
              <a:effectLst/>
              <a:latin typeface="Calibri" panose="020F0502020204030204" pitchFamily="34" charset="0"/>
              <a:ea typeface="ＭＳ Ｐ明朝" panose="02020600040205080304" pitchFamily="18" charset="-128"/>
              <a:cs typeface="Calibri" panose="020F0502020204030204" pitchFamily="34" charset="0"/>
            </a:endParaRPr>
          </a:p>
        </p:txBody>
      </p:sp>
      <p:sp>
        <p:nvSpPr>
          <p:cNvPr id="25" name="テキスト ボックス 75">
            <a:extLst>
              <a:ext uri="{FF2B5EF4-FFF2-40B4-BE49-F238E27FC236}">
                <a16:creationId xmlns:a16="http://schemas.microsoft.com/office/drawing/2014/main" id="{FD190955-0B02-DB4E-C582-28067B9FA36B}"/>
              </a:ext>
            </a:extLst>
          </p:cNvPr>
          <p:cNvSpPr txBox="1"/>
          <p:nvPr/>
        </p:nvSpPr>
        <p:spPr>
          <a:xfrm>
            <a:off x="6655033" y="6219907"/>
            <a:ext cx="4068000" cy="198000"/>
          </a:xfrm>
          <a:prstGeom prst="rect">
            <a:avLst/>
          </a:prstGeom>
          <a:noFill/>
          <a:ln w="9525">
            <a:noFill/>
          </a:ln>
        </p:spPr>
        <p:txBody>
          <a:bodyPr rot="0" spcFirstLastPara="0" vert="horz" wrap="square" lIns="0" tIns="0" rIns="0" bIns="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sz="1400" b="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400" b="0" kern="100" dirty="0">
                <a:effectLst/>
                <a:latin typeface="Calibri" panose="020F0502020204030204" pitchFamily="34" charset="0"/>
                <a:ea typeface="ＭＳ Ｐゴシック" panose="020B0600070205080204" pitchFamily="50" charset="-128"/>
                <a:cs typeface="Calibri" panose="020F0502020204030204" pitchFamily="34" charset="0"/>
              </a:rPr>
              <a:t>1</a:t>
            </a:r>
            <a:r>
              <a:rPr lang="ja-JP" sz="1400" b="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400" b="0" kern="100" dirty="0">
                <a:effectLst/>
                <a:latin typeface="Calibri" panose="020F0502020204030204" pitchFamily="34" charset="0"/>
                <a:ea typeface="ＭＳ Ｐゴシック" panose="020B0600070205080204" pitchFamily="50" charset="-128"/>
                <a:cs typeface="Calibri" panose="020F0502020204030204" pitchFamily="34" charset="0"/>
              </a:rPr>
              <a:t>Direct Air Capture</a:t>
            </a:r>
            <a:r>
              <a:rPr lang="ja-JP" altLang="en-US" sz="1400" b="0" kern="100" dirty="0">
                <a:effectLst/>
                <a:latin typeface="Calibri" panose="020F0502020204030204" pitchFamily="34" charset="0"/>
                <a:ea typeface="ＭＳ Ｐゴシック" panose="020B0600070205080204" pitchFamily="50" charset="-128"/>
                <a:cs typeface="Calibri" panose="020F0502020204030204" pitchFamily="34" charset="0"/>
              </a:rPr>
              <a:t>で空気中から直接取り込む方法</a:t>
            </a:r>
            <a:endParaRPr lang="ja-JP" sz="1400" b="0" kern="100" dirty="0">
              <a:effectLst/>
              <a:latin typeface="Calibri" panose="020F0502020204030204" pitchFamily="34" charset="0"/>
              <a:ea typeface="ＭＳ Ｐゴシック" panose="020B0600070205080204" pitchFamily="50" charset="-128"/>
              <a:cs typeface="Calibri" panose="020F0502020204030204" pitchFamily="34" charset="0"/>
            </a:endParaRPr>
          </a:p>
        </p:txBody>
      </p:sp>
      <p:sp>
        <p:nvSpPr>
          <p:cNvPr id="6" name="テキスト ボックス 5">
            <a:hlinkClick r:id="rId5"/>
            <a:extLst>
              <a:ext uri="{FF2B5EF4-FFF2-40B4-BE49-F238E27FC236}">
                <a16:creationId xmlns:a16="http://schemas.microsoft.com/office/drawing/2014/main" id="{5412721A-C31D-FFF9-42C1-A2A70E9C45D3}"/>
              </a:ext>
            </a:extLst>
          </p:cNvPr>
          <p:cNvSpPr txBox="1"/>
          <p:nvPr/>
        </p:nvSpPr>
        <p:spPr>
          <a:xfrm>
            <a:off x="338074" y="2600583"/>
            <a:ext cx="971126" cy="1077218"/>
          </a:xfrm>
          <a:prstGeom prst="rect">
            <a:avLst/>
          </a:prstGeom>
          <a:noFill/>
          <a:ln>
            <a:solidFill>
              <a:schemeClr val="tx1">
                <a:lumMod val="65000"/>
                <a:lumOff val="35000"/>
              </a:schemeClr>
            </a:solidFill>
          </a:ln>
        </p:spPr>
        <p:txBody>
          <a:bodyPr wrap="square" lIns="36000" tIns="0" rIns="36000" bIns="0">
            <a:spAutoFit/>
          </a:bodyPr>
          <a:lstStyle/>
          <a:p>
            <a:pPr algn="just"/>
            <a:r>
              <a:rPr lang="ja-JP" altLang="en-US" sz="1400" kern="100" dirty="0">
                <a:effectLst/>
                <a:latin typeface="Calibri" panose="020F0502020204030204" pitchFamily="34" charset="0"/>
                <a:ea typeface="ＭＳ Ｐゴシック" panose="020B0600070205080204" pitchFamily="50" charset="-128"/>
                <a:cs typeface="Calibri" panose="020F0502020204030204" pitchFamily="34" charset="0"/>
              </a:rPr>
              <a:t>動画：商船三井公式チャンネル「水素製造船」（</a:t>
            </a:r>
            <a:r>
              <a:rPr lang="en-US" altLang="ja-JP" sz="1400" kern="100" dirty="0">
                <a:effectLst/>
                <a:latin typeface="Calibri" panose="020F0502020204030204" pitchFamily="34" charset="0"/>
                <a:ea typeface="ＭＳ Ｐゴシック" panose="020B0600070205080204" pitchFamily="50" charset="-128"/>
                <a:cs typeface="Calibri" panose="020F0502020204030204" pitchFamily="34" charset="0"/>
              </a:rPr>
              <a:t>8</a:t>
            </a:r>
            <a:r>
              <a:rPr lang="ja-JP" altLang="en-US" sz="140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400" kern="100" dirty="0">
                <a:effectLst/>
                <a:latin typeface="Calibri" panose="020F0502020204030204" pitchFamily="34" charset="0"/>
                <a:ea typeface="ＭＳ Ｐゴシック" panose="020B0600070205080204" pitchFamily="50" charset="-128"/>
                <a:cs typeface="Calibri" panose="020F0502020204030204" pitchFamily="34" charset="0"/>
              </a:rPr>
              <a:t>59</a:t>
            </a:r>
            <a:r>
              <a:rPr lang="ja-JP" altLang="en-US" sz="1400" kern="100" dirty="0">
                <a:effectLst/>
                <a:latin typeface="Calibri" panose="020F0502020204030204" pitchFamily="34" charset="0"/>
                <a:ea typeface="ＭＳ Ｐゴシック" panose="020B0600070205080204" pitchFamily="50" charset="-128"/>
                <a:cs typeface="Calibri" panose="020F0502020204030204" pitchFamily="34" charset="0"/>
              </a:rPr>
              <a:t>）</a:t>
            </a:r>
            <a:endParaRPr lang="ja-JP" altLang="ja-JP" sz="1400" kern="100" dirty="0">
              <a:effectLst/>
              <a:latin typeface="Calibri" panose="020F0502020204030204" pitchFamily="34" charset="0"/>
              <a:ea typeface="ＭＳ Ｐゴシック" panose="020B0600070205080204" pitchFamily="50" charset="-128"/>
              <a:cs typeface="Calibri" panose="020F0502020204030204" pitchFamily="34" charset="0"/>
            </a:endParaRPr>
          </a:p>
        </p:txBody>
      </p:sp>
      <p:cxnSp>
        <p:nvCxnSpPr>
          <p:cNvPr id="3" name="直線コネクタ 2">
            <a:extLst>
              <a:ext uri="{FF2B5EF4-FFF2-40B4-BE49-F238E27FC236}">
                <a16:creationId xmlns:a16="http://schemas.microsoft.com/office/drawing/2014/main" id="{49B68A2B-9912-13C1-AE25-52FCE4DCC5E6}"/>
              </a:ext>
            </a:extLst>
          </p:cNvPr>
          <p:cNvCxnSpPr/>
          <p:nvPr/>
        </p:nvCxnSpPr>
        <p:spPr>
          <a:xfrm>
            <a:off x="6268090" y="3600682"/>
            <a:ext cx="5904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8038F001-777A-4F73-B331-AF7D9B6A57A1}"/>
              </a:ext>
            </a:extLst>
          </p:cNvPr>
          <p:cNvCxnSpPr>
            <a:cxnSpLocks/>
          </p:cNvCxnSpPr>
          <p:nvPr/>
        </p:nvCxnSpPr>
        <p:spPr>
          <a:xfrm rot="5400000">
            <a:off x="3199204" y="3772505"/>
            <a:ext cx="6156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テキスト ボックス 34">
            <a:extLst>
              <a:ext uri="{FF2B5EF4-FFF2-40B4-BE49-F238E27FC236}">
                <a16:creationId xmlns:a16="http://schemas.microsoft.com/office/drawing/2014/main" id="{6E5BE2B1-6A3F-178D-C0CB-1C459FB73A5F}"/>
              </a:ext>
            </a:extLst>
          </p:cNvPr>
          <p:cNvSpPr txBox="1"/>
          <p:nvPr/>
        </p:nvSpPr>
        <p:spPr>
          <a:xfrm>
            <a:off x="10890952" y="3985561"/>
            <a:ext cx="1116000" cy="219731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2000" b="0" baseline="0" dirty="0">
                <a:solidFill>
                  <a:sysClr val="windowText" lastClr="000000"/>
                </a:solidFill>
                <a:latin typeface="ＭＳ Ｐ明朝" panose="02020600040205080304" pitchFamily="18" charset="-128"/>
                <a:ea typeface="ＭＳ Ｐ明朝" panose="02020600040205080304" pitchFamily="18" charset="-128"/>
              </a:rPr>
              <a:t>　</a:t>
            </a:r>
            <a:r>
              <a:rPr kumimoji="1" lang="ja-JP" altLang="en-US" sz="2000" b="0" u="sng" baseline="0" dirty="0">
                <a:solidFill>
                  <a:sysClr val="windowText" lastClr="000000"/>
                </a:solidFill>
                <a:latin typeface="ＭＳ Ｐ明朝" panose="02020600040205080304" pitchFamily="18" charset="-128"/>
                <a:ea typeface="ＭＳ Ｐ明朝" panose="02020600040205080304" pitchFamily="18" charset="-128"/>
              </a:rPr>
              <a:t>ガソリンの代替</a:t>
            </a:r>
            <a:r>
              <a:rPr kumimoji="1" lang="ja-JP" altLang="en-US" sz="2000" b="0" baseline="0" dirty="0">
                <a:solidFill>
                  <a:sysClr val="windowText" lastClr="000000"/>
                </a:solidFill>
                <a:latin typeface="ＭＳ Ｐ明朝" panose="02020600040205080304" pitchFamily="18" charset="-128"/>
                <a:ea typeface="ＭＳ Ｐ明朝" panose="02020600040205080304" pitchFamily="18" charset="-128"/>
              </a:rPr>
              <a:t>として各種交通機関での使用が</a:t>
            </a:r>
            <a:r>
              <a:rPr kumimoji="1" lang="ja-JP" altLang="en-US" sz="2000" b="0" u="sng" baseline="0" dirty="0">
                <a:solidFill>
                  <a:sysClr val="windowText" lastClr="000000"/>
                </a:solidFill>
                <a:latin typeface="ＭＳ Ｐ明朝" panose="02020600040205080304" pitchFamily="18" charset="-128"/>
                <a:ea typeface="ＭＳ Ｐ明朝" panose="02020600040205080304" pitchFamily="18" charset="-128"/>
              </a:rPr>
              <a:t>期待されます</a:t>
            </a:r>
            <a:r>
              <a:rPr kumimoji="1" lang="ja-JP" altLang="en-US" sz="2000" b="0" baseline="0" dirty="0">
                <a:solidFill>
                  <a:sysClr val="windowText" lastClr="000000"/>
                </a:solidFill>
                <a:latin typeface="ＭＳ Ｐ明朝" panose="02020600040205080304" pitchFamily="18" charset="-128"/>
                <a:ea typeface="ＭＳ Ｐ明朝" panose="02020600040205080304" pitchFamily="18" charset="-128"/>
              </a:rPr>
              <a:t>。</a:t>
            </a:r>
            <a:endParaRPr kumimoji="1" lang="en-US" altLang="ja-JP" sz="2000" b="0" baseline="0" dirty="0">
              <a:solidFill>
                <a:sysClr val="windowText" lastClr="000000"/>
              </a:solidFill>
              <a:latin typeface="ＭＳ Ｐ明朝" panose="02020600040205080304" pitchFamily="18" charset="-128"/>
              <a:ea typeface="ＭＳ Ｐ明朝" panose="02020600040205080304" pitchFamily="18" charset="-128"/>
            </a:endParaRPr>
          </a:p>
        </p:txBody>
      </p:sp>
      <p:sp>
        <p:nvSpPr>
          <p:cNvPr id="12" name="テキスト ボックス 34">
            <a:extLst>
              <a:ext uri="{FF2B5EF4-FFF2-40B4-BE49-F238E27FC236}">
                <a16:creationId xmlns:a16="http://schemas.microsoft.com/office/drawing/2014/main" id="{CC3FCF9F-2993-27CF-CDC6-7E2EDC2A256B}"/>
              </a:ext>
            </a:extLst>
          </p:cNvPr>
          <p:cNvSpPr txBox="1"/>
          <p:nvPr/>
        </p:nvSpPr>
        <p:spPr>
          <a:xfrm>
            <a:off x="6823593" y="1011226"/>
            <a:ext cx="2088000" cy="2556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　アンモニアは、肥料での利用が多いが、燃焼しても</a:t>
            </a:r>
            <a:r>
              <a:rPr kumimoji="1" lang="en-US" altLang="ja-JP"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CO2</a:t>
            </a:r>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を排出しないため、今後は、産業用途への拡大が</a:t>
            </a:r>
            <a:r>
              <a:rPr kumimoji="1" lang="ja-JP" altLang="en-US" sz="2000" b="0" u="sng"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大きく期待</a:t>
            </a:r>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されています</a:t>
            </a:r>
            <a:r>
              <a:rPr kumimoji="1" lang="ja-JP" altLang="en-US" sz="2000" b="0" baseline="0"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en-US" altLang="ja-JP" sz="2000" b="0" baseline="0"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endParaRPr>
          </a:p>
        </p:txBody>
      </p:sp>
      <p:pic>
        <p:nvPicPr>
          <p:cNvPr id="26" name="図 25">
            <a:extLst>
              <a:ext uri="{FF2B5EF4-FFF2-40B4-BE49-F238E27FC236}">
                <a16:creationId xmlns:a16="http://schemas.microsoft.com/office/drawing/2014/main" id="{F672F735-F258-73EC-479E-66FB02218220}"/>
              </a:ext>
            </a:extLst>
          </p:cNvPr>
          <p:cNvPicPr>
            <a:picLocks noChangeAspect="1"/>
          </p:cNvPicPr>
          <p:nvPr/>
        </p:nvPicPr>
        <p:blipFill>
          <a:blip r:embed="rId6"/>
          <a:stretch>
            <a:fillRect/>
          </a:stretch>
        </p:blipFill>
        <p:spPr>
          <a:xfrm>
            <a:off x="9169849" y="1062663"/>
            <a:ext cx="2744572" cy="2419640"/>
          </a:xfrm>
          <a:prstGeom prst="rect">
            <a:avLst/>
          </a:prstGeom>
        </p:spPr>
      </p:pic>
    </p:spTree>
    <p:extLst>
      <p:ext uri="{BB962C8B-B14F-4D97-AF65-F5344CB8AC3E}">
        <p14:creationId xmlns:p14="http://schemas.microsoft.com/office/powerpoint/2010/main" val="1113343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D8972E5-99FC-4EBB-97DF-D329D83E04D7}"/>
              </a:ext>
            </a:extLst>
          </p:cNvPr>
          <p:cNvPicPr>
            <a:picLocks noChangeAspect="1"/>
          </p:cNvPicPr>
          <p:nvPr/>
        </p:nvPicPr>
        <p:blipFill>
          <a:blip r:embed="rId3"/>
          <a:stretch>
            <a:fillRect/>
          </a:stretch>
        </p:blipFill>
        <p:spPr>
          <a:xfrm>
            <a:off x="5893600" y="1161292"/>
            <a:ext cx="6130229" cy="2424989"/>
          </a:xfrm>
          <a:prstGeom prst="rect">
            <a:avLst/>
          </a:prstGeom>
        </p:spPr>
      </p:pic>
      <p:sp>
        <p:nvSpPr>
          <p:cNvPr id="29" name="テキスト ボックス 34">
            <a:extLst>
              <a:ext uri="{FF2B5EF4-FFF2-40B4-BE49-F238E27FC236}">
                <a16:creationId xmlns:a16="http://schemas.microsoft.com/office/drawing/2014/main" id="{28270902-3791-47D6-A324-87ED68645F4D}"/>
              </a:ext>
            </a:extLst>
          </p:cNvPr>
          <p:cNvSpPr txBox="1"/>
          <p:nvPr/>
        </p:nvSpPr>
        <p:spPr>
          <a:xfrm>
            <a:off x="6070124" y="3788135"/>
            <a:ext cx="5940000" cy="92333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　植物の「光合成」を参考に、「人工光合成」で</a:t>
            </a:r>
            <a:r>
              <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CO2</a:t>
            </a: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からプラスチック原材料ができればタイヤ、レジ袋、ペットボトル、繊維等さまざまなプラスチック商品を作ることができます。</a:t>
            </a:r>
            <a:endParaRPr kumimoji="1" lang="en-US" altLang="ja-JP" sz="18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33" name="テキスト ボックス 35">
            <a:extLst>
              <a:ext uri="{FF2B5EF4-FFF2-40B4-BE49-F238E27FC236}">
                <a16:creationId xmlns:a16="http://schemas.microsoft.com/office/drawing/2014/main" id="{DE9F65A3-033B-450D-AF14-C44C42A37C50}"/>
              </a:ext>
            </a:extLst>
          </p:cNvPr>
          <p:cNvSpPr txBox="1"/>
          <p:nvPr/>
        </p:nvSpPr>
        <p:spPr>
          <a:xfrm>
            <a:off x="9671743" y="3308323"/>
            <a:ext cx="2340000" cy="216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400" b="0" baseline="0" dirty="0">
                <a:solidFill>
                  <a:sysClr val="windowText" lastClr="000000"/>
                </a:solidFill>
                <a:latin typeface="ＭＳ Ｐゴシック" panose="020B0600070205080204" pitchFamily="50" charset="-128"/>
                <a:ea typeface="ＭＳ Ｐゴシック" panose="020B0600070205080204" pitchFamily="50" charset="-128"/>
              </a:rPr>
              <a:t>出典：資源エネルギー庁資料</a:t>
            </a:r>
            <a:endParaRPr kumimoji="1" lang="en-US" altLang="ja-JP" sz="1400" b="0" baseline="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24" name="テキスト ボックス 1">
            <a:extLst>
              <a:ext uri="{FF2B5EF4-FFF2-40B4-BE49-F238E27FC236}">
                <a16:creationId xmlns:a16="http://schemas.microsoft.com/office/drawing/2014/main" id="{B8FF8680-299B-4393-9947-3B57243658F8}"/>
              </a:ext>
            </a:extLst>
          </p:cNvPr>
          <p:cNvSpPr txBox="1"/>
          <p:nvPr/>
        </p:nvSpPr>
        <p:spPr>
          <a:xfrm>
            <a:off x="5844230" y="744700"/>
            <a:ext cx="4716000" cy="324000"/>
          </a:xfrm>
          <a:prstGeom prst="rect">
            <a:avLst/>
          </a:prstGeom>
          <a:solidFill>
            <a:schemeClr val="bg1"/>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latin typeface="ＭＳ Ｐゴシック" panose="020B0600070205080204" pitchFamily="50" charset="-128"/>
                <a:ea typeface="ＭＳ Ｐゴシック" panose="020B0600070205080204" pitchFamily="50" charset="-128"/>
              </a:rPr>
              <a:t>⑤ </a:t>
            </a:r>
            <a:r>
              <a:rPr lang="en-US" altLang="ja-JP" sz="2000" dirty="0">
                <a:latin typeface="ＭＳ Ｐゴシック" panose="020B0600070205080204" pitchFamily="50" charset="-128"/>
                <a:ea typeface="ＭＳ Ｐゴシック" panose="020B0600070205080204" pitchFamily="50" charset="-128"/>
              </a:rPr>
              <a:t>CCUS/</a:t>
            </a:r>
            <a:r>
              <a:rPr lang="ja-JP" altLang="en-US" sz="2000" dirty="0">
                <a:latin typeface="ＭＳ Ｐゴシック" panose="020B0600070205080204" pitchFamily="50" charset="-128"/>
                <a:ea typeface="ＭＳ Ｐゴシック" panose="020B0600070205080204" pitchFamily="50" charset="-128"/>
              </a:rPr>
              <a:t>カーボンリサイクル（新技術）</a:t>
            </a:r>
          </a:p>
        </p:txBody>
      </p:sp>
      <p:sp>
        <p:nvSpPr>
          <p:cNvPr id="28" name="テキスト ボックス 34">
            <a:extLst>
              <a:ext uri="{FF2B5EF4-FFF2-40B4-BE49-F238E27FC236}">
                <a16:creationId xmlns:a16="http://schemas.microsoft.com/office/drawing/2014/main" id="{4CC4D434-8C06-4B3F-BF4C-76CF02121706}"/>
              </a:ext>
            </a:extLst>
          </p:cNvPr>
          <p:cNvSpPr txBox="1"/>
          <p:nvPr/>
        </p:nvSpPr>
        <p:spPr>
          <a:xfrm>
            <a:off x="289666" y="4337191"/>
            <a:ext cx="5256000" cy="2484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2000" dirty="0">
                <a:solidFill>
                  <a:sysClr val="windowText" lastClr="000000"/>
                </a:solidFill>
                <a:latin typeface="ＭＳ Ｐ明朝" panose="02020600040205080304" pitchFamily="18" charset="-128"/>
                <a:ea typeface="ＭＳ Ｐ明朝" panose="02020600040205080304" pitchFamily="18" charset="-128"/>
              </a:rPr>
              <a:t>　ドイツは、</a:t>
            </a:r>
            <a:r>
              <a:rPr lang="en-US" altLang="ja-JP" sz="2000" dirty="0">
                <a:solidFill>
                  <a:sysClr val="windowText" lastClr="000000"/>
                </a:solidFill>
                <a:latin typeface="ＭＳ Ｐ明朝" panose="02020600040205080304" pitchFamily="18" charset="-128"/>
                <a:ea typeface="ＭＳ Ｐ明朝" panose="02020600040205080304" pitchFamily="18" charset="-128"/>
              </a:rPr>
              <a:t>2023</a:t>
            </a:r>
            <a:r>
              <a:rPr lang="ja-JP" altLang="en-US" sz="2000" dirty="0">
                <a:solidFill>
                  <a:sysClr val="windowText" lastClr="000000"/>
                </a:solidFill>
                <a:latin typeface="ＭＳ Ｐ明朝" panose="02020600040205080304" pitchFamily="18" charset="-128"/>
                <a:ea typeface="ＭＳ Ｐ明朝" panose="02020600040205080304" pitchFamily="18" charset="-128"/>
              </a:rPr>
              <a:t>年</a:t>
            </a:r>
            <a:r>
              <a:rPr lang="en-US" altLang="ja-JP" sz="2000" dirty="0">
                <a:solidFill>
                  <a:sysClr val="windowText" lastClr="000000"/>
                </a:solidFill>
                <a:latin typeface="ＭＳ Ｐ明朝" panose="02020600040205080304" pitchFamily="18" charset="-128"/>
                <a:ea typeface="ＭＳ Ｐ明朝" panose="02020600040205080304" pitchFamily="18" charset="-128"/>
              </a:rPr>
              <a:t>4</a:t>
            </a:r>
            <a:r>
              <a:rPr lang="ja-JP" altLang="en-US" sz="2000" dirty="0">
                <a:solidFill>
                  <a:sysClr val="windowText" lastClr="000000"/>
                </a:solidFill>
                <a:latin typeface="ＭＳ Ｐ明朝" panose="02020600040205080304" pitchFamily="18" charset="-128"/>
                <a:ea typeface="ＭＳ Ｐ明朝" panose="02020600040205080304" pitchFamily="18" charset="-128"/>
              </a:rPr>
              <a:t>月に原子力の発電を停止し、廃止に向けた措置に進みました。</a:t>
            </a:r>
            <a:endParaRPr lang="en-US" altLang="ja-JP" sz="2000" dirty="0">
              <a:solidFill>
                <a:sysClr val="windowText" lastClr="000000"/>
              </a:solidFill>
              <a:latin typeface="ＭＳ Ｐ明朝" panose="02020600040205080304" pitchFamily="18" charset="-128"/>
              <a:ea typeface="ＭＳ Ｐ明朝" panose="02020600040205080304" pitchFamily="18" charset="-128"/>
            </a:endParaRPr>
          </a:p>
          <a:p>
            <a:r>
              <a:rPr lang="ja-JP" altLang="en-US" sz="2000" dirty="0">
                <a:solidFill>
                  <a:sysClr val="windowText" lastClr="000000"/>
                </a:solidFill>
                <a:latin typeface="ＭＳ Ｐ明朝" panose="02020600040205080304" pitchFamily="18" charset="-128"/>
                <a:ea typeface="ＭＳ Ｐ明朝" panose="02020600040205080304" pitchFamily="18" charset="-128"/>
              </a:rPr>
              <a:t>　一方、</a:t>
            </a: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政権交代による見直し（韓国）や、ウクライナ侵攻後の安全保障上の見直し（ベルギー）などから、廃止→継続に変更する動きもあります。</a:t>
            </a:r>
            <a:endPar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a:p>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　また、世界的には新しい考え方の</a:t>
            </a:r>
            <a:r>
              <a:rPr lang="ja-JP" altLang="en-US" sz="2000" u="sng"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革新炉開発への期待</a:t>
            </a: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もあります。</a:t>
            </a:r>
            <a:r>
              <a:rPr kumimoji="1" lang="ja-JP" altLang="en-US"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　</a:t>
            </a:r>
            <a:endParaRPr kumimoji="1" lang="en-US" altLang="ja-JP" sz="20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23" name="テキスト ボックス 1">
            <a:extLst>
              <a:ext uri="{FF2B5EF4-FFF2-40B4-BE49-F238E27FC236}">
                <a16:creationId xmlns:a16="http://schemas.microsoft.com/office/drawing/2014/main" id="{D24A1C68-084D-4D9C-8E65-1B606AE8A0DF}"/>
              </a:ext>
            </a:extLst>
          </p:cNvPr>
          <p:cNvSpPr txBox="1"/>
          <p:nvPr/>
        </p:nvSpPr>
        <p:spPr>
          <a:xfrm>
            <a:off x="241539" y="679164"/>
            <a:ext cx="3204000" cy="324000"/>
          </a:xfrm>
          <a:prstGeom prst="rect">
            <a:avLst/>
          </a:prstGeom>
          <a:solidFill>
            <a:schemeClr val="bg1"/>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latin typeface="ＭＳ Ｐゴシック" panose="020B0600070205080204" pitchFamily="50" charset="-128"/>
                <a:ea typeface="ＭＳ Ｐゴシック" panose="020B0600070205080204" pitchFamily="50" charset="-128"/>
              </a:rPr>
              <a:t>④ 原子力</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各国の動向</a:t>
            </a:r>
          </a:p>
        </p:txBody>
      </p:sp>
      <p:sp>
        <p:nvSpPr>
          <p:cNvPr id="31" name="テキスト ボックス 35">
            <a:extLst>
              <a:ext uri="{FF2B5EF4-FFF2-40B4-BE49-F238E27FC236}">
                <a16:creationId xmlns:a16="http://schemas.microsoft.com/office/drawing/2014/main" id="{C5CCF5EB-2655-445C-B35F-F56ED8A708EE}"/>
              </a:ext>
            </a:extLst>
          </p:cNvPr>
          <p:cNvSpPr txBox="1"/>
          <p:nvPr/>
        </p:nvSpPr>
        <p:spPr>
          <a:xfrm>
            <a:off x="2957104" y="4090278"/>
            <a:ext cx="2448000" cy="216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400" b="0" baseline="0" dirty="0">
                <a:solidFill>
                  <a:sysClr val="windowText" lastClr="000000"/>
                </a:solidFill>
                <a:latin typeface="ＭＳ Ｐゴシック" panose="020B0600070205080204" pitchFamily="50" charset="-128"/>
                <a:ea typeface="ＭＳ Ｐゴシック" panose="020B0600070205080204" pitchFamily="50" charset="-128"/>
              </a:rPr>
              <a:t>出典：資源エネルギー庁資料</a:t>
            </a:r>
            <a:endParaRPr kumimoji="1" lang="en-US" altLang="ja-JP" sz="1400" b="0" baseline="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5" name="字幕 2">
            <a:extLst>
              <a:ext uri="{FF2B5EF4-FFF2-40B4-BE49-F238E27FC236}">
                <a16:creationId xmlns:a16="http://schemas.microsoft.com/office/drawing/2014/main" id="{A3402284-0E63-CE14-244A-CEACC9E46D1E}"/>
              </a:ext>
            </a:extLst>
          </p:cNvPr>
          <p:cNvSpPr txBox="1">
            <a:spLocks/>
          </p:cNvSpPr>
          <p:nvPr/>
        </p:nvSpPr>
        <p:spPr>
          <a:xfrm>
            <a:off x="15038" y="18666"/>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Calibri" panose="020F0502020204030204" pitchFamily="34" charset="0"/>
                <a:ea typeface="游明朝" panose="02020400000000000000" pitchFamily="18" charset="-128"/>
                <a:cs typeface="Calibri" panose="020F0502020204030204" pitchFamily="34" charset="0"/>
              </a:rPr>
              <a:t>4</a:t>
            </a:r>
            <a:r>
              <a:rPr lang="ja-JP" altLang="ja-JP"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　目標と</a:t>
            </a:r>
            <a:r>
              <a:rPr lang="ja-JP" altLang="ja-JP"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対策</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（具体策</a:t>
            </a:r>
            <a:r>
              <a:rPr lang="en-US" altLang="ja-JP" sz="2400" b="1" kern="100" dirty="0">
                <a:solidFill>
                  <a:schemeClr val="bg1"/>
                </a:solidFill>
                <a:effectLst/>
                <a:latin typeface="Calibri" panose="020F0502020204030204" pitchFamily="34" charset="0"/>
                <a:ea typeface="ＭＳ Ｐゴシック" panose="020B0600070205080204" pitchFamily="50" charset="-128"/>
                <a:cs typeface="Calibri" panose="020F0502020204030204" pitchFamily="34" charset="0"/>
              </a:rPr>
              <a:t>5</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a:t>
            </a:r>
            <a:endParaRPr lang="ja-JP" altLang="ja-JP" sz="24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テキスト ボックス 34">
            <a:extLst>
              <a:ext uri="{FF2B5EF4-FFF2-40B4-BE49-F238E27FC236}">
                <a16:creationId xmlns:a16="http://schemas.microsoft.com/office/drawing/2014/main" id="{51BFC29A-87D1-A719-637E-8F28BCD808F7}"/>
              </a:ext>
            </a:extLst>
          </p:cNvPr>
          <p:cNvSpPr txBox="1"/>
          <p:nvPr/>
        </p:nvSpPr>
        <p:spPr>
          <a:xfrm>
            <a:off x="6090650" y="4758147"/>
            <a:ext cx="5940000" cy="1231106"/>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　そのためには①水を水素と酸素に分解（光触媒）し、②水素のみを分離（分離膜）し、③この水素と</a:t>
            </a:r>
            <a:r>
              <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CO2</a:t>
            </a: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の化学合成（合成触媒）から「オレフィン」を作る必要があり、これらの</a:t>
            </a:r>
            <a:r>
              <a:rPr lang="en-US" altLang="ja-JP"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3</a:t>
            </a: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要素について研究開発が行われています。</a:t>
            </a:r>
            <a:endParaRPr kumimoji="1" lang="en-US" altLang="ja-JP" sz="18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sp>
        <p:nvSpPr>
          <p:cNvPr id="20" name="スライド番号プレースホルダー 6">
            <a:extLst>
              <a:ext uri="{FF2B5EF4-FFF2-40B4-BE49-F238E27FC236}">
                <a16:creationId xmlns:a16="http://schemas.microsoft.com/office/drawing/2014/main" id="{5C40F0D8-867F-41C0-849B-2B3E50E968C1}"/>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22</a:t>
            </a:r>
            <a:endParaRPr kumimoji="1" lang="ja-JP" altLang="en-US" sz="1800" dirty="0">
              <a:solidFill>
                <a:schemeClr val="tx1"/>
              </a:solidFill>
              <a:latin typeface="Calibri" panose="020F0502020204030204" pitchFamily="34" charset="0"/>
              <a:cs typeface="Calibri" panose="020F0502020204030204" pitchFamily="34" charset="0"/>
            </a:endParaRPr>
          </a:p>
        </p:txBody>
      </p:sp>
      <p:pic>
        <p:nvPicPr>
          <p:cNvPr id="2" name="図 1">
            <a:extLst>
              <a:ext uri="{FF2B5EF4-FFF2-40B4-BE49-F238E27FC236}">
                <a16:creationId xmlns:a16="http://schemas.microsoft.com/office/drawing/2014/main" id="{41BC2DAB-6AFA-0B27-30A7-EC7C900E6443}"/>
              </a:ext>
            </a:extLst>
          </p:cNvPr>
          <p:cNvPicPr>
            <a:picLocks noChangeAspect="1"/>
          </p:cNvPicPr>
          <p:nvPr/>
        </p:nvPicPr>
        <p:blipFill>
          <a:blip r:embed="rId4"/>
          <a:stretch>
            <a:fillRect/>
          </a:stretch>
        </p:blipFill>
        <p:spPr>
          <a:xfrm>
            <a:off x="373888" y="1152204"/>
            <a:ext cx="5264628" cy="2920472"/>
          </a:xfrm>
          <a:prstGeom prst="rect">
            <a:avLst/>
          </a:prstGeom>
        </p:spPr>
      </p:pic>
      <p:cxnSp>
        <p:nvCxnSpPr>
          <p:cNvPr id="9" name="直線コネクタ 8">
            <a:extLst>
              <a:ext uri="{FF2B5EF4-FFF2-40B4-BE49-F238E27FC236}">
                <a16:creationId xmlns:a16="http://schemas.microsoft.com/office/drawing/2014/main" id="{2C487449-6F5F-DF03-1C7B-1FA71EB71E40}"/>
              </a:ext>
            </a:extLst>
          </p:cNvPr>
          <p:cNvCxnSpPr>
            <a:cxnSpLocks/>
          </p:cNvCxnSpPr>
          <p:nvPr/>
        </p:nvCxnSpPr>
        <p:spPr>
          <a:xfrm rot="5400000">
            <a:off x="2648361" y="3772505"/>
            <a:ext cx="6156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テキスト ボックス 34">
            <a:extLst>
              <a:ext uri="{FF2B5EF4-FFF2-40B4-BE49-F238E27FC236}">
                <a16:creationId xmlns:a16="http://schemas.microsoft.com/office/drawing/2014/main" id="{E12A9BD3-289E-FF33-35BC-47C69AF4DE9F}"/>
              </a:ext>
            </a:extLst>
          </p:cNvPr>
          <p:cNvSpPr txBox="1"/>
          <p:nvPr/>
        </p:nvSpPr>
        <p:spPr>
          <a:xfrm>
            <a:off x="6070124" y="6033175"/>
            <a:ext cx="5940000" cy="615553"/>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　光合成からオレフィン（基礎化学品）等の製造が実現すれば化石資源の削減に繋がる、</a:t>
            </a:r>
            <a:r>
              <a:rPr lang="ja-JP" altLang="en-US" sz="2000" u="sng"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画期的な技術</a:t>
            </a:r>
            <a:r>
              <a:rPr lang="ja-JP" altLang="en-US" sz="200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rPr>
              <a:t>です。</a:t>
            </a:r>
            <a:endParaRPr kumimoji="1" lang="en-US" altLang="ja-JP" sz="1800" b="0" baseline="0" dirty="0">
              <a:solidFill>
                <a:sysClr val="windowText" lastClr="000000"/>
              </a:solidFill>
              <a:latin typeface="Calibri" panose="020F0502020204030204" pitchFamily="34" charset="0"/>
              <a:ea typeface="ＭＳ Ｐ明朝" panose="02020600040205080304" pitchFamily="18" charset="-128"/>
              <a:cs typeface="Calibri" panose="020F0502020204030204" pitchFamily="34" charset="0"/>
            </a:endParaRPr>
          </a:p>
        </p:txBody>
      </p:sp>
    </p:spTree>
    <p:extLst>
      <p:ext uri="{BB962C8B-B14F-4D97-AF65-F5344CB8AC3E}">
        <p14:creationId xmlns:p14="http://schemas.microsoft.com/office/powerpoint/2010/main" val="3720339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5E4AA31C-E4C3-88C5-B44D-D42D08AAD8BD}"/>
              </a:ext>
            </a:extLst>
          </p:cNvPr>
          <p:cNvSpPr txBox="1"/>
          <p:nvPr/>
        </p:nvSpPr>
        <p:spPr>
          <a:xfrm>
            <a:off x="118188" y="5662996"/>
            <a:ext cx="11952000" cy="1169551"/>
          </a:xfrm>
          <a:prstGeom prst="rect">
            <a:avLst/>
          </a:prstGeom>
          <a:noFill/>
        </p:spPr>
        <p:txBody>
          <a:bodyPr wrap="square">
            <a:spAutoFit/>
          </a:bodyPr>
          <a:lstStyle/>
          <a:p>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　こ</a:t>
            </a:r>
            <a:r>
              <a:rPr kumimoji="1" lang="ja-JP" altLang="ja-JP" sz="2200" kern="1200" dirty="0">
                <a:solidFill>
                  <a:srgbClr val="000000"/>
                </a:solidFill>
                <a:effectLst/>
                <a:ea typeface="ＭＳ 明朝" panose="02020609040205080304" pitchFamily="17" charset="-128"/>
                <a:cs typeface="Calibri" panose="020F0502020204030204" pitchFamily="34" charset="0"/>
              </a:rPr>
              <a:t>の</a:t>
            </a:r>
            <a:r>
              <a:rPr kumimoji="1" lang="ja-JP" altLang="en-US" sz="2200" kern="1200" dirty="0">
                <a:solidFill>
                  <a:srgbClr val="000000"/>
                </a:solidFill>
                <a:effectLst/>
                <a:ea typeface="ＭＳ 明朝" panose="02020609040205080304" pitchFamily="17" charset="-128"/>
                <a:cs typeface="Calibri" panose="020F0502020204030204" pitchFamily="34" charset="0"/>
              </a:rPr>
              <a:t>新時代の</a:t>
            </a:r>
            <a:r>
              <a:rPr kumimoji="1" lang="ja-JP" altLang="ja-JP" sz="2200" kern="1200" dirty="0">
                <a:solidFill>
                  <a:srgbClr val="000000"/>
                </a:solidFill>
                <a:effectLst/>
                <a:ea typeface="ＭＳ 明朝" panose="02020609040205080304" pitchFamily="17" charset="-128"/>
                <a:cs typeface="Calibri" panose="020F0502020204030204" pitchFamily="34" charset="0"/>
              </a:rPr>
              <a:t>主役を目指し、</a:t>
            </a:r>
            <a:r>
              <a:rPr kumimoji="1" lang="ja-JP" altLang="en-US" sz="2200" kern="1200" dirty="0">
                <a:solidFill>
                  <a:srgbClr val="000000"/>
                </a:solidFill>
                <a:effectLst/>
                <a:ea typeface="ＭＳ 明朝" panose="02020609040205080304" pitchFamily="17" charset="-128"/>
                <a:cs typeface="Calibri" panose="020F0502020204030204" pitchFamily="34" charset="0"/>
              </a:rPr>
              <a:t>中高生時代</a:t>
            </a:r>
            <a:r>
              <a:rPr kumimoji="1" lang="ja-JP" altLang="ja-JP" sz="2200" kern="1200" dirty="0">
                <a:solidFill>
                  <a:srgbClr val="000000"/>
                </a:solidFill>
                <a:effectLst/>
                <a:ea typeface="ＭＳ 明朝" panose="02020609040205080304" pitchFamily="17" charset="-128"/>
                <a:cs typeface="Calibri" panose="020F0502020204030204" pitchFamily="34" charset="0"/>
              </a:rPr>
              <a:t>は</a:t>
            </a:r>
            <a:r>
              <a:rPr kumimoji="1" lang="ja-JP" altLang="en-US" sz="2200" kern="1200" dirty="0">
                <a:solidFill>
                  <a:srgbClr val="000000"/>
                </a:solidFill>
                <a:effectLst/>
                <a:ea typeface="ＭＳ 明朝" panose="02020609040205080304" pitchFamily="17" charset="-128"/>
                <a:cs typeface="Calibri" panose="020F0502020204030204" pitchFamily="34" charset="0"/>
              </a:rPr>
              <a:t>、</a:t>
            </a:r>
            <a:r>
              <a:rPr lang="ja-JP" altLang="ja-JP" sz="2200" kern="1200" dirty="0">
                <a:solidFill>
                  <a:srgbClr val="000000"/>
                </a:solidFill>
                <a:effectLst/>
                <a:ea typeface="ＭＳ 明朝" panose="02020609040205080304" pitchFamily="17" charset="-128"/>
                <a:cs typeface="Calibri" panose="020F0502020204030204" pitchFamily="34" charset="0"/>
              </a:rPr>
              <a:t>エネルギー</a:t>
            </a:r>
            <a:r>
              <a:rPr kumimoji="1" lang="ja-JP" altLang="ja-JP" sz="2200" kern="1200" dirty="0">
                <a:solidFill>
                  <a:srgbClr val="000000"/>
                </a:solidFill>
                <a:effectLst/>
                <a:ea typeface="ＭＳ 明朝" panose="02020609040205080304" pitchFamily="17" charset="-128"/>
                <a:cs typeface="Calibri" panose="020F0502020204030204" pitchFamily="34" charset="0"/>
              </a:rPr>
              <a:t>を学び</a:t>
            </a:r>
            <a:r>
              <a:rPr kumimoji="1" lang="ja-JP" altLang="en-US" sz="2200" kern="1200" dirty="0">
                <a:solidFill>
                  <a:srgbClr val="000000"/>
                </a:solidFill>
                <a:effectLst/>
                <a:ea typeface="ＭＳ 明朝" panose="02020609040205080304" pitchFamily="17" charset="-128"/>
                <a:cs typeface="Calibri" panose="020F0502020204030204" pitchFamily="34" charset="0"/>
              </a:rPr>
              <a:t>社会の</a:t>
            </a:r>
            <a:r>
              <a:rPr kumimoji="1" lang="ja-JP" altLang="ja-JP" sz="2200" kern="1200" dirty="0">
                <a:solidFill>
                  <a:srgbClr val="000000"/>
                </a:solidFill>
                <a:effectLst/>
                <a:ea typeface="ＭＳ 明朝" panose="02020609040205080304" pitchFamily="17" charset="-128"/>
                <a:cs typeface="Calibri" panose="020F0502020204030204" pitchFamily="34" charset="0"/>
              </a:rPr>
              <a:t>変化に備え</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、着実に</a:t>
            </a:r>
            <a:r>
              <a:rPr lang="ja-JP" altLang="en-US" sz="2200" kern="100" dirty="0">
                <a:latin typeface="Calibri" panose="020F0502020204030204" pitchFamily="34" charset="0"/>
                <a:ea typeface="ＭＳ 明朝" panose="02020609040205080304" pitchFamily="17" charset="-128"/>
                <a:cs typeface="Calibri" panose="020F0502020204030204" pitchFamily="34" charset="0"/>
              </a:rPr>
              <a:t>力を蓄える時期です。そして社会に出た時にその蓄えた力で</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自分なりの方法を見つけるのです。</a:t>
            </a:r>
            <a:endParaRPr lang="en-US" altLang="ja-JP" sz="2200" kern="100" dirty="0">
              <a:effectLst/>
              <a:latin typeface="Calibri" panose="020F0502020204030204" pitchFamily="34" charset="0"/>
              <a:ea typeface="ＭＳ 明朝" panose="02020609040205080304" pitchFamily="17" charset="-128"/>
              <a:cs typeface="Calibri" panose="020F0502020204030204" pitchFamily="34" charset="0"/>
            </a:endParaRPr>
          </a:p>
          <a:p>
            <a:endParaRPr lang="en-US" altLang="ja-JP" sz="400" kern="100" dirty="0">
              <a:latin typeface="Calibri" panose="020F0502020204030204" pitchFamily="34" charset="0"/>
              <a:ea typeface="ＭＳ 明朝" panose="02020609040205080304" pitchFamily="17" charset="-128"/>
              <a:cs typeface="Calibri" panose="020F0502020204030204" pitchFamily="34" charset="0"/>
            </a:endParaRPr>
          </a:p>
          <a:p>
            <a:r>
              <a:rPr lang="ja-JP" altLang="en-US" sz="2200" kern="100" dirty="0">
                <a:latin typeface="ＭＳ 明朝" panose="02020609040205080304" pitchFamily="17" charset="-128"/>
                <a:ea typeface="ＭＳ 明朝" panose="02020609040205080304" pitchFamily="17" charset="-128"/>
                <a:cs typeface="Calibri" panose="020F0502020204030204" pitchFamily="34" charset="0"/>
              </a:rPr>
              <a:t>　皆さんがそこに</a:t>
            </a:r>
            <a:r>
              <a:rPr lang="ja-JP" altLang="en-US" sz="2200" kern="100" dirty="0">
                <a:effectLst/>
                <a:latin typeface="ＭＳ 明朝" panose="02020609040205080304" pitchFamily="17" charset="-128"/>
                <a:ea typeface="ＭＳ 明朝" panose="02020609040205080304" pitchFamily="17" charset="-128"/>
                <a:cs typeface="Calibri" panose="020F0502020204030204" pitchFamily="34" charset="0"/>
              </a:rPr>
              <a:t>“気付き”、今からその準備を始めていく</a:t>
            </a:r>
            <a:r>
              <a:rPr kumimoji="1" lang="ja-JP" altLang="en-US" sz="2200" dirty="0">
                <a:solidFill>
                  <a:srgbClr val="000000"/>
                </a:solidFill>
                <a:effectLst/>
                <a:latin typeface="ＭＳ 明朝" panose="02020609040205080304" pitchFamily="17" charset="-128"/>
                <a:ea typeface="ＭＳ 明朝" panose="02020609040205080304" pitchFamily="17" charset="-128"/>
                <a:cs typeface="Calibri" panose="020F0502020204030204" pitchFamily="34" charset="0"/>
              </a:rPr>
              <a:t>ことが重要であると考えます。</a:t>
            </a:r>
            <a:endParaRPr lang="en-US" altLang="ja-JP" sz="400" kern="100" dirty="0">
              <a:effectLst/>
              <a:latin typeface="Calibri" panose="020F0502020204030204" pitchFamily="34" charset="0"/>
              <a:ea typeface="ＭＳ 明朝" panose="02020609040205080304" pitchFamily="17" charset="-128"/>
              <a:cs typeface="Calibri" panose="020F0502020204030204" pitchFamily="34" charset="0"/>
            </a:endParaRPr>
          </a:p>
        </p:txBody>
      </p:sp>
      <p:sp>
        <p:nvSpPr>
          <p:cNvPr id="2" name="字幕 2">
            <a:extLst>
              <a:ext uri="{FF2B5EF4-FFF2-40B4-BE49-F238E27FC236}">
                <a16:creationId xmlns:a16="http://schemas.microsoft.com/office/drawing/2014/main" id="{A6F01BE7-6CD9-4A51-86D9-16C571D81255}"/>
              </a:ext>
            </a:extLst>
          </p:cNvPr>
          <p:cNvSpPr txBox="1">
            <a:spLocks/>
          </p:cNvSpPr>
          <p:nvPr/>
        </p:nvSpPr>
        <p:spPr>
          <a:xfrm>
            <a:off x="15038" y="18666"/>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Calibri" panose="020F0502020204030204" pitchFamily="34" charset="0"/>
                <a:ea typeface="游明朝" panose="02020400000000000000" pitchFamily="18" charset="-128"/>
                <a:cs typeface="Calibri" panose="020F0502020204030204" pitchFamily="34" charset="0"/>
              </a:rPr>
              <a:t>5</a:t>
            </a:r>
            <a:r>
              <a:rPr lang="ja-JP" altLang="ja-JP"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　</a:t>
            </a:r>
            <a:r>
              <a:rPr lang="ja-JP" altLang="en-US"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まとめ</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（時代の大転換）</a:t>
            </a:r>
            <a:endParaRPr lang="ja-JP" altLang="ja-JP" sz="24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733B6535-6C43-47AB-A867-69D4ECEE4163}"/>
              </a:ext>
            </a:extLst>
          </p:cNvPr>
          <p:cNvSpPr txBox="1"/>
          <p:nvPr/>
        </p:nvSpPr>
        <p:spPr>
          <a:xfrm>
            <a:off x="123353" y="738598"/>
            <a:ext cx="11952000" cy="1477328"/>
          </a:xfrm>
          <a:prstGeom prst="rect">
            <a:avLst/>
          </a:prstGeom>
          <a:noFill/>
        </p:spPr>
        <p:txBody>
          <a:bodyPr wrap="square">
            <a:spAutoFit/>
          </a:bodyPr>
          <a:lstStyle/>
          <a:p>
            <a:r>
              <a:rPr lang="ja-JP" altLang="en-US" sz="2400" kern="100" dirty="0">
                <a:latin typeface="Calibri" panose="020F0502020204030204" pitchFamily="34" charset="0"/>
                <a:ea typeface="ＭＳ 明朝" panose="02020609040205080304" pitchFamily="17" charset="-128"/>
                <a:cs typeface="Calibri" panose="020F0502020204030204" pitchFamily="34" charset="0"/>
              </a:rPr>
              <a:t>　</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日本は</a:t>
            </a:r>
            <a:r>
              <a:rPr lang="en-US" altLang="ja-JP" sz="2200" kern="100" dirty="0">
                <a:effectLst/>
                <a:latin typeface="Calibri" panose="020F0502020204030204" pitchFamily="34" charset="0"/>
                <a:ea typeface="ＭＳ 明朝" panose="02020609040205080304" pitchFamily="17" charset="-128"/>
                <a:cs typeface="Times New Roman" panose="02020603050405020304" pitchFamily="18" charset="0"/>
              </a:rPr>
              <a:t>2020</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年</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の</a:t>
            </a:r>
            <a:r>
              <a:rPr lang="en-US" altLang="ja-JP" sz="2200" kern="100" dirty="0">
                <a:effectLst/>
                <a:latin typeface="Calibri" panose="020F0502020204030204" pitchFamily="34" charset="0"/>
                <a:ea typeface="ＭＳ 明朝" panose="02020609040205080304" pitchFamily="17" charset="-128"/>
                <a:cs typeface="Times New Roman" panose="02020603050405020304" pitchFamily="18" charset="0"/>
              </a:rPr>
              <a:t>10</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月</a:t>
            </a:r>
            <a:r>
              <a:rPr lang="en-US" altLang="ja-JP" sz="2200"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200" kern="100" dirty="0">
                <a:effectLst/>
                <a:latin typeface="Calibri" panose="020F0502020204030204" pitchFamily="34" charset="0"/>
                <a:ea typeface="ＭＳ 明朝" panose="02020609040205080304" pitchFamily="17" charset="-128"/>
                <a:cs typeface="Times New Roman" panose="02020603050405020304" pitchFamily="18" charset="0"/>
              </a:rPr>
              <a:t>2050</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年の</a:t>
            </a:r>
            <a:r>
              <a:rPr lang="en-US" altLang="ja-JP" sz="2200" kern="100" dirty="0">
                <a:effectLst/>
                <a:latin typeface="Calibri" panose="020F0502020204030204" pitchFamily="34" charset="0"/>
                <a:ea typeface="ＭＳ 明朝" panose="02020609040205080304" pitchFamily="17" charset="-128"/>
                <a:cs typeface="Times New Roman" panose="02020603050405020304" pitchFamily="18" charset="0"/>
              </a:rPr>
              <a:t>CO2</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排出実質ゼロ</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カーボンニュートラル</a:t>
            </a:r>
            <a:r>
              <a:rPr lang="ja-JP" altLang="ja-JP" sz="2200" kern="100" baseline="30000" dirty="0">
                <a:solidFill>
                  <a:srgbClr val="FF0000"/>
                </a:solidFill>
                <a:effectLst/>
                <a:latin typeface="Calibri" panose="020F0502020204030204" pitchFamily="34" charset="0"/>
                <a:ea typeface="ＭＳ 明朝" panose="02020609040205080304" pitchFamily="17" charset="-128"/>
                <a:cs typeface="Calibri" panose="020F0502020204030204" pitchFamily="34" charset="0"/>
              </a:rPr>
              <a:t>＊</a:t>
            </a:r>
            <a:r>
              <a:rPr lang="en-US" altLang="ja-JP" sz="2200" kern="100" baseline="30000" dirty="0">
                <a:solidFill>
                  <a:srgbClr val="FF0000"/>
                </a:solidFill>
                <a:effectLst/>
                <a:latin typeface="Calibri" panose="020F0502020204030204" pitchFamily="34" charset="0"/>
                <a:ea typeface="ＭＳ 明朝" panose="02020609040205080304" pitchFamily="17" charset="-128"/>
                <a:cs typeface="Times New Roman" panose="02020603050405020304" pitchFamily="18" charset="0"/>
              </a:rPr>
              <a:t>8</a:t>
            </a:r>
            <a:r>
              <a:rPr lang="en-US" altLang="ja-JP" sz="2200" kern="100" dirty="0">
                <a:effectLst/>
                <a:latin typeface="Calibri" panose="020F0502020204030204" pitchFamily="34" charset="0"/>
                <a:ea typeface="ＭＳ 明朝" panose="02020609040205080304" pitchFamily="17" charset="-128"/>
                <a:cs typeface="Calibri" panose="020F0502020204030204" pitchFamily="34" charset="0"/>
              </a:rPr>
              <a:t>=CN</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を表明しました。この実現に向け、水素社会に向けた新しい技術</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や</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エネルギー自立型住宅の導入など</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今までにない仕組みで未来を切り開き</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新しい</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エネルギー</a:t>
            </a:r>
            <a:r>
              <a:rPr lang="ja-JP" altLang="en-US" sz="2200" u="sng" kern="100" dirty="0">
                <a:effectLst/>
                <a:latin typeface="Calibri" panose="020F0502020204030204" pitchFamily="34" charset="0"/>
                <a:ea typeface="ＭＳ 明朝" panose="02020609040205080304" pitchFamily="17" charset="-128"/>
                <a:cs typeface="Calibri" panose="020F0502020204030204" pitchFamily="34" charset="0"/>
              </a:rPr>
              <a:t>へと大胆に</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転換する時代</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が到来し</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たのです。世界の</a:t>
            </a:r>
            <a:r>
              <a:rPr lang="en-US" altLang="ja-JP" sz="2200" kern="100" dirty="0">
                <a:effectLst/>
                <a:latin typeface="Calibri" panose="020F0502020204030204" pitchFamily="34" charset="0"/>
                <a:ea typeface="ＭＳ 明朝" panose="02020609040205080304" pitchFamily="17" charset="-128"/>
                <a:cs typeface="Calibri" panose="020F0502020204030204" pitchFamily="34" charset="0"/>
              </a:rPr>
              <a:t>155</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の国・地域も年限付きの</a:t>
            </a:r>
            <a:r>
              <a:rPr lang="en-US" altLang="ja-JP" sz="2200" kern="100" dirty="0">
                <a:effectLst/>
                <a:latin typeface="Calibri" panose="020F0502020204030204" pitchFamily="34" charset="0"/>
                <a:ea typeface="ＭＳ 明朝" panose="02020609040205080304" pitchFamily="17" charset="-128"/>
                <a:cs typeface="Calibri" panose="020F0502020204030204" pitchFamily="34" charset="0"/>
              </a:rPr>
              <a:t>CN</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に賛同（</a:t>
            </a:r>
            <a:r>
              <a:rPr lang="en-US" altLang="ja-JP" sz="2200" kern="100" dirty="0">
                <a:effectLst/>
                <a:latin typeface="Calibri" panose="020F0502020204030204" pitchFamily="34" charset="0"/>
                <a:ea typeface="ＭＳ 明朝" panose="02020609040205080304" pitchFamily="17" charset="-128"/>
                <a:cs typeface="Calibri" panose="020F0502020204030204" pitchFamily="34" charset="0"/>
              </a:rPr>
              <a:t>2022/10</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月現在）しています。</a:t>
            </a:r>
            <a:endParaRPr lang="en-US" altLang="ja-JP" sz="400" kern="100" dirty="0">
              <a:effectLst/>
              <a:latin typeface="Calibri" panose="020F0502020204030204" pitchFamily="34" charset="0"/>
              <a:ea typeface="ＭＳ 明朝" panose="02020609040205080304" pitchFamily="17" charset="-128"/>
              <a:cs typeface="Calibri" panose="020F0502020204030204" pitchFamily="34" charset="0"/>
            </a:endParaRPr>
          </a:p>
        </p:txBody>
      </p:sp>
      <p:sp>
        <p:nvSpPr>
          <p:cNvPr id="6" name="テキスト ボックス 5">
            <a:extLst>
              <a:ext uri="{FF2B5EF4-FFF2-40B4-BE49-F238E27FC236}">
                <a16:creationId xmlns:a16="http://schemas.microsoft.com/office/drawing/2014/main" id="{D2953FEF-A77A-48C3-97DA-AFC7A6DAFD0C}"/>
              </a:ext>
            </a:extLst>
          </p:cNvPr>
          <p:cNvSpPr txBox="1"/>
          <p:nvPr/>
        </p:nvSpPr>
        <p:spPr>
          <a:xfrm>
            <a:off x="134944" y="2216866"/>
            <a:ext cx="11952000" cy="2123658"/>
          </a:xfrm>
          <a:prstGeom prst="rect">
            <a:avLst/>
          </a:prstGeom>
          <a:noFill/>
        </p:spPr>
        <p:txBody>
          <a:bodyPr wrap="square">
            <a:spAutoFit/>
          </a:bodyPr>
          <a:lstStyle/>
          <a:p>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　また、直近では世界的なエネルギー情勢が激変し、</a:t>
            </a:r>
            <a:r>
              <a:rPr lang="ja-JP" altLang="en-US" sz="22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化石燃料依存度が高い国ほど不安定化し、</a:t>
            </a:r>
            <a:r>
              <a:rPr lang="ja-JP" altLang="en-US" sz="2200" i="0" dirty="0">
                <a:solidFill>
                  <a:srgbClr val="1A1A1A"/>
                </a:solidFill>
                <a:effectLst/>
                <a:latin typeface="Calibri" panose="020F0502020204030204" pitchFamily="34" charset="0"/>
                <a:ea typeface="ＭＳ Ｐ明朝" panose="02020600040205080304" pitchFamily="18" charset="-128"/>
                <a:cs typeface="Calibri" panose="020F0502020204030204" pitchFamily="34" charset="0"/>
              </a:rPr>
              <a:t>エネルギー安全保障が強く認識される状況となっています。</a:t>
            </a:r>
            <a:endParaRPr lang="en-US" altLang="ja-JP" sz="2200" i="0" dirty="0">
              <a:solidFill>
                <a:srgbClr val="1A1A1A"/>
              </a:solidFill>
              <a:effectLst/>
              <a:latin typeface="Calibri" panose="020F0502020204030204" pitchFamily="34" charset="0"/>
              <a:ea typeface="ＭＳ Ｐ明朝" panose="02020600040205080304" pitchFamily="18" charset="-128"/>
              <a:cs typeface="Calibri" panose="020F0502020204030204" pitchFamily="34" charset="0"/>
            </a:endParaRPr>
          </a:p>
          <a:p>
            <a:r>
              <a:rPr lang="ja-JP" altLang="en-US" sz="22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　これは、</a:t>
            </a:r>
            <a:r>
              <a:rPr lang="ja-JP" altLang="en-US" sz="2200" i="0" dirty="0">
                <a:solidFill>
                  <a:srgbClr val="1A1A1A"/>
                </a:solidFill>
                <a:effectLst/>
                <a:latin typeface="Calibri" panose="020F0502020204030204" pitchFamily="34" charset="0"/>
                <a:ea typeface="ＭＳ Ｐ明朝" panose="02020600040205080304" pitchFamily="18" charset="-128"/>
                <a:cs typeface="Calibri" panose="020F0502020204030204" pitchFamily="34" charset="0"/>
              </a:rPr>
              <a:t>産業革命以来の</a:t>
            </a:r>
            <a:r>
              <a:rPr lang="ja-JP" altLang="en-US" sz="2200" b="1" i="0" u="sng" dirty="0">
                <a:solidFill>
                  <a:schemeClr val="accent1"/>
                </a:solidFill>
                <a:effectLst/>
                <a:latin typeface="ＭＳ Ｐゴシック" panose="020B0600070205080204" pitchFamily="50" charset="-128"/>
                <a:ea typeface="ＭＳ Ｐゴシック" panose="020B0600070205080204" pitchFamily="50" charset="-128"/>
                <a:cs typeface="Calibri" panose="020F0502020204030204" pitchFamily="34" charset="0"/>
              </a:rPr>
              <a:t>「化石燃料中心の産業・社会構造」</a:t>
            </a:r>
            <a:r>
              <a:rPr lang="ja-JP" altLang="en-US" sz="2200" i="0" dirty="0">
                <a:effectLst/>
                <a:latin typeface="ＭＳ Ｐ明朝" panose="02020600040205080304" pitchFamily="18" charset="-128"/>
                <a:ea typeface="ＭＳ Ｐ明朝" panose="02020600040205080304" pitchFamily="18" charset="-128"/>
                <a:cs typeface="Calibri" panose="020F0502020204030204" pitchFamily="34" charset="0"/>
              </a:rPr>
              <a:t>を</a:t>
            </a:r>
            <a:r>
              <a:rPr lang="ja-JP" altLang="en-US" sz="2200" b="1" i="0" u="sng" dirty="0">
                <a:solidFill>
                  <a:schemeClr val="accent1"/>
                </a:solidFill>
                <a:effectLst/>
                <a:latin typeface="ＭＳ Ｐゴシック" panose="020B0600070205080204" pitchFamily="50" charset="-128"/>
                <a:ea typeface="ＭＳ Ｐゴシック" panose="020B0600070205080204" pitchFamily="50" charset="-128"/>
                <a:cs typeface="Calibri" panose="020F0502020204030204" pitchFamily="34" charset="0"/>
              </a:rPr>
              <a:t>大転換</a:t>
            </a:r>
            <a:r>
              <a:rPr lang="ja-JP" altLang="en-US" sz="2200" i="0" dirty="0">
                <a:effectLst/>
                <a:latin typeface="ＭＳ Ｐ明朝" panose="02020600040205080304" pitchFamily="18" charset="-128"/>
                <a:ea typeface="ＭＳ Ｐ明朝" panose="02020600040205080304" pitchFamily="18" charset="-128"/>
                <a:cs typeface="Calibri" panose="020F0502020204030204" pitchFamily="34" charset="0"/>
              </a:rPr>
              <a:t>すべき時代</a:t>
            </a:r>
            <a:r>
              <a:rPr lang="ja-JP" altLang="en-US" sz="2200" i="0" dirty="0">
                <a:solidFill>
                  <a:srgbClr val="1A1A1A"/>
                </a:solidFill>
                <a:effectLst/>
                <a:latin typeface="Calibri" panose="020F0502020204030204" pitchFamily="34" charset="0"/>
                <a:ea typeface="ＭＳ Ｐ明朝" panose="02020600040205080304" pitchFamily="18" charset="-128"/>
                <a:cs typeface="Calibri" panose="020F0502020204030204" pitchFamily="34" charset="0"/>
              </a:rPr>
              <a:t>との認識で、</a:t>
            </a:r>
            <a:r>
              <a:rPr lang="en-US" altLang="ja-JP" sz="2200" dirty="0">
                <a:effectLst/>
                <a:latin typeface="Calibri" panose="020F0502020204030204" pitchFamily="34" charset="0"/>
                <a:ea typeface="ＭＳ 明朝" panose="02020609040205080304" pitchFamily="17" charset="-128"/>
                <a:cs typeface="Calibri" panose="020F0502020204030204" pitchFamily="34" charset="0"/>
              </a:rPr>
              <a:t>2023</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年</a:t>
            </a:r>
            <a:r>
              <a:rPr lang="en-US" altLang="ja-JP" sz="2200" dirty="0">
                <a:effectLst/>
                <a:latin typeface="Calibri" panose="020F0502020204030204" pitchFamily="34" charset="0"/>
                <a:ea typeface="ＭＳ 明朝" panose="02020609040205080304" pitchFamily="17" charset="-128"/>
                <a:cs typeface="Calibri" panose="020F0502020204030204" pitchFamily="34" charset="0"/>
              </a:rPr>
              <a:t>7</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月、新たに</a:t>
            </a:r>
            <a:r>
              <a:rPr lang="ja-JP" altLang="en-US" sz="2200" b="1" u="sng"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クリーンエネルギー文明への幕開け</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200" dirty="0">
                <a:effectLst/>
                <a:latin typeface="Calibri" panose="020F0502020204030204" pitchFamily="34" charset="0"/>
                <a:ea typeface="ＭＳ 明朝" panose="02020609040205080304" pitchFamily="17" charset="-128"/>
                <a:cs typeface="Calibri" panose="020F0502020204030204" pitchFamily="34" charset="0"/>
              </a:rPr>
              <a:t>GX</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（グリーントランスフォーメーション）推進戦略」が示されました。</a:t>
            </a:r>
            <a:r>
              <a:rPr lang="ja-JP" altLang="en-US" sz="22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この脱炭素戦略の成否は、</a:t>
            </a:r>
            <a:r>
              <a:rPr lang="ja-JP" altLang="en-US" sz="2200" b="1" u="sng"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今後の企業・国家の競争力を大きく左右</a:t>
            </a:r>
            <a:r>
              <a:rPr lang="ja-JP" altLang="en-US" sz="2200" dirty="0">
                <a:solidFill>
                  <a:srgbClr val="1A1A1A"/>
                </a:solidFill>
                <a:latin typeface="Calibri" panose="020F0502020204030204" pitchFamily="34" charset="0"/>
                <a:ea typeface="ＭＳ Ｐ明朝" panose="02020600040205080304" pitchFamily="18" charset="-128"/>
                <a:cs typeface="Calibri" panose="020F0502020204030204" pitchFamily="34" charset="0"/>
              </a:rPr>
              <a:t>します。今、それを乗り越える</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新しい技術がどんどん開発されています（</a:t>
            </a:r>
            <a:r>
              <a:rPr lang="en-US" altLang="ja-JP" sz="2200" dirty="0">
                <a:effectLst/>
                <a:latin typeface="Calibri" panose="020F0502020204030204" pitchFamily="34" charset="0"/>
                <a:ea typeface="ＭＳ 明朝" panose="02020609040205080304" pitchFamily="17" charset="-128"/>
                <a:cs typeface="Calibri" panose="020F0502020204030204" pitchFamily="34" charset="0"/>
              </a:rPr>
              <a:t>P16</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200" dirty="0">
                <a:effectLst/>
                <a:latin typeface="Calibri" panose="020F0502020204030204" pitchFamily="34" charset="0"/>
                <a:ea typeface="ＭＳ 明朝" panose="02020609040205080304" pitchFamily="17" charset="-128"/>
                <a:cs typeface="Calibri" panose="020F0502020204030204" pitchFamily="34" charset="0"/>
              </a:rPr>
              <a:t>19</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など）。</a:t>
            </a:r>
            <a:endParaRPr lang="en-US" altLang="ja-JP" sz="400" kern="100" dirty="0">
              <a:effectLst/>
              <a:latin typeface="Calibri" panose="020F0502020204030204" pitchFamily="34" charset="0"/>
              <a:ea typeface="ＭＳ 明朝" panose="02020609040205080304" pitchFamily="17" charset="-128"/>
              <a:cs typeface="Calibri" panose="020F0502020204030204" pitchFamily="34" charset="0"/>
            </a:endParaRPr>
          </a:p>
        </p:txBody>
      </p:sp>
      <p:sp>
        <p:nvSpPr>
          <p:cNvPr id="15" name="スライド番号プレースホルダー 6">
            <a:extLst>
              <a:ext uri="{FF2B5EF4-FFF2-40B4-BE49-F238E27FC236}">
                <a16:creationId xmlns:a16="http://schemas.microsoft.com/office/drawing/2014/main" id="{A2AE30D6-7BD0-4B05-83C0-E0E1D04400D9}"/>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23</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19" name="テキスト ボックス 18">
            <a:extLst>
              <a:ext uri="{FF2B5EF4-FFF2-40B4-BE49-F238E27FC236}">
                <a16:creationId xmlns:a16="http://schemas.microsoft.com/office/drawing/2014/main" id="{69CB82B8-58B9-46BD-A565-A9B8529B935E}"/>
              </a:ext>
            </a:extLst>
          </p:cNvPr>
          <p:cNvSpPr txBox="1"/>
          <p:nvPr/>
        </p:nvSpPr>
        <p:spPr>
          <a:xfrm>
            <a:off x="105056" y="4377954"/>
            <a:ext cx="11952000" cy="1138773"/>
          </a:xfrm>
          <a:prstGeom prst="rect">
            <a:avLst/>
          </a:prstGeom>
          <a:noFill/>
        </p:spPr>
        <p:txBody>
          <a:bodyPr wrap="square">
            <a:spAutoFit/>
          </a:bodyPr>
          <a:lstStyle/>
          <a:p>
            <a:r>
              <a:rPr lang="ja-JP" altLang="en-US" sz="2400" kern="100" dirty="0">
                <a:latin typeface="Calibri" panose="020F0502020204030204" pitchFamily="34" charset="0"/>
                <a:ea typeface="ＭＳ 明朝" panose="02020609040205080304" pitchFamily="17" charset="-128"/>
                <a:cs typeface="Calibri" panose="020F0502020204030204" pitchFamily="34" charset="0"/>
              </a:rPr>
              <a:t>　これら新技術を実装した社会の実現には、一人ひとり</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がエネルギーの重要性</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に目覚め、完璧なエネルギー資源はないこと、そして</a:t>
            </a:r>
            <a:r>
              <a:rPr lang="en-US" altLang="ja-JP" sz="2200" kern="100" dirty="0">
                <a:effectLst/>
                <a:latin typeface="Calibri" panose="020F0502020204030204" pitchFamily="34" charset="0"/>
                <a:ea typeface="ＭＳ 明朝" panose="02020609040205080304" pitchFamily="17" charset="-128"/>
                <a:cs typeface="Calibri" panose="020F0502020204030204" pitchFamily="34" charset="0"/>
              </a:rPr>
              <a:t>S+3E</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やエネルギーミックスを</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理解</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し</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持続可能な</a:t>
            </a:r>
            <a:r>
              <a:rPr lang="ja-JP" altLang="en-US" sz="2200" u="sng" kern="100" dirty="0">
                <a:effectLst/>
                <a:latin typeface="Calibri" panose="020F0502020204030204" pitchFamily="34" charset="0"/>
                <a:ea typeface="ＭＳ 明朝" panose="02020609040205080304" pitchFamily="17" charset="-128"/>
                <a:cs typeface="Calibri" panose="020F0502020204030204" pitchFamily="34" charset="0"/>
              </a:rPr>
              <a:t>エネルギーの選択と新たな</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社会を創る</a:t>
            </a:r>
            <a:r>
              <a:rPr lang="ja-JP" altLang="en-US" sz="2200" u="sng"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主役</a:t>
            </a:r>
            <a:r>
              <a:rPr lang="ja-JP" altLang="en-US" sz="2200" u="sng"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にな</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る意識が必要です。</a:t>
            </a:r>
            <a:endPar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815381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6">
            <a:extLst>
              <a:ext uri="{FF2B5EF4-FFF2-40B4-BE49-F238E27FC236}">
                <a16:creationId xmlns:a16="http://schemas.microsoft.com/office/drawing/2014/main" id="{F2E158AC-0A89-4023-B3C8-DE8F7D328FE8}"/>
              </a:ext>
            </a:extLst>
          </p:cNvPr>
          <p:cNvSpPr txBox="1"/>
          <p:nvPr/>
        </p:nvSpPr>
        <p:spPr>
          <a:xfrm>
            <a:off x="261710" y="725091"/>
            <a:ext cx="11700000" cy="1440000"/>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2200" dirty="0">
                <a:ea typeface="ＭＳ Ｐゴシック" panose="020B0600070205080204" pitchFamily="50" charset="-128"/>
              </a:rPr>
              <a:t>　</a:t>
            </a:r>
            <a:r>
              <a:rPr lang="ja-JP" altLang="en-US" sz="2200" dirty="0">
                <a:latin typeface="ＭＳ Ｐ明朝" panose="02020600040205080304" pitchFamily="18" charset="-128"/>
                <a:ea typeface="ＭＳ Ｐ明朝" panose="02020600040205080304" pitchFamily="18" charset="-128"/>
              </a:rPr>
              <a:t>今、</a:t>
            </a:r>
            <a:r>
              <a:rPr lang="ja-JP" altLang="en-US" sz="2200" dirty="0">
                <a:solidFill>
                  <a:schemeClr val="tx1"/>
                </a:solidFill>
                <a:latin typeface="ＭＳ Ｐ明朝" panose="02020600040205080304" pitchFamily="18" charset="-128"/>
                <a:ea typeface="ＭＳ Ｐ明朝" panose="02020600040205080304" pitchFamily="18" charset="-128"/>
              </a:rPr>
              <a:t>多くの国々が</a:t>
            </a:r>
            <a:r>
              <a:rPr lang="ja-JP" altLang="en-US" sz="2200" dirty="0">
                <a:latin typeface="ＭＳ Ｐ明朝" panose="02020600040205080304" pitchFamily="18" charset="-128"/>
                <a:ea typeface="ＭＳ Ｐ明朝" panose="02020600040205080304" pitchFamily="18" charset="-128"/>
              </a:rPr>
              <a:t>、</a:t>
            </a:r>
            <a:r>
              <a:rPr lang="en-US" altLang="ja-JP"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CO2</a:t>
            </a:r>
            <a:r>
              <a:rPr lang="ja-JP" altLang="en-US"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排出量を実質ゼロとする</a:t>
            </a:r>
            <a:r>
              <a:rPr lang="ja-JP" altLang="en-US" sz="2200" b="1" i="0" u="sng" dirty="0">
                <a:solidFill>
                  <a:schemeClr val="accent1"/>
                </a:solidFill>
                <a:effectLst/>
                <a:latin typeface="ＭＳ Ｐゴシック" panose="020B0600070205080204" pitchFamily="50" charset="-128"/>
                <a:ea typeface="ＭＳ Ｐゴシック" panose="020B0600070205080204" pitchFamily="50" charset="-128"/>
                <a:cs typeface="Calibri" panose="020F0502020204030204" pitchFamily="34" charset="0"/>
              </a:rPr>
              <a:t>“カーボンニュートラル（</a:t>
            </a:r>
            <a:r>
              <a:rPr lang="en-US" altLang="ja-JP" sz="2200" b="1" i="0" u="sng" dirty="0">
                <a:solidFill>
                  <a:schemeClr val="accent1"/>
                </a:solidFill>
                <a:effectLst/>
                <a:latin typeface="ＭＳ Ｐゴシック" panose="020B0600070205080204" pitchFamily="50" charset="-128"/>
                <a:ea typeface="ＭＳ Ｐゴシック" panose="020B0600070205080204" pitchFamily="50" charset="-128"/>
                <a:cs typeface="Calibri" panose="020F0502020204030204" pitchFamily="34" charset="0"/>
              </a:rPr>
              <a:t>CN</a:t>
            </a:r>
            <a:r>
              <a:rPr lang="ja-JP" altLang="en-US" sz="2200" b="1" i="0" u="sng" dirty="0">
                <a:solidFill>
                  <a:schemeClr val="accent1"/>
                </a:solidFill>
                <a:effectLst/>
                <a:latin typeface="ＭＳ Ｐゴシック" panose="020B0600070205080204" pitchFamily="50" charset="-128"/>
                <a:ea typeface="ＭＳ Ｐゴシック" panose="020B0600070205080204" pitchFamily="50" charset="-128"/>
                <a:cs typeface="Calibri" panose="020F0502020204030204" pitchFamily="34" charset="0"/>
              </a:rPr>
              <a:t>）”へのコミット（表明）</a:t>
            </a:r>
            <a:r>
              <a:rPr lang="ja-JP" altLang="en-US"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を行っています。</a:t>
            </a:r>
            <a:r>
              <a:rPr lang="en-US" altLang="ja-JP"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2050</a:t>
            </a:r>
            <a:r>
              <a:rPr lang="ja-JP" altLang="en-US"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年までに実施する</a:t>
            </a:r>
            <a:r>
              <a:rPr lang="en-US" altLang="ja-JP"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145</a:t>
            </a:r>
            <a:r>
              <a:rPr lang="ja-JP" altLang="en-US"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の国・地域を先頭に、</a:t>
            </a:r>
            <a:r>
              <a:rPr lang="en-US" altLang="ja-JP"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2070</a:t>
            </a:r>
            <a:r>
              <a:rPr lang="ja-JP" altLang="en-US"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年までを含めると</a:t>
            </a:r>
            <a:r>
              <a:rPr lang="en-US" altLang="ja-JP" sz="2200" b="1" i="0" u="sng" dirty="0">
                <a:solidFill>
                  <a:schemeClr val="accent1"/>
                </a:solidFill>
                <a:effectLst/>
                <a:latin typeface="ＭＳ Ｐゴシック" panose="020B0600070205080204" pitchFamily="50" charset="-128"/>
                <a:ea typeface="ＭＳ Ｐゴシック" panose="020B0600070205080204" pitchFamily="50" charset="-128"/>
                <a:cs typeface="Calibri" panose="020F0502020204030204" pitchFamily="34" charset="0"/>
              </a:rPr>
              <a:t>155</a:t>
            </a:r>
            <a:r>
              <a:rPr lang="ja-JP" altLang="en-US" sz="2200" b="1" i="0" u="sng" dirty="0">
                <a:solidFill>
                  <a:schemeClr val="accent1"/>
                </a:solidFill>
                <a:effectLst/>
                <a:latin typeface="ＭＳ Ｐゴシック" panose="020B0600070205080204" pitchFamily="50" charset="-128"/>
                <a:ea typeface="ＭＳ Ｐゴシック" panose="020B0600070205080204" pitchFamily="50" charset="-128"/>
                <a:cs typeface="Calibri" panose="020F0502020204030204" pitchFamily="34" charset="0"/>
              </a:rPr>
              <a:t>ヵ国・地域</a:t>
            </a:r>
            <a:r>
              <a:rPr lang="ja-JP" altLang="en-US"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にもなり、</a:t>
            </a:r>
            <a:r>
              <a:rPr kumimoji="1" lang="ja-JP" altLang="en-US" sz="2200" dirty="0">
                <a:latin typeface="Calibri" panose="020F0502020204030204" pitchFamily="34" charset="0"/>
                <a:ea typeface="ＭＳ Ｐ明朝" panose="02020600040205080304" pitchFamily="18" charset="-128"/>
                <a:cs typeface="Calibri" panose="020F0502020204030204" pitchFamily="34" charset="0"/>
              </a:rPr>
              <a:t>持続可能なエネルギー社会を求め、世界の国々が行動し、挑戦を始めています。</a:t>
            </a:r>
          </a:p>
        </p:txBody>
      </p:sp>
      <p:sp>
        <p:nvSpPr>
          <p:cNvPr id="26" name="スライド番号プレースホルダー 6">
            <a:extLst>
              <a:ext uri="{FF2B5EF4-FFF2-40B4-BE49-F238E27FC236}">
                <a16:creationId xmlns:a16="http://schemas.microsoft.com/office/drawing/2014/main" id="{6F15F1FE-94EE-44A9-A043-92A47565E219}"/>
              </a:ext>
            </a:extLst>
          </p:cNvPr>
          <p:cNvSpPr txBox="1">
            <a:spLocks/>
          </p:cNvSpPr>
          <p:nvPr/>
        </p:nvSpPr>
        <p:spPr>
          <a:xfrm>
            <a:off x="11633784" y="6552860"/>
            <a:ext cx="468682" cy="252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24</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35" name="テキスト ボックス 7">
            <a:extLst>
              <a:ext uri="{FF2B5EF4-FFF2-40B4-BE49-F238E27FC236}">
                <a16:creationId xmlns:a16="http://schemas.microsoft.com/office/drawing/2014/main" id="{760C55AD-69DB-49A4-8079-0C805FADEB21}"/>
              </a:ext>
            </a:extLst>
          </p:cNvPr>
          <p:cNvSpPr txBox="1"/>
          <p:nvPr/>
        </p:nvSpPr>
        <p:spPr>
          <a:xfrm>
            <a:off x="683046" y="5746540"/>
            <a:ext cx="2967256" cy="1080000"/>
          </a:xfrm>
          <a:prstGeom prst="rect">
            <a:avLst/>
          </a:prstGeom>
          <a:solidFill>
            <a:schemeClr val="lt1">
              <a:alpha val="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7200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defRPr/>
            </a:pPr>
            <a:r>
              <a:rPr lang="en-US" altLang="ja-JP" sz="2200" dirty="0">
                <a:latin typeface="Calibri" panose="020F0502020204030204" pitchFamily="34" charset="0"/>
                <a:ea typeface="ＭＳ Ｐ明朝" panose="02020600040205080304" pitchFamily="18" charset="-128"/>
                <a:cs typeface="Calibri" panose="020F0502020204030204" pitchFamily="34" charset="0"/>
              </a:rPr>
              <a:t>2021</a:t>
            </a:r>
            <a:r>
              <a:rPr lang="ja-JP" altLang="en-US" sz="2200" dirty="0">
                <a:latin typeface="Calibri" panose="020F0502020204030204" pitchFamily="34" charset="0"/>
                <a:ea typeface="ＭＳ Ｐ明朝" panose="02020600040205080304" pitchFamily="18" charset="-128"/>
                <a:cs typeface="Calibri" panose="020F0502020204030204" pitchFamily="34" charset="0"/>
              </a:rPr>
              <a:t>年</a:t>
            </a:r>
            <a:r>
              <a:rPr lang="en-US" altLang="ja-JP" sz="2200" dirty="0">
                <a:latin typeface="Calibri" panose="020F0502020204030204" pitchFamily="34" charset="0"/>
                <a:ea typeface="ＭＳ Ｐ明朝" panose="02020600040205080304" pitchFamily="18" charset="-128"/>
                <a:cs typeface="Calibri" panose="020F0502020204030204" pitchFamily="34" charset="0"/>
              </a:rPr>
              <a:t>10</a:t>
            </a:r>
            <a:r>
              <a:rPr lang="ja-JP" altLang="en-US" sz="2200" dirty="0">
                <a:latin typeface="Calibri" panose="020F0502020204030204" pitchFamily="34" charset="0"/>
                <a:ea typeface="ＭＳ Ｐ明朝" panose="02020600040205080304" pitchFamily="18" charset="-128"/>
                <a:cs typeface="Calibri" panose="020F0502020204030204" pitchFamily="34" charset="0"/>
              </a:rPr>
              <a:t>～</a:t>
            </a:r>
            <a:r>
              <a:rPr lang="en-US" altLang="ja-JP" sz="2200" dirty="0">
                <a:latin typeface="Calibri" panose="020F0502020204030204" pitchFamily="34" charset="0"/>
                <a:ea typeface="ＭＳ Ｐ明朝" panose="02020600040205080304" pitchFamily="18" charset="-128"/>
                <a:cs typeface="Calibri" panose="020F0502020204030204" pitchFamily="34" charset="0"/>
              </a:rPr>
              <a:t>11</a:t>
            </a:r>
            <a:r>
              <a:rPr lang="ja-JP" altLang="en-US" sz="2200" dirty="0">
                <a:latin typeface="Calibri" panose="020F0502020204030204" pitchFamily="34" charset="0"/>
                <a:ea typeface="ＭＳ Ｐ明朝" panose="02020600040205080304" pitchFamily="18" charset="-128"/>
                <a:cs typeface="Calibri" panose="020F0502020204030204" pitchFamily="34" charset="0"/>
              </a:rPr>
              <a:t>月に英国のグラスゴーで、</a:t>
            </a:r>
            <a:r>
              <a:rPr lang="en-US" altLang="ja-JP" sz="2200" dirty="0">
                <a:latin typeface="Calibri" panose="020F0502020204030204" pitchFamily="34" charset="0"/>
                <a:ea typeface="ＭＳ Ｐ明朝" panose="02020600040205080304" pitchFamily="18" charset="-128"/>
                <a:cs typeface="Calibri" panose="020F0502020204030204" pitchFamily="34" charset="0"/>
              </a:rPr>
              <a:t>COP26</a:t>
            </a:r>
            <a:r>
              <a:rPr lang="ja-JP" altLang="en-US" sz="2200" dirty="0">
                <a:latin typeface="Calibri" panose="020F0502020204030204" pitchFamily="34" charset="0"/>
                <a:ea typeface="ＭＳ Ｐ明朝" panose="02020600040205080304" pitchFamily="18" charset="-128"/>
                <a:cs typeface="Calibri" panose="020F0502020204030204" pitchFamily="34" charset="0"/>
              </a:rPr>
              <a:t>が</a:t>
            </a:r>
            <a:r>
              <a:rPr kumimoji="1" lang="ja-JP" altLang="en-US"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開催され、その結果は</a:t>
            </a:r>
            <a:endParaRPr kumimoji="1" lang="ja-JP" altLang="en-US" sz="2200" dirty="0">
              <a:latin typeface="Calibri" panose="020F0502020204030204" pitchFamily="34" charset="0"/>
              <a:ea typeface="ＭＳ Ｐ明朝" panose="02020600040205080304" pitchFamily="18" charset="-128"/>
              <a:cs typeface="Calibri" panose="020F0502020204030204" pitchFamily="34" charset="0"/>
            </a:endParaRPr>
          </a:p>
        </p:txBody>
      </p:sp>
      <p:sp>
        <p:nvSpPr>
          <p:cNvPr id="3" name="矢印: 右 2">
            <a:extLst>
              <a:ext uri="{FF2B5EF4-FFF2-40B4-BE49-F238E27FC236}">
                <a16:creationId xmlns:a16="http://schemas.microsoft.com/office/drawing/2014/main" id="{E79423D8-2B5C-FBB7-EE32-C0617AED0F2F}"/>
              </a:ext>
            </a:extLst>
          </p:cNvPr>
          <p:cNvSpPr/>
          <p:nvPr/>
        </p:nvSpPr>
        <p:spPr>
          <a:xfrm>
            <a:off x="3814424" y="5964258"/>
            <a:ext cx="684000" cy="648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7">
            <a:extLst>
              <a:ext uri="{FF2B5EF4-FFF2-40B4-BE49-F238E27FC236}">
                <a16:creationId xmlns:a16="http://schemas.microsoft.com/office/drawing/2014/main" id="{561D7660-EE7A-CBCB-B004-B52C6A7B6E6A}"/>
              </a:ext>
            </a:extLst>
          </p:cNvPr>
          <p:cNvSpPr txBox="1"/>
          <p:nvPr/>
        </p:nvSpPr>
        <p:spPr>
          <a:xfrm>
            <a:off x="8251313" y="4169988"/>
            <a:ext cx="3099515" cy="1080000"/>
          </a:xfrm>
          <a:prstGeom prst="rect">
            <a:avLst/>
          </a:prstGeom>
          <a:solidFill>
            <a:schemeClr val="lt1">
              <a:alpha val="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7200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i="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rPr>
              <a:t>CN</a:t>
            </a:r>
            <a:r>
              <a:rPr kumimoji="1" lang="ja-JP" altLang="en-US" sz="2000" i="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rPr>
              <a:t>へのコミットは、合計</a:t>
            </a:r>
            <a:endParaRPr kumimoji="1" lang="en-US" altLang="ja-JP" sz="2000" i="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i="0" dirty="0">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155</a:t>
            </a:r>
            <a:r>
              <a:rPr kumimoji="1" lang="ja-JP" altLang="en-US" sz="2000" i="0" dirty="0">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ヵ国・地域</a:t>
            </a:r>
            <a:endParaRPr kumimoji="1" lang="en-US" altLang="ja-JP" sz="2000" i="0" dirty="0">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i="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i="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rPr>
              <a:t>2022</a:t>
            </a:r>
            <a:r>
              <a:rPr kumimoji="1" lang="ja-JP" altLang="en-US" sz="1800" i="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800" i="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rPr>
              <a:t>10</a:t>
            </a:r>
            <a:r>
              <a:rPr kumimoji="1" lang="ja-JP" altLang="en-US" sz="1800" i="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rPr>
              <a:t>月時点）</a:t>
            </a:r>
            <a:endParaRPr kumimoji="1" lang="ja-JP" altLang="en-US" sz="1800" dirty="0">
              <a:latin typeface="Calibri" panose="020F0502020204030204" pitchFamily="34" charset="0"/>
              <a:ea typeface="ＭＳ Ｐゴシック" panose="020B0600070205080204" pitchFamily="50" charset="-128"/>
              <a:cs typeface="Calibri" panose="020F0502020204030204" pitchFamily="34" charset="0"/>
            </a:endParaRPr>
          </a:p>
        </p:txBody>
      </p:sp>
      <p:grpSp>
        <p:nvGrpSpPr>
          <p:cNvPr id="9" name="グループ化 8">
            <a:extLst>
              <a:ext uri="{FF2B5EF4-FFF2-40B4-BE49-F238E27FC236}">
                <a16:creationId xmlns:a16="http://schemas.microsoft.com/office/drawing/2014/main" id="{BBDAF39D-B723-42D0-B569-5D6E67B4A4C9}"/>
              </a:ext>
            </a:extLst>
          </p:cNvPr>
          <p:cNvGrpSpPr/>
          <p:nvPr/>
        </p:nvGrpSpPr>
        <p:grpSpPr>
          <a:xfrm>
            <a:off x="4618829" y="5753465"/>
            <a:ext cx="6732000" cy="1080000"/>
            <a:chOff x="4112050" y="5753465"/>
            <a:chExt cx="6827712" cy="1080000"/>
          </a:xfrm>
        </p:grpSpPr>
        <p:sp>
          <p:nvSpPr>
            <p:cNvPr id="2" name="テキスト ボックス 7">
              <a:extLst>
                <a:ext uri="{FF2B5EF4-FFF2-40B4-BE49-F238E27FC236}">
                  <a16:creationId xmlns:a16="http://schemas.microsoft.com/office/drawing/2014/main" id="{215EC971-38D3-0B0F-1B04-E9D16C0501BF}"/>
                </a:ext>
              </a:extLst>
            </p:cNvPr>
            <p:cNvSpPr txBox="1"/>
            <p:nvPr/>
          </p:nvSpPr>
          <p:spPr>
            <a:xfrm>
              <a:off x="4112050" y="5753465"/>
              <a:ext cx="6827712" cy="1080000"/>
            </a:xfrm>
            <a:prstGeom prst="rect">
              <a:avLst/>
            </a:prstGeom>
            <a:solidFill>
              <a:schemeClr val="lt1">
                <a:alpha val="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7200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2200" b="0" i="0" dirty="0">
                  <a:solidFill>
                    <a:schemeClr val="dk1"/>
                  </a:solidFill>
                  <a:effectLst/>
                  <a:latin typeface="ＭＳ Ｐ明朝" panose="02020600040205080304" pitchFamily="18" charset="-128"/>
                  <a:ea typeface="ＭＳ Ｐ明朝" panose="02020600040205080304" pitchFamily="18" charset="-128"/>
                </a:rPr>
                <a:t>・</a:t>
              </a:r>
              <a:r>
                <a:rPr kumimoji="1" lang="ja-JP" altLang="en-US" sz="2200" b="1" i="0" u="sng" dirty="0">
                  <a:solidFill>
                    <a:schemeClr val="accent1"/>
                  </a:solidFill>
                  <a:effectLst/>
                  <a:latin typeface="ＭＳ Ｐゴシック" panose="020B0600070205080204" pitchFamily="50" charset="-128"/>
                  <a:ea typeface="ＭＳ Ｐゴシック" panose="020B0600070205080204" pitchFamily="50" charset="-128"/>
                  <a:cs typeface="Calibri" panose="020F0502020204030204" pitchFamily="34" charset="0"/>
                </a:rPr>
                <a:t>温暖化は、</a:t>
              </a:r>
              <a:r>
                <a:rPr kumimoji="1" lang="en-US" altLang="ja-JP" sz="2200" b="1" i="0" u="sng" dirty="0">
                  <a:solidFill>
                    <a:schemeClr val="accent1"/>
                  </a:solidFill>
                  <a:effectLst/>
                  <a:latin typeface="ＭＳ Ｐゴシック" panose="020B0600070205080204" pitchFamily="50" charset="-128"/>
                  <a:ea typeface="ＭＳ Ｐゴシック" panose="020B0600070205080204" pitchFamily="50" charset="-128"/>
                  <a:cs typeface="Calibri" panose="020F0502020204030204" pitchFamily="34" charset="0"/>
                </a:rPr>
                <a:t>1.5℃</a:t>
              </a:r>
              <a:r>
                <a:rPr kumimoji="1" lang="ja-JP" altLang="en-US" sz="2200" b="1" i="0" u="sng" dirty="0">
                  <a:solidFill>
                    <a:schemeClr val="accent1"/>
                  </a:solidFill>
                  <a:effectLst/>
                  <a:latin typeface="ＭＳ Ｐゴシック" panose="020B0600070205080204" pitchFamily="50" charset="-128"/>
                  <a:ea typeface="ＭＳ Ｐゴシック" panose="020B0600070205080204" pitchFamily="50" charset="-128"/>
                  <a:cs typeface="Calibri" panose="020F0502020204030204" pitchFamily="34" charset="0"/>
                </a:rPr>
                <a:t>とする努力を追求する（目標）</a:t>
              </a:r>
              <a:endParaRPr kumimoji="1" lang="en-US" altLang="ja-JP" sz="2200" b="1" i="0" u="sng" dirty="0">
                <a:solidFill>
                  <a:schemeClr val="accent1"/>
                </a:solidFill>
                <a:effectLst/>
                <a:latin typeface="ＭＳ Ｐゴシック" panose="020B0600070205080204" pitchFamily="50" charset="-128"/>
                <a:ea typeface="ＭＳ Ｐゴシック" panose="020B0600070205080204" pitchFamily="50" charset="-128"/>
                <a:cs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2200" dirty="0">
                  <a:latin typeface="Calibri" panose="020F0502020204030204" pitchFamily="34" charset="0"/>
                  <a:ea typeface="ＭＳ Ｐ明朝" panose="02020600040205080304" pitchFamily="18" charset="-128"/>
                  <a:cs typeface="Calibri" panose="020F0502020204030204" pitchFamily="34" charset="0"/>
                </a:rPr>
                <a:t>・</a:t>
              </a:r>
              <a:r>
                <a:rPr kumimoji="1" lang="ja-JP" altLang="en-US"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石炭火力の削減</a:t>
              </a:r>
              <a:endParaRPr kumimoji="1" lang="en-US" altLang="ja-JP"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2200" dirty="0">
                  <a:latin typeface="Calibri" panose="020F0502020204030204" pitchFamily="34" charset="0"/>
                  <a:ea typeface="ＭＳ Ｐ明朝" panose="02020600040205080304" pitchFamily="18" charset="-128"/>
                  <a:cs typeface="Calibri" panose="020F0502020204030204" pitchFamily="34" charset="0"/>
                </a:rPr>
                <a:t>・</a:t>
              </a:r>
              <a:r>
                <a:rPr kumimoji="1" lang="ja-JP" altLang="en-US" sz="2200" b="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温暖化ガス排出量の取引ルール等</a:t>
              </a:r>
              <a:endParaRPr kumimoji="1" lang="ja-JP" altLang="en-US" sz="2200" dirty="0">
                <a:latin typeface="Calibri" panose="020F0502020204030204" pitchFamily="34" charset="0"/>
                <a:ea typeface="ＭＳ Ｐ明朝" panose="02020600040205080304" pitchFamily="18" charset="-128"/>
                <a:cs typeface="Calibri" panose="020F0502020204030204" pitchFamily="34" charset="0"/>
              </a:endParaRPr>
            </a:p>
          </p:txBody>
        </p:sp>
        <p:sp>
          <p:nvSpPr>
            <p:cNvPr id="5" name="テキスト ボックス 7">
              <a:extLst>
                <a:ext uri="{FF2B5EF4-FFF2-40B4-BE49-F238E27FC236}">
                  <a16:creationId xmlns:a16="http://schemas.microsoft.com/office/drawing/2014/main" id="{03733DBB-4A2E-0C02-238A-1505E79E52DA}"/>
                </a:ext>
              </a:extLst>
            </p:cNvPr>
            <p:cNvSpPr txBox="1"/>
            <p:nvPr/>
          </p:nvSpPr>
          <p:spPr>
            <a:xfrm>
              <a:off x="8721453" y="6316930"/>
              <a:ext cx="2117686" cy="324000"/>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7200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i="0" dirty="0">
                  <a:solidFill>
                    <a:schemeClr val="dk1"/>
                  </a:solidFill>
                  <a:effectLst/>
                  <a:latin typeface="Calibri" panose="020F0502020204030204" pitchFamily="34" charset="0"/>
                  <a:ea typeface="ＭＳ Ｐ明朝" panose="02020600040205080304" pitchFamily="18" charset="-128"/>
                  <a:cs typeface="Calibri" panose="020F0502020204030204" pitchFamily="34" charset="0"/>
                </a:rPr>
                <a:t>CN</a:t>
              </a:r>
              <a:r>
                <a:rPr kumimoji="1" lang="ja-JP" altLang="en-US" sz="2000" i="0" dirty="0">
                  <a:solidFill>
                    <a:schemeClr val="dk1"/>
                  </a:solidFill>
                  <a:effectLst/>
                  <a:latin typeface="ＭＳ Ｐ明朝" panose="02020600040205080304" pitchFamily="18" charset="-128"/>
                  <a:ea typeface="ＭＳ Ｐ明朝" panose="02020600040205080304" pitchFamily="18" charset="-128"/>
                  <a:cs typeface="Calibri" panose="020F0502020204030204" pitchFamily="34" charset="0"/>
                </a:rPr>
                <a:t>実現への手段</a:t>
              </a:r>
              <a:endParaRPr kumimoji="1" lang="ja-JP" altLang="en-US" sz="1800" dirty="0">
                <a:latin typeface="ＭＳ Ｐ明朝" panose="02020600040205080304" pitchFamily="18" charset="-128"/>
                <a:ea typeface="ＭＳ Ｐ明朝" panose="02020600040205080304" pitchFamily="18" charset="-128"/>
                <a:cs typeface="Calibri" panose="020F0502020204030204" pitchFamily="34" charset="0"/>
              </a:endParaRPr>
            </a:p>
          </p:txBody>
        </p:sp>
        <p:sp>
          <p:nvSpPr>
            <p:cNvPr id="8" name="右中かっこ 7">
              <a:extLst>
                <a:ext uri="{FF2B5EF4-FFF2-40B4-BE49-F238E27FC236}">
                  <a16:creationId xmlns:a16="http://schemas.microsoft.com/office/drawing/2014/main" id="{59D4E951-B8E4-AA78-75F6-B45DE4499583}"/>
                </a:ext>
              </a:extLst>
            </p:cNvPr>
            <p:cNvSpPr/>
            <p:nvPr/>
          </p:nvSpPr>
          <p:spPr>
            <a:xfrm>
              <a:off x="8556342" y="6192618"/>
              <a:ext cx="108000" cy="612000"/>
            </a:xfrm>
            <a:prstGeom prst="rightBrace">
              <a:avLst>
                <a:gd name="adj1" fmla="val 11063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pic>
        <p:nvPicPr>
          <p:cNvPr id="10" name="図 9">
            <a:extLst>
              <a:ext uri="{FF2B5EF4-FFF2-40B4-BE49-F238E27FC236}">
                <a16:creationId xmlns:a16="http://schemas.microsoft.com/office/drawing/2014/main" id="{A797885B-6E05-6CB2-942B-83E49326034D}"/>
              </a:ext>
            </a:extLst>
          </p:cNvPr>
          <p:cNvPicPr>
            <a:picLocks noChangeAspect="1"/>
          </p:cNvPicPr>
          <p:nvPr/>
        </p:nvPicPr>
        <p:blipFill>
          <a:blip r:embed="rId3"/>
          <a:stretch>
            <a:fillRect/>
          </a:stretch>
        </p:blipFill>
        <p:spPr>
          <a:xfrm>
            <a:off x="728872" y="1955777"/>
            <a:ext cx="6423630" cy="3400425"/>
          </a:xfrm>
          <a:prstGeom prst="rect">
            <a:avLst/>
          </a:prstGeom>
        </p:spPr>
      </p:pic>
      <p:sp>
        <p:nvSpPr>
          <p:cNvPr id="13" name="テキスト ボックス 33">
            <a:hlinkClick r:id="rId4"/>
            <a:extLst>
              <a:ext uri="{FF2B5EF4-FFF2-40B4-BE49-F238E27FC236}">
                <a16:creationId xmlns:a16="http://schemas.microsoft.com/office/drawing/2014/main" id="{90D88CBD-0467-4DC0-87F7-045EFF5AA82E}"/>
              </a:ext>
            </a:extLst>
          </p:cNvPr>
          <p:cNvSpPr txBox="1">
            <a:spLocks/>
          </p:cNvSpPr>
          <p:nvPr/>
        </p:nvSpPr>
        <p:spPr>
          <a:xfrm>
            <a:off x="3696502" y="5375727"/>
            <a:ext cx="3456000" cy="252000"/>
          </a:xfrm>
          <a:prstGeom prst="rect">
            <a:avLst/>
          </a:prstGeom>
          <a:solidFill>
            <a:schemeClr val="accent1">
              <a:lumMod val="20000"/>
              <a:lumOff val="80000"/>
            </a:schemeClr>
          </a:solidFill>
          <a:ln w="6350" cmpd="sng">
            <a:solidFill>
              <a:schemeClr val="accent1">
                <a:lumMod val="60000"/>
                <a:lumOff val="4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dirty="0">
                <a:latin typeface="ＭＳ Ｐゴシック" panose="020B0600070205080204" pitchFamily="50" charset="-128"/>
                <a:ea typeface="ＭＳ Ｐゴシック" panose="020B0600070205080204" pitchFamily="50" charset="-128"/>
              </a:rPr>
              <a:t>出典：</a:t>
            </a:r>
            <a:r>
              <a:rPr kumimoji="1" lang="ja-JP" altLang="en-US" sz="1600" u="sng" dirty="0">
                <a:latin typeface="ＭＳ Ｐゴシック" panose="020B0600070205080204" pitchFamily="50" charset="-128"/>
                <a:ea typeface="ＭＳ Ｐゴシック" panose="020B0600070205080204" pitchFamily="50" charset="-128"/>
              </a:rPr>
              <a:t>日本の</a:t>
            </a:r>
            <a:r>
              <a:rPr kumimoji="1" lang="ja-JP" altLang="en-US" sz="1600" u="sng" dirty="0">
                <a:latin typeface="+mn-lt"/>
                <a:ea typeface="ＭＳ Ｐゴシック" panose="020B0600070205080204" pitchFamily="50" charset="-128"/>
              </a:rPr>
              <a:t>エネルギー</a:t>
            </a:r>
            <a:r>
              <a:rPr kumimoji="1" lang="en-US" altLang="ja-JP" sz="1600" u="sng" dirty="0">
                <a:latin typeface="+mn-lt"/>
                <a:ea typeface="ＭＳ Ｐゴシック" panose="020B0600070205080204" pitchFamily="50" charset="-128"/>
              </a:rPr>
              <a:t>2023/02</a:t>
            </a:r>
            <a:r>
              <a:rPr kumimoji="1" lang="ja-JP" altLang="en-US" sz="1600" u="none" dirty="0">
                <a:latin typeface="+mn-lt"/>
                <a:ea typeface="ＭＳ Ｐゴシック" panose="020B0600070205080204" pitchFamily="50" charset="-128"/>
              </a:rPr>
              <a:t>　</a:t>
            </a:r>
            <a:r>
              <a:rPr kumimoji="1" lang="en-US" altLang="ja-JP" sz="1600" u="none" dirty="0">
                <a:latin typeface="+mn-lt"/>
                <a:ea typeface="ＭＳ Ｐゴシック" panose="020B0600070205080204" pitchFamily="50" charset="-128"/>
              </a:rPr>
              <a:t>P5</a:t>
            </a:r>
            <a:endParaRPr kumimoji="1" lang="ja-JP" altLang="en-US" sz="1600" u="none" dirty="0">
              <a:latin typeface="+mn-lt"/>
              <a:ea typeface="ＭＳ Ｐゴシック" panose="020B0600070205080204" pitchFamily="50" charset="-128"/>
            </a:endParaRPr>
          </a:p>
        </p:txBody>
      </p:sp>
      <p:grpSp>
        <p:nvGrpSpPr>
          <p:cNvPr id="19" name="グループ化 18">
            <a:extLst>
              <a:ext uri="{FF2B5EF4-FFF2-40B4-BE49-F238E27FC236}">
                <a16:creationId xmlns:a16="http://schemas.microsoft.com/office/drawing/2014/main" id="{A13F9273-786F-625B-6A18-4CBFA1A9FD7E}"/>
              </a:ext>
            </a:extLst>
          </p:cNvPr>
          <p:cNvGrpSpPr/>
          <p:nvPr/>
        </p:nvGrpSpPr>
        <p:grpSpPr>
          <a:xfrm>
            <a:off x="7529843" y="2336139"/>
            <a:ext cx="4376695" cy="1677317"/>
            <a:chOff x="7726618" y="2394014"/>
            <a:chExt cx="4376695" cy="1677317"/>
          </a:xfrm>
        </p:grpSpPr>
        <p:pic>
          <p:nvPicPr>
            <p:cNvPr id="37" name="図 36">
              <a:extLst>
                <a:ext uri="{FF2B5EF4-FFF2-40B4-BE49-F238E27FC236}">
                  <a16:creationId xmlns:a16="http://schemas.microsoft.com/office/drawing/2014/main" id="{AFD0432E-A705-8EFF-C444-E8B42D20ADB8}"/>
                </a:ext>
              </a:extLst>
            </p:cNvPr>
            <p:cNvPicPr preferRelativeResize="0">
              <a:picLocks noChangeAspect="1"/>
            </p:cNvPicPr>
            <p:nvPr/>
          </p:nvPicPr>
          <p:blipFill>
            <a:blip r:embed="rId5"/>
            <a:stretch>
              <a:fillRect/>
            </a:stretch>
          </p:blipFill>
          <p:spPr>
            <a:xfrm>
              <a:off x="7726618" y="2394014"/>
              <a:ext cx="467076" cy="1656000"/>
            </a:xfrm>
            <a:prstGeom prst="rect">
              <a:avLst/>
            </a:prstGeom>
          </p:spPr>
        </p:pic>
        <p:sp>
          <p:nvSpPr>
            <p:cNvPr id="16" name="テキスト ボックス 26">
              <a:extLst>
                <a:ext uri="{FF2B5EF4-FFF2-40B4-BE49-F238E27FC236}">
                  <a16:creationId xmlns:a16="http://schemas.microsoft.com/office/drawing/2014/main" id="{95AD0623-BA0B-47E9-BD31-85E292FCE7DA}"/>
                </a:ext>
              </a:extLst>
            </p:cNvPr>
            <p:cNvSpPr txBox="1"/>
            <p:nvPr/>
          </p:nvSpPr>
          <p:spPr>
            <a:xfrm>
              <a:off x="8251313" y="2410537"/>
              <a:ext cx="3852000" cy="504000"/>
            </a:xfrm>
            <a:prstGeom prst="rect">
              <a:avLst/>
            </a:prstGeom>
            <a:solidFill>
              <a:schemeClr val="bg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800" b="1" baseline="0" dirty="0">
                  <a:solidFill>
                    <a:sysClr val="windowText" lastClr="000000"/>
                  </a:solidFill>
                  <a:latin typeface="+mn-lt"/>
                  <a:ea typeface="ＭＳ Ｐゴシック" panose="020B0600070205080204" pitchFamily="50" charset="-128"/>
                </a:rPr>
                <a:t>2050</a:t>
              </a:r>
              <a:r>
                <a:rPr kumimoji="1" lang="ja-JP" altLang="en-US" sz="1800" b="1" baseline="0" dirty="0">
                  <a:solidFill>
                    <a:sysClr val="windowText" lastClr="000000"/>
                  </a:solidFill>
                  <a:latin typeface="+mn-lt"/>
                  <a:ea typeface="ＭＳ Ｐゴシック" panose="020B0600070205080204" pitchFamily="50" charset="-128"/>
                </a:rPr>
                <a:t>年</a:t>
              </a:r>
              <a:r>
                <a:rPr kumimoji="1" lang="ja-JP" altLang="en-US" sz="1800" b="0" baseline="0" dirty="0">
                  <a:solidFill>
                    <a:sysClr val="windowText" lastClr="000000"/>
                  </a:solidFill>
                  <a:latin typeface="+mn-lt"/>
                  <a:ea typeface="ＭＳ Ｐゴシック" panose="020B0600070205080204" pitchFamily="50" charset="-128"/>
                </a:rPr>
                <a:t>までの</a:t>
              </a:r>
              <a:r>
                <a:rPr kumimoji="1" lang="en-US" altLang="ja-JP" sz="1800" b="0" baseline="0" dirty="0">
                  <a:solidFill>
                    <a:sysClr val="windowText" lastClr="000000"/>
                  </a:solidFill>
                  <a:latin typeface="+mn-lt"/>
                  <a:ea typeface="ＭＳ Ｐゴシック" panose="020B0600070205080204" pitchFamily="50" charset="-128"/>
                </a:rPr>
                <a:t>CN</a:t>
              </a:r>
              <a:r>
                <a:rPr kumimoji="1" lang="ja-JP" altLang="en-US" sz="1800" b="0" baseline="0" dirty="0">
                  <a:solidFill>
                    <a:sysClr val="windowText" lastClr="000000"/>
                  </a:solidFill>
                  <a:latin typeface="+mn-lt"/>
                  <a:ea typeface="ＭＳ Ｐゴシック" panose="020B0600070205080204" pitchFamily="50" charset="-128"/>
                </a:rPr>
                <a:t>表明国</a:t>
              </a:r>
              <a:endParaRPr kumimoji="1" lang="en-US" altLang="ja-JP" sz="1800" b="0" baseline="0" dirty="0">
                <a:solidFill>
                  <a:sysClr val="windowText" lastClr="000000"/>
                </a:solidFill>
                <a:latin typeface="+mn-lt"/>
                <a:ea typeface="ＭＳ Ｐゴシック" panose="020B060007020508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800" b="0" baseline="0" dirty="0">
                  <a:solidFill>
                    <a:sysClr val="windowText" lastClr="000000"/>
                  </a:solidFill>
                  <a:latin typeface="+mn-lt"/>
                  <a:ea typeface="ＭＳ Ｐゴシック" panose="020B0600070205080204" pitchFamily="50" charset="-128"/>
                </a:rPr>
                <a:t>（</a:t>
              </a:r>
              <a:r>
                <a:rPr kumimoji="1" lang="en-US" altLang="ja-JP" sz="1800" b="0" baseline="0"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145</a:t>
              </a:r>
              <a:r>
                <a:rPr kumimoji="1" lang="ja-JP" altLang="en-US" sz="1800" b="0" baseline="0"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ヵ国・地域で世界の</a:t>
              </a:r>
              <a:r>
                <a:rPr kumimoji="1" lang="en-US" altLang="ja-JP" sz="1800" b="0" baseline="0"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CO2</a:t>
              </a:r>
              <a:r>
                <a:rPr kumimoji="1" lang="ja-JP" altLang="en-US" sz="1800" b="0" baseline="0"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の</a:t>
              </a:r>
              <a:r>
                <a:rPr kumimoji="1" lang="en-US" altLang="ja-JP" sz="1800" b="0" baseline="0"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40.0%</a:t>
              </a:r>
              <a:r>
                <a:rPr kumimoji="1" lang="ja-JP" altLang="en-US" sz="1800" b="0" baseline="0"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a:t>
              </a:r>
              <a:endParaRPr lang="ja-JP" altLang="ja-JP" sz="1800" b="0" dirty="0">
                <a:effectLst/>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7" name="テキスト ボックス 27">
              <a:extLst>
                <a:ext uri="{FF2B5EF4-FFF2-40B4-BE49-F238E27FC236}">
                  <a16:creationId xmlns:a16="http://schemas.microsoft.com/office/drawing/2014/main" id="{9469BBB4-DC9A-09C3-361C-0A6752B3C532}"/>
                </a:ext>
              </a:extLst>
            </p:cNvPr>
            <p:cNvSpPr txBox="1"/>
            <p:nvPr/>
          </p:nvSpPr>
          <p:spPr>
            <a:xfrm>
              <a:off x="8251313" y="2964675"/>
              <a:ext cx="3132000" cy="504000"/>
            </a:xfrm>
            <a:prstGeom prst="rect">
              <a:avLst/>
            </a:prstGeom>
            <a:solidFill>
              <a:schemeClr val="bg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800" b="1" baseline="0" dirty="0">
                  <a:solidFill>
                    <a:sysClr val="windowText" lastClr="000000"/>
                  </a:solidFill>
                  <a:latin typeface="+mn-lt"/>
                  <a:ea typeface="ＭＳ Ｐゴシック" panose="020B0600070205080204" pitchFamily="50" charset="-128"/>
                </a:rPr>
                <a:t>2060</a:t>
              </a:r>
              <a:r>
                <a:rPr kumimoji="1" lang="ja-JP" altLang="en-US" sz="1800" b="1" baseline="0" dirty="0">
                  <a:solidFill>
                    <a:sysClr val="windowText" lastClr="000000"/>
                  </a:solidFill>
                  <a:latin typeface="+mn-lt"/>
                  <a:ea typeface="ＭＳ Ｐゴシック" panose="020B0600070205080204" pitchFamily="50" charset="-128"/>
                </a:rPr>
                <a:t>年</a:t>
              </a:r>
              <a:r>
                <a:rPr kumimoji="1" lang="ja-JP" altLang="en-US" sz="1800" b="0" baseline="0" dirty="0">
                  <a:solidFill>
                    <a:sysClr val="windowText" lastClr="000000"/>
                  </a:solidFill>
                  <a:latin typeface="+mn-lt"/>
                  <a:ea typeface="ＭＳ Ｐゴシック" panose="020B0600070205080204" pitchFamily="50" charset="-128"/>
                </a:rPr>
                <a:t>までの</a:t>
              </a:r>
              <a:r>
                <a:rPr kumimoji="1" lang="en-US" altLang="ja-JP" sz="1800" b="0" baseline="0" dirty="0">
                  <a:solidFill>
                    <a:sysClr val="windowText" lastClr="000000"/>
                  </a:solidFill>
                  <a:latin typeface="+mn-lt"/>
                  <a:ea typeface="ＭＳ Ｐゴシック" panose="020B0600070205080204" pitchFamily="50" charset="-128"/>
                </a:rPr>
                <a:t>CN</a:t>
              </a:r>
              <a:r>
                <a:rPr kumimoji="1" lang="ja-JP" altLang="en-US" sz="1800" b="0" baseline="0" dirty="0">
                  <a:solidFill>
                    <a:sysClr val="windowText" lastClr="000000"/>
                  </a:solidFill>
                  <a:latin typeface="+mn-lt"/>
                  <a:ea typeface="ＭＳ Ｐゴシック" panose="020B0600070205080204" pitchFamily="50" charset="-128"/>
                </a:rPr>
                <a:t>表明国</a:t>
              </a:r>
              <a:endParaRPr kumimoji="1" lang="en-US" altLang="ja-JP" sz="1800" b="0" baseline="0" dirty="0">
                <a:solidFill>
                  <a:sysClr val="windowText" lastClr="000000"/>
                </a:solidFill>
                <a:latin typeface="+mn-lt"/>
                <a:ea typeface="ＭＳ Ｐゴシック" panose="020B060007020508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800" b="0" baseline="0" dirty="0">
                  <a:solidFill>
                    <a:sysClr val="windowText" lastClr="000000"/>
                  </a:solidFill>
                  <a:latin typeface="+mn-lt"/>
                  <a:ea typeface="ＭＳ Ｐゴシック" panose="020B0600070205080204" pitchFamily="50" charset="-128"/>
                </a:rPr>
                <a:t>（</a:t>
              </a:r>
              <a:r>
                <a:rPr kumimoji="1" lang="ja-JP" altLang="en-US" sz="1800" b="0" baseline="0"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中国</a:t>
              </a:r>
              <a:r>
                <a:rPr kumimoji="1" lang="en-US" altLang="ja-JP" sz="1800" b="0" baseline="0"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32.1%</a:t>
              </a:r>
              <a:r>
                <a:rPr kumimoji="1" lang="ja-JP" altLang="en-US" sz="1800" b="0" baseline="0"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、ロシア</a:t>
              </a:r>
              <a:r>
                <a:rPr kumimoji="1" lang="en-US" altLang="ja-JP" sz="1800" b="0" baseline="0"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4.9%</a:t>
              </a:r>
              <a:r>
                <a:rPr kumimoji="1" lang="ja-JP" altLang="en-US" sz="1800" b="0" baseline="0"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など）</a:t>
              </a:r>
              <a:endParaRPr lang="ja-JP" altLang="ja-JP" sz="1800" b="0" dirty="0">
                <a:effectLst/>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8" name="テキスト ボックス 28">
              <a:extLst>
                <a:ext uri="{FF2B5EF4-FFF2-40B4-BE49-F238E27FC236}">
                  <a16:creationId xmlns:a16="http://schemas.microsoft.com/office/drawing/2014/main" id="{2CCD9C06-6768-2426-DD4E-406D178079B2}"/>
                </a:ext>
              </a:extLst>
            </p:cNvPr>
            <p:cNvSpPr txBox="1"/>
            <p:nvPr/>
          </p:nvSpPr>
          <p:spPr>
            <a:xfrm>
              <a:off x="8246176" y="3567331"/>
              <a:ext cx="3312000" cy="504000"/>
            </a:xfrm>
            <a:prstGeom prst="rect">
              <a:avLst/>
            </a:prstGeom>
            <a:solidFill>
              <a:schemeClr val="bg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800" b="1" baseline="0" dirty="0">
                  <a:solidFill>
                    <a:sysClr val="windowText" lastClr="000000"/>
                  </a:solidFill>
                  <a:latin typeface="+mn-lt"/>
                  <a:ea typeface="ＭＳ Ｐゴシック" panose="020B0600070205080204" pitchFamily="50" charset="-128"/>
                </a:rPr>
                <a:t>2070</a:t>
              </a:r>
              <a:r>
                <a:rPr kumimoji="1" lang="ja-JP" altLang="en-US" sz="1800" b="1" baseline="0" dirty="0">
                  <a:solidFill>
                    <a:sysClr val="windowText" lastClr="000000"/>
                  </a:solidFill>
                  <a:latin typeface="+mn-lt"/>
                  <a:ea typeface="ＭＳ Ｐゴシック" panose="020B0600070205080204" pitchFamily="50" charset="-128"/>
                </a:rPr>
                <a:t>年</a:t>
              </a:r>
              <a:r>
                <a:rPr kumimoji="1" lang="ja-JP" altLang="en-US" sz="1800" b="0" baseline="0" dirty="0">
                  <a:solidFill>
                    <a:sysClr val="windowText" lastClr="000000"/>
                  </a:solidFill>
                  <a:latin typeface="+mn-lt"/>
                  <a:ea typeface="ＭＳ Ｐゴシック" panose="020B0600070205080204" pitchFamily="50" charset="-128"/>
                </a:rPr>
                <a:t>までの</a:t>
              </a:r>
              <a:r>
                <a:rPr kumimoji="1" lang="en-US" altLang="ja-JP" sz="1800" b="0" baseline="0" dirty="0">
                  <a:solidFill>
                    <a:sysClr val="windowText" lastClr="000000"/>
                  </a:solidFill>
                  <a:latin typeface="+mn-lt"/>
                  <a:ea typeface="ＭＳ Ｐゴシック" panose="020B0600070205080204" pitchFamily="50" charset="-128"/>
                </a:rPr>
                <a:t>CN</a:t>
              </a:r>
              <a:r>
                <a:rPr kumimoji="1" lang="ja-JP" altLang="en-US" sz="1800" b="0" baseline="0" dirty="0">
                  <a:solidFill>
                    <a:sysClr val="windowText" lastClr="000000"/>
                  </a:solidFill>
                  <a:latin typeface="+mn-lt"/>
                  <a:ea typeface="ＭＳ Ｐゴシック" panose="020B0600070205080204" pitchFamily="50" charset="-128"/>
                </a:rPr>
                <a:t>表明国</a:t>
              </a:r>
              <a:endParaRPr kumimoji="1" lang="en-US" altLang="ja-JP" sz="1800" b="0" baseline="0" dirty="0">
                <a:solidFill>
                  <a:sysClr val="windowText" lastClr="000000"/>
                </a:solidFill>
                <a:latin typeface="+mn-lt"/>
                <a:ea typeface="ＭＳ Ｐゴシック" panose="020B060007020508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800" b="0" baseline="0" dirty="0">
                  <a:solidFill>
                    <a:sysClr val="windowText" lastClr="000000"/>
                  </a:solidFill>
                  <a:latin typeface="+mn-lt"/>
                  <a:ea typeface="ＭＳ Ｐゴシック" panose="020B0600070205080204" pitchFamily="50" charset="-128"/>
                </a:rPr>
                <a:t>（</a:t>
              </a:r>
              <a:r>
                <a:rPr kumimoji="1" lang="ja-JP" altLang="en-US" sz="1800" b="0" baseline="0"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インド</a:t>
              </a:r>
              <a:r>
                <a:rPr kumimoji="1" lang="en-US" altLang="ja-JP" sz="1800" b="0" baseline="0"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6.6%</a:t>
              </a:r>
              <a:r>
                <a:rPr kumimoji="1" lang="ja-JP" altLang="en-US" sz="1800" b="0" baseline="0" dirty="0">
                  <a:solidFill>
                    <a:sysClr val="windowText" lastClr="000000"/>
                  </a:solidFill>
                  <a:latin typeface="Calibri" panose="020F0502020204030204" pitchFamily="34" charset="0"/>
                  <a:ea typeface="ＭＳ Ｐゴシック" panose="020B0600070205080204" pitchFamily="50" charset="-128"/>
                  <a:cs typeface="Calibri" panose="020F0502020204030204" pitchFamily="34" charset="0"/>
                </a:rPr>
                <a:t>など）</a:t>
              </a:r>
              <a:endParaRPr lang="ja-JP" altLang="ja-JP" sz="1800" b="0" dirty="0">
                <a:effectLst/>
                <a:latin typeface="Calibri" panose="020F0502020204030204" pitchFamily="34" charset="0"/>
                <a:ea typeface="ＭＳ Ｐゴシック" panose="020B0600070205080204" pitchFamily="50" charset="-128"/>
                <a:cs typeface="Calibri" panose="020F0502020204030204" pitchFamily="34" charset="0"/>
              </a:endParaRPr>
            </a:p>
          </p:txBody>
        </p:sp>
      </p:grpSp>
      <p:sp>
        <p:nvSpPr>
          <p:cNvPr id="6" name="字幕 2">
            <a:extLst>
              <a:ext uri="{FF2B5EF4-FFF2-40B4-BE49-F238E27FC236}">
                <a16:creationId xmlns:a16="http://schemas.microsoft.com/office/drawing/2014/main" id="{123DA7F3-5418-D5C8-50BE-B2F38EEA5C64}"/>
              </a:ext>
            </a:extLst>
          </p:cNvPr>
          <p:cNvSpPr txBox="1">
            <a:spLocks/>
          </p:cNvSpPr>
          <p:nvPr/>
        </p:nvSpPr>
        <p:spPr>
          <a:xfrm>
            <a:off x="15038" y="18666"/>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Calibri" panose="020F0502020204030204" pitchFamily="34" charset="0"/>
                <a:ea typeface="游明朝" panose="02020400000000000000" pitchFamily="18" charset="-128"/>
                <a:cs typeface="Calibri" panose="020F0502020204030204" pitchFamily="34" charset="0"/>
              </a:rPr>
              <a:t>5</a:t>
            </a:r>
            <a:r>
              <a:rPr lang="ja-JP" altLang="ja-JP"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　</a:t>
            </a:r>
            <a:r>
              <a:rPr lang="ja-JP" altLang="en-US"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まとめ</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（世界の流れ）</a:t>
            </a:r>
            <a:endParaRPr lang="ja-JP" altLang="ja-JP" sz="24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4905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2">
            <a:extLst>
              <a:ext uri="{FF2B5EF4-FFF2-40B4-BE49-F238E27FC236}">
                <a16:creationId xmlns:a16="http://schemas.microsoft.com/office/drawing/2014/main" id="{B8DC1253-7981-49DA-9E65-4524566A7264}"/>
              </a:ext>
            </a:extLst>
          </p:cNvPr>
          <p:cNvSpPr txBox="1">
            <a:spLocks/>
          </p:cNvSpPr>
          <p:nvPr/>
        </p:nvSpPr>
        <p:spPr>
          <a:xfrm>
            <a:off x="15038" y="18666"/>
            <a:ext cx="12158301" cy="792000"/>
          </a:xfrm>
          <a:prstGeom prst="rect">
            <a:avLst/>
          </a:prstGeom>
          <a:solidFill>
            <a:schemeClr val="accent1"/>
          </a:solidFill>
        </p:spPr>
        <p:txBody>
          <a:bodyPr t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ja-JP" altLang="en-US"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まとめ</a:t>
            </a:r>
            <a:r>
              <a:rPr lang="ja-JP" altLang="en-US" sz="24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a:t>
            </a:r>
            <a:r>
              <a:rPr lang="en-US" altLang="ja-JP" sz="24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2050</a:t>
            </a:r>
            <a:r>
              <a:rPr lang="ja-JP" altLang="en-US" sz="24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年のイメージ）</a:t>
            </a:r>
            <a:endParaRPr lang="ja-JP" altLang="ja-JP" sz="24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テキスト ボックス 204">
            <a:extLst>
              <a:ext uri="{FF2B5EF4-FFF2-40B4-BE49-F238E27FC236}">
                <a16:creationId xmlns:a16="http://schemas.microsoft.com/office/drawing/2014/main" id="{653DEDB4-B4D8-42A7-B5CA-0E473EC70084}"/>
              </a:ext>
            </a:extLst>
          </p:cNvPr>
          <p:cNvSpPr txBox="1"/>
          <p:nvPr/>
        </p:nvSpPr>
        <p:spPr bwMode="auto">
          <a:xfrm>
            <a:off x="2554708" y="6538305"/>
            <a:ext cx="6300000" cy="324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000" b="0" dirty="0">
                <a:latin typeface="ＭＳ Ｐゴシック" panose="020B0600070205080204" pitchFamily="50" charset="-128"/>
                <a:ea typeface="ＭＳ Ｐゴシック" panose="020B0600070205080204" pitchFamily="50" charset="-128"/>
              </a:rPr>
              <a:t>発電電力量割合の歴史と</a:t>
            </a:r>
            <a:r>
              <a:rPr kumimoji="1" lang="en-US" altLang="ja-JP" sz="2000" b="0" dirty="0">
                <a:latin typeface="Calibri" panose="020F0502020204030204" pitchFamily="34" charset="0"/>
                <a:ea typeface="ＭＳ Ｐゴシック" panose="020B0600070205080204" pitchFamily="50" charset="-128"/>
                <a:cs typeface="Calibri" panose="020F0502020204030204" pitchFamily="34" charset="0"/>
              </a:rPr>
              <a:t>2050</a:t>
            </a:r>
            <a:r>
              <a:rPr kumimoji="1" lang="ja-JP" altLang="en-US" sz="2000" b="0" dirty="0">
                <a:latin typeface="ＭＳ Ｐゴシック" panose="020B0600070205080204" pitchFamily="50" charset="-128"/>
                <a:ea typeface="ＭＳ Ｐゴシック" panose="020B0600070205080204" pitchFamily="50" charset="-128"/>
              </a:rPr>
              <a:t>年の目標（約</a:t>
            </a:r>
            <a:r>
              <a:rPr kumimoji="1" lang="en-US" altLang="ja-JP" sz="2000" b="0" dirty="0">
                <a:latin typeface="Calibri" panose="020F0502020204030204" pitchFamily="34" charset="0"/>
                <a:ea typeface="ＭＳ Ｐゴシック" panose="020B0600070205080204" pitchFamily="50" charset="-128"/>
                <a:cs typeface="Calibri" panose="020F0502020204030204" pitchFamily="34" charset="0"/>
              </a:rPr>
              <a:t>1</a:t>
            </a:r>
            <a:r>
              <a:rPr kumimoji="1" lang="ja-JP" altLang="en-US" sz="2000" b="0" dirty="0">
                <a:latin typeface="ＭＳ Ｐゴシック" panose="020B0600070205080204" pitchFamily="50" charset="-128"/>
                <a:ea typeface="ＭＳ Ｐゴシック" panose="020B0600070205080204" pitchFamily="50" charset="-128"/>
              </a:rPr>
              <a:t>世紀の変遷）</a:t>
            </a:r>
          </a:p>
        </p:txBody>
      </p:sp>
      <p:sp>
        <p:nvSpPr>
          <p:cNvPr id="13" name="スライド番号プレースホルダー 6">
            <a:extLst>
              <a:ext uri="{FF2B5EF4-FFF2-40B4-BE49-F238E27FC236}">
                <a16:creationId xmlns:a16="http://schemas.microsoft.com/office/drawing/2014/main" id="{F8271561-521B-449A-A02B-ADA20DDF56DC}"/>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25</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12" name="テキスト ボックス 4">
            <a:extLst>
              <a:ext uri="{FF2B5EF4-FFF2-40B4-BE49-F238E27FC236}">
                <a16:creationId xmlns:a16="http://schemas.microsoft.com/office/drawing/2014/main" id="{06D432C8-4C46-4900-9ED6-6E1C9BBB0A7F}"/>
              </a:ext>
            </a:extLst>
          </p:cNvPr>
          <p:cNvSpPr txBox="1"/>
          <p:nvPr/>
        </p:nvSpPr>
        <p:spPr bwMode="auto">
          <a:xfrm>
            <a:off x="232661" y="6143634"/>
            <a:ext cx="7416000" cy="288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600" b="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600" b="0" dirty="0">
                <a:latin typeface="Calibri" panose="020F0502020204030204" pitchFamily="34" charset="0"/>
                <a:ea typeface="ＭＳ Ｐゴシック" panose="020B0600070205080204" pitchFamily="50" charset="-128"/>
                <a:cs typeface="Calibri" panose="020F0502020204030204" pitchFamily="34" charset="0"/>
              </a:rPr>
              <a:t>1</a:t>
            </a:r>
            <a:r>
              <a:rPr kumimoji="1" lang="ja-JP" altLang="en-US" sz="1600" b="0" dirty="0">
                <a:latin typeface="Calibri" panose="020F0502020204030204" pitchFamily="34" charset="0"/>
                <a:ea typeface="ＭＳ Ｐゴシック" panose="020B0600070205080204" pitchFamily="50" charset="-128"/>
                <a:cs typeface="Calibri" panose="020F0502020204030204" pitchFamily="34" charset="0"/>
              </a:rPr>
              <a:t>）発電時の</a:t>
            </a:r>
            <a:r>
              <a:rPr kumimoji="1" lang="en-US" altLang="ja-JP" sz="1600" b="0" dirty="0">
                <a:latin typeface="Calibri" panose="020F0502020204030204" pitchFamily="34" charset="0"/>
                <a:ea typeface="ＭＳ Ｐゴシック" panose="020B0600070205080204" pitchFamily="50" charset="-128"/>
                <a:cs typeface="Calibri" panose="020F0502020204030204" pitchFamily="34" charset="0"/>
              </a:rPr>
              <a:t>CO2</a:t>
            </a:r>
            <a:r>
              <a:rPr kumimoji="1" lang="ja-JP" altLang="en-US" sz="1600" b="0" dirty="0">
                <a:latin typeface="Calibri" panose="020F0502020204030204" pitchFamily="34" charset="0"/>
                <a:ea typeface="ＭＳ Ｐゴシック" panose="020B0600070205080204" pitchFamily="50" charset="-128"/>
                <a:cs typeface="Calibri" panose="020F0502020204030204" pitchFamily="34" charset="0"/>
              </a:rPr>
              <a:t>を回収し、それを地中に</a:t>
            </a:r>
            <a:r>
              <a:rPr lang="ja-JP" altLang="en-US" sz="1600" b="0" i="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rPr>
              <a:t>埋める方式（</a:t>
            </a:r>
            <a:r>
              <a:rPr lang="en-US" altLang="ja-JP" sz="1600" b="0" i="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rPr>
              <a:t>CCS</a:t>
            </a:r>
            <a:r>
              <a:rPr lang="ja-JP" altLang="en-US" sz="1600" b="0" i="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rPr>
              <a:t>）の発電設備</a:t>
            </a:r>
            <a:endParaRPr kumimoji="1" lang="ja-JP" altLang="en-US" sz="1600" b="0"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112F16A8-3F5C-AE78-D6C5-0BD45C569FE0}"/>
              </a:ext>
            </a:extLst>
          </p:cNvPr>
          <p:cNvSpPr txBox="1"/>
          <p:nvPr/>
        </p:nvSpPr>
        <p:spPr>
          <a:xfrm>
            <a:off x="100693" y="923307"/>
            <a:ext cx="11977115" cy="1446550"/>
          </a:xfrm>
          <a:prstGeom prst="rect">
            <a:avLst/>
          </a:prstGeom>
          <a:noFill/>
        </p:spPr>
        <p:txBody>
          <a:bodyPr wrap="square">
            <a:spAutoFit/>
          </a:bodyPr>
          <a:lstStyle/>
          <a:p>
            <a:r>
              <a:rPr lang="ja-JP" altLang="en-US" sz="2200" kern="100" dirty="0">
                <a:latin typeface="Calibri" panose="020F0502020204030204" pitchFamily="34" charset="0"/>
                <a:ea typeface="ＭＳ 明朝" panose="02020609040205080304" pitchFamily="17" charset="-128"/>
                <a:cs typeface="Calibri" panose="020F0502020204030204" pitchFamily="34" charset="0"/>
              </a:rPr>
              <a:t>　下記の電源の推移をみると、</a:t>
            </a:r>
            <a:r>
              <a:rPr lang="en-US" altLang="ja-JP" sz="2200" kern="100" dirty="0">
                <a:latin typeface="Calibri" panose="020F0502020204030204" pitchFamily="34" charset="0"/>
                <a:ea typeface="ＭＳ 明朝" panose="02020609040205080304" pitchFamily="17" charset="-128"/>
                <a:cs typeface="Calibri" panose="020F0502020204030204" pitchFamily="34" charset="0"/>
              </a:rPr>
              <a:t>1950</a:t>
            </a:r>
            <a:r>
              <a:rPr lang="ja-JP" altLang="en-US" sz="2200" kern="100" dirty="0">
                <a:latin typeface="Calibri" panose="020F0502020204030204" pitchFamily="34" charset="0"/>
                <a:ea typeface="ＭＳ 明朝" panose="02020609040205080304" pitchFamily="17" charset="-128"/>
                <a:cs typeface="Calibri" panose="020F0502020204030204" pitchFamily="34" charset="0"/>
              </a:rPr>
              <a:t>年頃までは水力、</a:t>
            </a:r>
            <a:r>
              <a:rPr lang="en-US" altLang="ja-JP" sz="2200" kern="100" dirty="0">
                <a:latin typeface="Calibri" panose="020F0502020204030204" pitchFamily="34" charset="0"/>
                <a:ea typeface="ＭＳ 明朝" panose="02020609040205080304" pitchFamily="17" charset="-128"/>
                <a:cs typeface="Calibri" panose="020F0502020204030204" pitchFamily="34" charset="0"/>
              </a:rPr>
              <a:t>1960</a:t>
            </a:r>
            <a:r>
              <a:rPr lang="ja-JP" altLang="en-US" sz="2200" kern="100" dirty="0">
                <a:latin typeface="Calibri" panose="020F0502020204030204" pitchFamily="34" charset="0"/>
                <a:ea typeface="ＭＳ 明朝" panose="02020609040205080304" pitchFamily="17" charset="-128"/>
                <a:cs typeface="Calibri" panose="020F0502020204030204" pitchFamily="34" charset="0"/>
              </a:rPr>
              <a:t>年代からは石油が主役となり、そして</a:t>
            </a:r>
            <a:r>
              <a:rPr lang="en-US" altLang="ja-JP" sz="2200" kern="100" dirty="0">
                <a:latin typeface="Calibri" panose="020F0502020204030204" pitchFamily="34" charset="0"/>
                <a:ea typeface="ＭＳ 明朝" panose="02020609040205080304" pitchFamily="17" charset="-128"/>
                <a:cs typeface="Calibri" panose="020F0502020204030204" pitchFamily="34" charset="0"/>
              </a:rPr>
              <a:t>1973</a:t>
            </a:r>
            <a:r>
              <a:rPr lang="ja-JP" altLang="en-US" sz="2200" kern="100" dirty="0">
                <a:latin typeface="Calibri" panose="020F0502020204030204" pitchFamily="34" charset="0"/>
                <a:ea typeface="ＭＳ 明朝" panose="02020609040205080304" pitchFamily="17" charset="-128"/>
                <a:cs typeface="Calibri" panose="020F0502020204030204" pitchFamily="34" charset="0"/>
              </a:rPr>
              <a:t>年の石油危機後は原子力と天然ガスが、</a:t>
            </a:r>
            <a:r>
              <a:rPr lang="en-US" altLang="ja-JP" sz="2200" kern="100" dirty="0">
                <a:latin typeface="Calibri" panose="020F0502020204030204" pitchFamily="34" charset="0"/>
                <a:ea typeface="ＭＳ 明朝" panose="02020609040205080304" pitchFamily="17" charset="-128"/>
                <a:cs typeface="Calibri" panose="020F0502020204030204" pitchFamily="34" charset="0"/>
              </a:rPr>
              <a:t>2000</a:t>
            </a:r>
            <a:r>
              <a:rPr lang="ja-JP" altLang="en-US" sz="2200" kern="100" dirty="0">
                <a:latin typeface="Calibri" panose="020F0502020204030204" pitchFamily="34" charset="0"/>
                <a:ea typeface="ＭＳ 明朝" panose="02020609040205080304" pitchFamily="17" charset="-128"/>
                <a:cs typeface="Calibri" panose="020F0502020204030204" pitchFamily="34" charset="0"/>
              </a:rPr>
              <a:t>年代からは石炭が増加しています。</a:t>
            </a:r>
            <a:r>
              <a:rPr lang="en-US" altLang="ja-JP" sz="2200" kern="100" dirty="0">
                <a:latin typeface="Calibri" panose="020F0502020204030204" pitchFamily="34" charset="0"/>
                <a:ea typeface="ＭＳ 明朝" panose="02020609040205080304" pitchFamily="17" charset="-128"/>
                <a:cs typeface="Calibri" panose="020F0502020204030204" pitchFamily="34" charset="0"/>
              </a:rPr>
              <a:t>2011</a:t>
            </a:r>
            <a:r>
              <a:rPr lang="ja-JP" altLang="en-US" sz="2200" kern="100" dirty="0">
                <a:latin typeface="Calibri" panose="020F0502020204030204" pitchFamily="34" charset="0"/>
                <a:ea typeface="ＭＳ 明朝" panose="02020609040205080304" pitchFamily="17" charset="-128"/>
                <a:cs typeface="Calibri" panose="020F0502020204030204" pitchFamily="34" charset="0"/>
              </a:rPr>
              <a:t>年の原子力事故以降は、再エネの最大限の増加と安全を徹底した原子力活用等により、</a:t>
            </a:r>
            <a:r>
              <a:rPr lang="en-US" altLang="ja-JP" sz="2200" kern="100" dirty="0">
                <a:latin typeface="Calibri" panose="020F0502020204030204" pitchFamily="34" charset="0"/>
                <a:ea typeface="ＭＳ 明朝" panose="02020609040205080304" pitchFamily="17" charset="-128"/>
                <a:cs typeface="Calibri" panose="020F0502020204030204" pitchFamily="34" charset="0"/>
              </a:rPr>
              <a:t>2050</a:t>
            </a:r>
            <a:r>
              <a:rPr lang="ja-JP" altLang="en-US" sz="2200" kern="100" dirty="0">
                <a:latin typeface="Calibri" panose="020F0502020204030204" pitchFamily="34" charset="0"/>
                <a:ea typeface="ＭＳ 明朝" panose="02020609040205080304" pitchFamily="17" charset="-128"/>
                <a:cs typeface="Calibri" panose="020F0502020204030204" pitchFamily="34" charset="0"/>
              </a:rPr>
              <a:t>年には、全て</a:t>
            </a:r>
            <a:r>
              <a:rPr lang="en-US" altLang="ja-JP" sz="2200" kern="100" dirty="0">
                <a:latin typeface="Calibri" panose="020F0502020204030204" pitchFamily="34" charset="0"/>
                <a:ea typeface="ＭＳ 明朝" panose="02020609040205080304" pitchFamily="17" charset="-128"/>
                <a:cs typeface="Calibri" panose="020F0502020204030204" pitchFamily="34" charset="0"/>
              </a:rPr>
              <a:t>CO2</a:t>
            </a:r>
            <a:r>
              <a:rPr lang="ja-JP" altLang="en-US" sz="2200" kern="100" dirty="0">
                <a:latin typeface="Calibri" panose="020F0502020204030204" pitchFamily="34" charset="0"/>
                <a:ea typeface="ＭＳ 明朝" panose="02020609040205080304" pitchFamily="17" charset="-128"/>
                <a:cs typeface="Calibri" panose="020F0502020204030204" pitchFamily="34" charset="0"/>
              </a:rPr>
              <a:t>フリーの電源構成にすることを目指しています（色合いが大きく変化）。</a:t>
            </a:r>
            <a:endPar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テキスト ボックス 4">
            <a:extLst>
              <a:ext uri="{FF2B5EF4-FFF2-40B4-BE49-F238E27FC236}">
                <a16:creationId xmlns:a16="http://schemas.microsoft.com/office/drawing/2014/main" id="{86678C4F-43BC-7CFF-33F7-20BDED13D26E}"/>
              </a:ext>
            </a:extLst>
          </p:cNvPr>
          <p:cNvSpPr txBox="1"/>
          <p:nvPr/>
        </p:nvSpPr>
        <p:spPr bwMode="auto">
          <a:xfrm>
            <a:off x="6684261" y="6287634"/>
            <a:ext cx="3960000" cy="216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400" b="0" dirty="0">
                <a:latin typeface="Calibri" panose="020F0502020204030204" pitchFamily="34" charset="0"/>
                <a:ea typeface="ＭＳ Ｐゴシック" panose="020B0600070205080204" pitchFamily="50" charset="-128"/>
                <a:cs typeface="Calibri" panose="020F0502020204030204" pitchFamily="34" charset="0"/>
              </a:rPr>
              <a:t>出典：エネルギー白書</a:t>
            </a:r>
            <a:r>
              <a:rPr kumimoji="1" lang="en-US" altLang="ja-JP" sz="1400" b="0" dirty="0">
                <a:latin typeface="Calibri" panose="020F0502020204030204" pitchFamily="34" charset="0"/>
                <a:ea typeface="ＭＳ Ｐゴシック" panose="020B0600070205080204" pitchFamily="50" charset="-128"/>
                <a:cs typeface="Calibri" panose="020F0502020204030204" pitchFamily="34" charset="0"/>
              </a:rPr>
              <a:t>2023､</a:t>
            </a:r>
            <a:r>
              <a:rPr kumimoji="1" lang="ja-JP" altLang="en-US" sz="1400" b="0" dirty="0">
                <a:latin typeface="Calibri" panose="020F0502020204030204" pitchFamily="34" charset="0"/>
                <a:ea typeface="ＭＳ Ｐゴシック" panose="020B0600070205080204" pitchFamily="50" charset="-128"/>
                <a:cs typeface="Calibri" panose="020F0502020204030204" pitchFamily="34" charset="0"/>
              </a:rPr>
              <a:t>総合エネルギー統計他</a:t>
            </a:r>
          </a:p>
        </p:txBody>
      </p:sp>
      <p:pic>
        <p:nvPicPr>
          <p:cNvPr id="8" name="図 7">
            <a:extLst>
              <a:ext uri="{FF2B5EF4-FFF2-40B4-BE49-F238E27FC236}">
                <a16:creationId xmlns:a16="http://schemas.microsoft.com/office/drawing/2014/main" id="{AC384DB7-7667-14A5-6B31-5EF1B5AD5AC8}"/>
              </a:ext>
            </a:extLst>
          </p:cNvPr>
          <p:cNvPicPr>
            <a:picLocks noChangeAspect="1"/>
          </p:cNvPicPr>
          <p:nvPr/>
        </p:nvPicPr>
        <p:blipFill>
          <a:blip r:embed="rId3"/>
          <a:stretch>
            <a:fillRect/>
          </a:stretch>
        </p:blipFill>
        <p:spPr>
          <a:xfrm>
            <a:off x="156429" y="2412993"/>
            <a:ext cx="11873636" cy="3821430"/>
          </a:xfrm>
          <a:prstGeom prst="rect">
            <a:avLst/>
          </a:prstGeom>
        </p:spPr>
      </p:pic>
      <p:sp>
        <p:nvSpPr>
          <p:cNvPr id="9" name="テキスト ボックス 4">
            <a:extLst>
              <a:ext uri="{FF2B5EF4-FFF2-40B4-BE49-F238E27FC236}">
                <a16:creationId xmlns:a16="http://schemas.microsoft.com/office/drawing/2014/main" id="{1059FAE5-4AD7-B526-825F-E2E978344B86}"/>
              </a:ext>
            </a:extLst>
          </p:cNvPr>
          <p:cNvSpPr txBox="1"/>
          <p:nvPr/>
        </p:nvSpPr>
        <p:spPr bwMode="auto">
          <a:xfrm>
            <a:off x="1338408" y="4657734"/>
            <a:ext cx="756000" cy="86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000" tIns="0" rIns="18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1955</a:t>
            </a:r>
            <a:r>
              <a:rPr lang="ja-JP" altLang="en-US"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a:t>
            </a:r>
            <a:r>
              <a:rPr lang="en-US" altLang="ja-JP"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73</a:t>
            </a:r>
            <a:r>
              <a:rPr lang="ja-JP" altLang="en-US"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まで電力需要が</a:t>
            </a:r>
            <a:r>
              <a:rPr lang="en-US" altLang="ja-JP"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7</a:t>
            </a:r>
            <a:r>
              <a:rPr lang="ja-JP" altLang="en-US"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倍と急増</a:t>
            </a:r>
            <a:endParaRPr lang="en-US" altLang="ja-JP"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0" name="テキスト ボックス 4">
            <a:extLst>
              <a:ext uri="{FF2B5EF4-FFF2-40B4-BE49-F238E27FC236}">
                <a16:creationId xmlns:a16="http://schemas.microsoft.com/office/drawing/2014/main" id="{8E7188E0-EE49-473E-6889-1F23AE793BAE}"/>
              </a:ext>
            </a:extLst>
          </p:cNvPr>
          <p:cNvSpPr txBox="1"/>
          <p:nvPr/>
        </p:nvSpPr>
        <p:spPr bwMode="auto">
          <a:xfrm>
            <a:off x="3040208" y="3336134"/>
            <a:ext cx="756000" cy="936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000" tIns="0" rIns="18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石油代替で天然ガスと原子力を強化</a:t>
            </a:r>
            <a:endParaRPr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1" name="テキスト ボックス 4">
            <a:extLst>
              <a:ext uri="{FF2B5EF4-FFF2-40B4-BE49-F238E27FC236}">
                <a16:creationId xmlns:a16="http://schemas.microsoft.com/office/drawing/2014/main" id="{A032AF47-888B-A94B-0DAC-328B935D4501}"/>
              </a:ext>
            </a:extLst>
          </p:cNvPr>
          <p:cNvSpPr txBox="1"/>
          <p:nvPr/>
        </p:nvSpPr>
        <p:spPr bwMode="auto">
          <a:xfrm>
            <a:off x="3040208" y="4718068"/>
            <a:ext cx="756000" cy="86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000" tIns="0" rIns="18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電源の脱石油を強力に推進</a:t>
            </a:r>
            <a:endParaRPr lang="en-US" altLang="ja-JP"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4" name="テキスト ボックス 4">
            <a:extLst>
              <a:ext uri="{FF2B5EF4-FFF2-40B4-BE49-F238E27FC236}">
                <a16:creationId xmlns:a16="http://schemas.microsoft.com/office/drawing/2014/main" id="{E6287E5B-AE45-73C9-729A-59E7D6D55404}"/>
              </a:ext>
            </a:extLst>
          </p:cNvPr>
          <p:cNvSpPr txBox="1"/>
          <p:nvPr/>
        </p:nvSpPr>
        <p:spPr bwMode="auto">
          <a:xfrm>
            <a:off x="8078294" y="3816834"/>
            <a:ext cx="900000" cy="468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000" tIns="0" rIns="18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原子力は一旦ゼロに</a:t>
            </a:r>
            <a:endParaRPr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5" name="テキスト ボックス 4">
            <a:extLst>
              <a:ext uri="{FF2B5EF4-FFF2-40B4-BE49-F238E27FC236}">
                <a16:creationId xmlns:a16="http://schemas.microsoft.com/office/drawing/2014/main" id="{8E865C7B-2D48-17B6-0264-E533ECBD3AB1}"/>
              </a:ext>
            </a:extLst>
          </p:cNvPr>
          <p:cNvSpPr txBox="1"/>
          <p:nvPr/>
        </p:nvSpPr>
        <p:spPr bwMode="auto">
          <a:xfrm>
            <a:off x="8591794" y="2816461"/>
            <a:ext cx="756000" cy="468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000" tIns="0" rIns="18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再エネが急拡大中</a:t>
            </a:r>
            <a:endParaRPr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6" name="テキスト ボックス 4">
            <a:extLst>
              <a:ext uri="{FF2B5EF4-FFF2-40B4-BE49-F238E27FC236}">
                <a16:creationId xmlns:a16="http://schemas.microsoft.com/office/drawing/2014/main" id="{0B42825E-DFD5-FA24-440A-3DB8553618CE}"/>
              </a:ext>
            </a:extLst>
          </p:cNvPr>
          <p:cNvSpPr txBox="1"/>
          <p:nvPr/>
        </p:nvSpPr>
        <p:spPr bwMode="auto">
          <a:xfrm>
            <a:off x="10854756" y="6197634"/>
            <a:ext cx="684000" cy="468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000" tIns="0" rIns="18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CO2</a:t>
            </a:r>
            <a:r>
              <a:rPr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排出ｾﾞﾛへ</a:t>
            </a:r>
            <a:endParaRPr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7" name="テキスト ボックス 4">
            <a:extLst>
              <a:ext uri="{FF2B5EF4-FFF2-40B4-BE49-F238E27FC236}">
                <a16:creationId xmlns:a16="http://schemas.microsoft.com/office/drawing/2014/main" id="{FBFE4533-0312-8726-2147-2E9F0A95763E}"/>
              </a:ext>
            </a:extLst>
          </p:cNvPr>
          <p:cNvSpPr txBox="1"/>
          <p:nvPr/>
        </p:nvSpPr>
        <p:spPr bwMode="auto">
          <a:xfrm>
            <a:off x="9703394" y="4471368"/>
            <a:ext cx="576000" cy="468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000" tIns="0" rIns="18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CO2</a:t>
            </a:r>
            <a:r>
              <a:rPr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排出低減</a:t>
            </a:r>
            <a:endParaRPr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8" name="テキスト ボックス 4">
            <a:extLst>
              <a:ext uri="{FF2B5EF4-FFF2-40B4-BE49-F238E27FC236}">
                <a16:creationId xmlns:a16="http://schemas.microsoft.com/office/drawing/2014/main" id="{D6E84DA2-6027-AA68-04C7-F76798D5350E}"/>
              </a:ext>
            </a:extLst>
          </p:cNvPr>
          <p:cNvSpPr txBox="1"/>
          <p:nvPr/>
        </p:nvSpPr>
        <p:spPr bwMode="auto">
          <a:xfrm>
            <a:off x="1338408" y="2809934"/>
            <a:ext cx="1908000" cy="46653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000" tIns="0" rIns="18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電力需要が急拡大する中で水力のシェアは低下</a:t>
            </a:r>
            <a:endParaRPr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p:txBody>
      </p:sp>
    </p:spTree>
    <p:extLst>
      <p:ext uri="{BB962C8B-B14F-4D97-AF65-F5344CB8AC3E}">
        <p14:creationId xmlns:p14="http://schemas.microsoft.com/office/powerpoint/2010/main" val="465818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21E0E58-7885-6501-97B0-29057E2913FB}"/>
              </a:ext>
            </a:extLst>
          </p:cNvPr>
          <p:cNvSpPr txBox="1"/>
          <p:nvPr/>
        </p:nvSpPr>
        <p:spPr>
          <a:xfrm>
            <a:off x="102975" y="3690857"/>
            <a:ext cx="11988000" cy="2880000"/>
          </a:xfrm>
          <a:prstGeom prst="rect">
            <a:avLst/>
          </a:prstGeom>
          <a:noFill/>
          <a:ln w="31750">
            <a:solidFill>
              <a:schemeClr val="tx1"/>
            </a:solidFill>
          </a:ln>
        </p:spPr>
        <p:txBody>
          <a:bodyPr wrap="square" tIns="180000" bIns="72000">
            <a:noAutofit/>
          </a:bodyPr>
          <a:lstStyle/>
          <a:p>
            <a:pPr lvl="0">
              <a:defRPr/>
            </a:pPr>
            <a:r>
              <a:rPr lang="ja-JP" altLang="en-US" sz="4000" dirty="0">
                <a:latin typeface="Calibri" panose="020F0502020204030204" pitchFamily="34" charset="0"/>
                <a:ea typeface="ＭＳ Ｐゴシック" panose="020B0600070205080204" pitchFamily="50" charset="-128"/>
                <a:cs typeface="Calibri" panose="020F0502020204030204" pitchFamily="34" charset="0"/>
              </a:rPr>
              <a:t>日本は、時代の要請に合わせ、主力電源を大胆に変化させてきた歴史があります。</a:t>
            </a:r>
            <a:r>
              <a:rPr lang="ja-JP" altLang="en-US" sz="4000" u="sng" dirty="0">
                <a:latin typeface="Calibri" panose="020F0502020204030204" pitchFamily="34" charset="0"/>
                <a:ea typeface="ＭＳ Ｐゴシック" panose="020B0600070205080204" pitchFamily="50" charset="-128"/>
                <a:cs typeface="Calibri" panose="020F0502020204030204" pitchFamily="34" charset="0"/>
              </a:rPr>
              <a:t>一人ひとりの意識と行動</a:t>
            </a:r>
            <a:r>
              <a:rPr lang="ja-JP" altLang="en-US" sz="4000" dirty="0">
                <a:latin typeface="Calibri" panose="020F0502020204030204" pitchFamily="34" charset="0"/>
                <a:ea typeface="ＭＳ Ｐゴシック" panose="020B0600070205080204" pitchFamily="50" charset="-128"/>
                <a:cs typeface="Calibri" panose="020F0502020204030204" pitchFamily="34" charset="0"/>
              </a:rPr>
              <a:t>がその時代を創るのです。持続的エネルギー社会に向け</a:t>
            </a:r>
            <a:endParaRPr lang="ja-JP" altLang="en-US" sz="4000" b="1" i="1" dirty="0">
              <a:solidFill>
                <a:schemeClr val="accent1"/>
              </a:solidFill>
              <a:latin typeface="HGP創英角ﾎﾟｯﾌﾟ体" panose="040B0A00000000000000" pitchFamily="50" charset="-128"/>
              <a:ea typeface="HGP創英角ﾎﾟｯﾌﾟ体" panose="040B0A00000000000000" pitchFamily="50" charset="-128"/>
              <a:cs typeface="Calibri" panose="020F0502020204030204" pitchFamily="34" charset="0"/>
            </a:endParaRPr>
          </a:p>
        </p:txBody>
      </p:sp>
      <p:sp>
        <p:nvSpPr>
          <p:cNvPr id="13" name="スライド番号プレースホルダー 6">
            <a:extLst>
              <a:ext uri="{FF2B5EF4-FFF2-40B4-BE49-F238E27FC236}">
                <a16:creationId xmlns:a16="http://schemas.microsoft.com/office/drawing/2014/main" id="{5DC70D76-DC0E-4759-BF47-99197515F2EA}"/>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26</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7" name="テキスト ボックス 6">
            <a:extLst>
              <a:ext uri="{FF2B5EF4-FFF2-40B4-BE49-F238E27FC236}">
                <a16:creationId xmlns:a16="http://schemas.microsoft.com/office/drawing/2014/main" id="{3339E9EB-318E-43BE-B7CD-20469CDD1B84}"/>
              </a:ext>
            </a:extLst>
          </p:cNvPr>
          <p:cNvSpPr txBox="1"/>
          <p:nvPr/>
        </p:nvSpPr>
        <p:spPr>
          <a:xfrm>
            <a:off x="95138" y="708812"/>
            <a:ext cx="11988000" cy="2880000"/>
          </a:xfrm>
          <a:prstGeom prst="rect">
            <a:avLst/>
          </a:prstGeom>
          <a:noFill/>
          <a:ln w="31750">
            <a:solidFill>
              <a:schemeClr val="tx1"/>
            </a:solidFill>
          </a:ln>
        </p:spPr>
        <p:txBody>
          <a:bodyPr wrap="square" tIns="72000" bIns="72000">
            <a:spAutoFit/>
          </a:bodyPr>
          <a:lstStyle/>
          <a:p>
            <a:pPr lvl="0" defTabSz="914400">
              <a:defRPr/>
            </a:pPr>
            <a:r>
              <a:rPr kumimoji="1" lang="ja-JP" altLang="en-US" sz="4000" dirty="0">
                <a:latin typeface="ＭＳ Ｐゴシック" panose="020B0600070205080204" pitchFamily="50" charset="-128"/>
                <a:ea typeface="ＭＳ Ｐゴシック" panose="020B0600070205080204" pitchFamily="50" charset="-128"/>
              </a:rPr>
              <a:t>カーボンニュートラルに向け、日本がやるべきこと</a:t>
            </a:r>
            <a:endParaRPr kumimoji="1" lang="en-US" altLang="ja-JP" sz="4000" dirty="0">
              <a:latin typeface="ＭＳ Ｐゴシック" panose="020B0600070205080204" pitchFamily="50" charset="-128"/>
              <a:ea typeface="ＭＳ Ｐゴシック" panose="020B0600070205080204" pitchFamily="50" charset="-128"/>
            </a:endParaRPr>
          </a:p>
          <a:p>
            <a:pPr lvl="0" defTabSz="914400">
              <a:defRPr/>
            </a:pPr>
            <a:endParaRPr kumimoji="1" lang="en-US" altLang="ja-JP" sz="800" dirty="0">
              <a:latin typeface="ＭＳ Ｐゴシック" panose="020B0600070205080204" pitchFamily="50" charset="-128"/>
              <a:ea typeface="ＭＳ Ｐゴシック" panose="020B0600070205080204" pitchFamily="50" charset="-128"/>
            </a:endParaRPr>
          </a:p>
          <a:p>
            <a:pPr lvl="0" defTabSz="914400">
              <a:defRPr/>
            </a:pPr>
            <a:r>
              <a:rPr kumimoji="1" lang="ja-JP" altLang="en-US" sz="4000" dirty="0">
                <a:latin typeface="ＭＳ Ｐゴシック" panose="020B0600070205080204" pitchFamily="50" charset="-128"/>
                <a:ea typeface="ＭＳ Ｐゴシック" panose="020B0600070205080204" pitchFamily="50" charset="-128"/>
              </a:rPr>
              <a:t>①</a:t>
            </a:r>
            <a:r>
              <a:rPr kumimoji="1" lang="en-US" altLang="ja-JP" sz="4000" u="sng" dirty="0">
                <a:latin typeface="Calibri" panose="020F0502020204030204" pitchFamily="34" charset="0"/>
                <a:ea typeface="ＭＳ Ｐゴシック" panose="020B0600070205080204" pitchFamily="50" charset="-128"/>
                <a:cs typeface="Calibri" panose="020F0502020204030204" pitchFamily="34" charset="0"/>
              </a:rPr>
              <a:t>CO2</a:t>
            </a:r>
            <a:r>
              <a:rPr kumimoji="1" lang="ja-JP" altLang="en-US" sz="4000" u="sng" dirty="0">
                <a:latin typeface="ＭＳ Ｐゴシック" panose="020B0600070205080204" pitchFamily="50" charset="-128"/>
                <a:ea typeface="ＭＳ Ｐゴシック" panose="020B0600070205080204" pitchFamily="50" charset="-128"/>
              </a:rPr>
              <a:t>を排出しない電源へ</a:t>
            </a:r>
            <a:r>
              <a:rPr kumimoji="1" lang="ja-JP" altLang="en-US" sz="4000" dirty="0">
                <a:latin typeface="ＭＳ Ｐゴシック" panose="020B0600070205080204" pitchFamily="50" charset="-128"/>
                <a:ea typeface="ＭＳ Ｐゴシック" panose="020B0600070205080204" pitchFamily="50" charset="-128"/>
              </a:rPr>
              <a:t>大きく転換</a:t>
            </a:r>
            <a:endParaRPr kumimoji="1" lang="en-US" altLang="ja-JP" sz="4000" dirty="0">
              <a:latin typeface="ＭＳ Ｐゴシック" panose="020B0600070205080204" pitchFamily="50" charset="-128"/>
              <a:ea typeface="ＭＳ Ｐゴシック" panose="020B0600070205080204" pitchFamily="50" charset="-128"/>
            </a:endParaRPr>
          </a:p>
          <a:p>
            <a:pPr lvl="0" defTabSz="914400">
              <a:defRPr/>
            </a:pPr>
            <a:endParaRPr kumimoji="1" lang="en-US" altLang="ja-JP" sz="800" dirty="0">
              <a:latin typeface="ＭＳ Ｐゴシック" panose="020B0600070205080204" pitchFamily="50" charset="-128"/>
              <a:ea typeface="ＭＳ Ｐゴシック" panose="020B0600070205080204" pitchFamily="50" charset="-128"/>
            </a:endParaRPr>
          </a:p>
          <a:p>
            <a:pPr lvl="0" defTabSz="914400">
              <a:defRPr/>
            </a:pPr>
            <a:r>
              <a:rPr kumimoji="1" lang="ja-JP" altLang="en-US" sz="4000" dirty="0">
                <a:latin typeface="ＭＳ Ｐゴシック" panose="020B0600070205080204" pitchFamily="50" charset="-128"/>
                <a:ea typeface="ＭＳ Ｐゴシック" panose="020B0600070205080204" pitchFamily="50" charset="-128"/>
              </a:rPr>
              <a:t>②エネルギーの</a:t>
            </a:r>
            <a:r>
              <a:rPr kumimoji="1" lang="ja-JP" altLang="en-US" sz="4000" u="sng" dirty="0">
                <a:latin typeface="ＭＳ Ｐゴシック" panose="020B0600070205080204" pitchFamily="50" charset="-128"/>
                <a:ea typeface="ＭＳ Ｐゴシック" panose="020B0600070205080204" pitchFamily="50" charset="-128"/>
              </a:rPr>
              <a:t>自給率向上</a:t>
            </a:r>
            <a:r>
              <a:rPr kumimoji="1" lang="ja-JP" altLang="en-US" sz="4000" dirty="0">
                <a:latin typeface="ＭＳ Ｐゴシック" panose="020B0600070205080204" pitchFamily="50" charset="-128"/>
                <a:ea typeface="ＭＳ Ｐゴシック" panose="020B0600070205080204" pitchFamily="50" charset="-128"/>
              </a:rPr>
              <a:t>、そして</a:t>
            </a:r>
            <a:r>
              <a:rPr kumimoji="1" lang="ja-JP" altLang="en-US" sz="4000" u="sng" dirty="0">
                <a:latin typeface="ＭＳ Ｐゴシック" panose="020B0600070205080204" pitchFamily="50" charset="-128"/>
                <a:ea typeface="ＭＳ Ｐゴシック" panose="020B0600070205080204" pitchFamily="50" charset="-128"/>
              </a:rPr>
              <a:t>エネルギー</a:t>
            </a:r>
            <a:endParaRPr kumimoji="1" lang="en-US" altLang="ja-JP" sz="4000" u="sng" dirty="0">
              <a:latin typeface="ＭＳ Ｐゴシック" panose="020B0600070205080204" pitchFamily="50" charset="-128"/>
              <a:ea typeface="ＭＳ Ｐゴシック" panose="020B0600070205080204" pitchFamily="50" charset="-128"/>
            </a:endParaRPr>
          </a:p>
          <a:p>
            <a:pPr lvl="0" defTabSz="914400">
              <a:defRPr/>
            </a:pPr>
            <a:r>
              <a:rPr kumimoji="1" lang="ja-JP" altLang="en-US" sz="4000" u="sng" dirty="0">
                <a:latin typeface="ＭＳ Ｐゴシック" panose="020B0600070205080204" pitchFamily="50" charset="-128"/>
                <a:ea typeface="ＭＳ Ｐゴシック" panose="020B0600070205080204" pitchFamily="50" charset="-128"/>
              </a:rPr>
              <a:t>ミックス</a:t>
            </a:r>
            <a:r>
              <a:rPr kumimoji="1" lang="ja-JP" altLang="en-US" sz="4000" dirty="0">
                <a:latin typeface="ＭＳ Ｐゴシック" panose="020B0600070205080204" pitchFamily="50" charset="-128"/>
                <a:ea typeface="ＭＳ Ｐゴシック" panose="020B0600070205080204" pitchFamily="50" charset="-128"/>
              </a:rPr>
              <a:t>で安定供給！</a:t>
            </a:r>
            <a:endParaRPr kumimoji="1" lang="ja-JP" altLang="en-US" sz="4000" dirty="0"/>
          </a:p>
        </p:txBody>
      </p:sp>
      <p:pic>
        <p:nvPicPr>
          <p:cNvPr id="6" name="図 5" descr="挿絵 が含まれている画像&#10;&#10;自動的に生成された説明">
            <a:extLst>
              <a:ext uri="{FF2B5EF4-FFF2-40B4-BE49-F238E27FC236}">
                <a16:creationId xmlns:a16="http://schemas.microsoft.com/office/drawing/2014/main" id="{8DCB7C5A-042F-4CDF-8598-3E8D2511C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9883" y="1306883"/>
            <a:ext cx="1572428" cy="1999806"/>
          </a:xfrm>
          <a:prstGeom prst="rect">
            <a:avLst/>
          </a:prstGeom>
          <a:solidFill>
            <a:schemeClr val="bg1"/>
          </a:solidFill>
        </p:spPr>
      </p:pic>
      <p:sp>
        <p:nvSpPr>
          <p:cNvPr id="8" name="テキスト ボックス 7">
            <a:extLst>
              <a:ext uri="{FF2B5EF4-FFF2-40B4-BE49-F238E27FC236}">
                <a16:creationId xmlns:a16="http://schemas.microsoft.com/office/drawing/2014/main" id="{3B77179F-0F67-4F66-8448-3393DC513A5E}"/>
              </a:ext>
            </a:extLst>
          </p:cNvPr>
          <p:cNvSpPr txBox="1"/>
          <p:nvPr/>
        </p:nvSpPr>
        <p:spPr>
          <a:xfrm>
            <a:off x="3512442" y="5646118"/>
            <a:ext cx="6336000" cy="828000"/>
          </a:xfrm>
          <a:prstGeom prst="rect">
            <a:avLst/>
          </a:prstGeom>
          <a:noFill/>
          <a:ln w="31750">
            <a:noFill/>
          </a:ln>
        </p:spPr>
        <p:txBody>
          <a:bodyPr wrap="square" lIns="0" tIns="0" rIns="0" bIns="0">
            <a:spAutoFit/>
          </a:bodyPr>
          <a:lstStyle/>
          <a:p>
            <a:pPr lvl="0" defTabSz="914400">
              <a:defRPr/>
            </a:pPr>
            <a:r>
              <a:rPr kumimoji="1" lang="ja-JP" altLang="en-US" sz="4400" u="sng" dirty="0">
                <a:solidFill>
                  <a:schemeClr val="accent1"/>
                </a:solidFill>
                <a:latin typeface="HGP創英角ﾎﾟｯﾌﾟ体" panose="040B0A00000000000000" pitchFamily="50" charset="-128"/>
                <a:ea typeface="HGP創英角ﾎﾟｯﾌﾟ体" panose="040B0A00000000000000" pitchFamily="50" charset="-128"/>
                <a:cs typeface="Calibri" panose="020F0502020204030204" pitchFamily="34" charset="0"/>
              </a:rPr>
              <a:t>自分なりの挑戦</a:t>
            </a:r>
            <a:r>
              <a:rPr kumimoji="1" lang="ja-JP" altLang="en-US" sz="4400" dirty="0">
                <a:solidFill>
                  <a:schemeClr val="accent1"/>
                </a:solidFill>
                <a:latin typeface="HGP創英角ﾎﾟｯﾌﾟ体" panose="040B0A00000000000000" pitchFamily="50" charset="-128"/>
                <a:ea typeface="HGP創英角ﾎﾟｯﾌﾟ体" panose="040B0A00000000000000" pitchFamily="50" charset="-128"/>
                <a:cs typeface="Calibri" panose="020F0502020204030204" pitchFamily="34" charset="0"/>
              </a:rPr>
              <a:t>を開始</a:t>
            </a:r>
            <a:r>
              <a:rPr kumimoji="1" lang="ja-JP" altLang="en-US" sz="5400" b="1" i="1" dirty="0">
                <a:solidFill>
                  <a:schemeClr val="accent1"/>
                </a:solidFill>
                <a:latin typeface="HGP創英角ﾎﾟｯﾌﾟ体" panose="040B0A00000000000000" pitchFamily="50" charset="-128"/>
                <a:ea typeface="HGP創英角ﾎﾟｯﾌﾟ体" panose="040B0A00000000000000" pitchFamily="50" charset="-128"/>
                <a:cs typeface="Calibri" panose="020F0502020204030204" pitchFamily="34" charset="0"/>
              </a:rPr>
              <a:t>！</a:t>
            </a:r>
          </a:p>
        </p:txBody>
      </p:sp>
      <p:sp>
        <p:nvSpPr>
          <p:cNvPr id="2" name="字幕 2">
            <a:extLst>
              <a:ext uri="{FF2B5EF4-FFF2-40B4-BE49-F238E27FC236}">
                <a16:creationId xmlns:a16="http://schemas.microsoft.com/office/drawing/2014/main" id="{0817AA3D-33C3-7C3D-6043-4E93B55B5478}"/>
              </a:ext>
            </a:extLst>
          </p:cNvPr>
          <p:cNvSpPr txBox="1">
            <a:spLocks/>
          </p:cNvSpPr>
          <p:nvPr/>
        </p:nvSpPr>
        <p:spPr>
          <a:xfrm>
            <a:off x="15038" y="18666"/>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Calibri" panose="020F0502020204030204" pitchFamily="34" charset="0"/>
                <a:ea typeface="游明朝" panose="02020400000000000000" pitchFamily="18" charset="-128"/>
                <a:cs typeface="Calibri" panose="020F0502020204030204" pitchFamily="34" charset="0"/>
              </a:rPr>
              <a:t>5</a:t>
            </a:r>
            <a:r>
              <a:rPr lang="ja-JP" altLang="ja-JP"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　</a:t>
            </a:r>
            <a:r>
              <a:rPr lang="ja-JP" altLang="en-US" sz="40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まとめ</a:t>
            </a:r>
            <a:r>
              <a:rPr lang="ja-JP" altLang="en-US" sz="24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rPr>
              <a:t>（挑戦開始）</a:t>
            </a:r>
            <a:endParaRPr lang="ja-JP" altLang="ja-JP" sz="24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360512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80">
                                          <p:stCondLst>
                                            <p:cond delay="0"/>
                                          </p:stCondLst>
                                        </p:cTn>
                                        <p:tgtEl>
                                          <p:spTgt spid="8"/>
                                        </p:tgtEl>
                                      </p:cBhvr>
                                    </p:animEffect>
                                    <p:anim calcmode="lin" valueType="num">
                                      <p:cBhvr>
                                        <p:cTn id="2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6" dur="26">
                                          <p:stCondLst>
                                            <p:cond delay="650"/>
                                          </p:stCondLst>
                                        </p:cTn>
                                        <p:tgtEl>
                                          <p:spTgt spid="8"/>
                                        </p:tgtEl>
                                      </p:cBhvr>
                                      <p:to x="100000" y="60000"/>
                                    </p:animScale>
                                    <p:animScale>
                                      <p:cBhvr>
                                        <p:cTn id="27" dur="166" decel="50000">
                                          <p:stCondLst>
                                            <p:cond delay="676"/>
                                          </p:stCondLst>
                                        </p:cTn>
                                        <p:tgtEl>
                                          <p:spTgt spid="8"/>
                                        </p:tgtEl>
                                      </p:cBhvr>
                                      <p:to x="100000" y="100000"/>
                                    </p:animScale>
                                    <p:animScale>
                                      <p:cBhvr>
                                        <p:cTn id="28" dur="26">
                                          <p:stCondLst>
                                            <p:cond delay="1312"/>
                                          </p:stCondLst>
                                        </p:cTn>
                                        <p:tgtEl>
                                          <p:spTgt spid="8"/>
                                        </p:tgtEl>
                                      </p:cBhvr>
                                      <p:to x="100000" y="80000"/>
                                    </p:animScale>
                                    <p:animScale>
                                      <p:cBhvr>
                                        <p:cTn id="29" dur="166" decel="50000">
                                          <p:stCondLst>
                                            <p:cond delay="1338"/>
                                          </p:stCondLst>
                                        </p:cTn>
                                        <p:tgtEl>
                                          <p:spTgt spid="8"/>
                                        </p:tgtEl>
                                      </p:cBhvr>
                                      <p:to x="100000" y="100000"/>
                                    </p:animScale>
                                    <p:animScale>
                                      <p:cBhvr>
                                        <p:cTn id="30" dur="26">
                                          <p:stCondLst>
                                            <p:cond delay="1642"/>
                                          </p:stCondLst>
                                        </p:cTn>
                                        <p:tgtEl>
                                          <p:spTgt spid="8"/>
                                        </p:tgtEl>
                                      </p:cBhvr>
                                      <p:to x="100000" y="90000"/>
                                    </p:animScale>
                                    <p:animScale>
                                      <p:cBhvr>
                                        <p:cTn id="31" dur="166" decel="50000">
                                          <p:stCondLst>
                                            <p:cond delay="1668"/>
                                          </p:stCondLst>
                                        </p:cTn>
                                        <p:tgtEl>
                                          <p:spTgt spid="8"/>
                                        </p:tgtEl>
                                      </p:cBhvr>
                                      <p:to x="100000" y="100000"/>
                                    </p:animScale>
                                    <p:animScale>
                                      <p:cBhvr>
                                        <p:cTn id="32" dur="26">
                                          <p:stCondLst>
                                            <p:cond delay="1808"/>
                                          </p:stCondLst>
                                        </p:cTn>
                                        <p:tgtEl>
                                          <p:spTgt spid="8"/>
                                        </p:tgtEl>
                                      </p:cBhvr>
                                      <p:to x="100000" y="95000"/>
                                    </p:animScale>
                                    <p:animScale>
                                      <p:cBhvr>
                                        <p:cTn id="3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字幕 2">
            <a:extLst>
              <a:ext uri="{FF2B5EF4-FFF2-40B4-BE49-F238E27FC236}">
                <a16:creationId xmlns:a16="http://schemas.microsoft.com/office/drawing/2014/main" id="{05A30B70-77E6-4359-A5D0-480D2DF41B95}"/>
              </a:ext>
            </a:extLst>
          </p:cNvPr>
          <p:cNvSpPr txBox="1">
            <a:spLocks/>
          </p:cNvSpPr>
          <p:nvPr/>
        </p:nvSpPr>
        <p:spPr>
          <a:xfrm>
            <a:off x="10970" y="29120"/>
            <a:ext cx="12158301" cy="648000"/>
          </a:xfrm>
          <a:prstGeom prst="rect">
            <a:avLst/>
          </a:prstGeom>
          <a:solidFill>
            <a:schemeClr val="accent2"/>
          </a:solidFill>
        </p:spPr>
        <p:txBody>
          <a:bodyPr tIns="7200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kumimoji="0" lang="ja-JP" altLang="en-US"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参考資料</a:t>
            </a:r>
            <a:r>
              <a:rPr kumimoji="0" lang="ja-JP" altLang="en-US" sz="24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（学びの範囲）</a:t>
            </a:r>
            <a:endParaRPr kumimoji="0" lang="ja-JP" altLang="en-US" sz="2400" b="0" i="0" u="none" strike="noStrike" cap="none" normalizeH="0" baseline="0" dirty="0">
              <a:ln>
                <a:noFill/>
              </a:ln>
              <a:solidFill>
                <a:schemeClr val="bg1"/>
              </a:solidFill>
              <a:effectLst/>
              <a:latin typeface="Arial" panose="020B0604020202020204" pitchFamily="34" charset="0"/>
            </a:endParaRPr>
          </a:p>
          <a:p>
            <a:pPr marL="0" indent="0" algn="ctr">
              <a:buNone/>
            </a:pPr>
            <a:r>
              <a:rPr lang="ja-JP" altLang="en-US" sz="4400" dirty="0">
                <a:solidFill>
                  <a:schemeClr val="bg1"/>
                </a:solidFill>
              </a:rPr>
              <a:t>ます</a:t>
            </a:r>
          </a:p>
        </p:txBody>
      </p:sp>
      <p:sp>
        <p:nvSpPr>
          <p:cNvPr id="26" name="スライド番号プレースホルダー 6">
            <a:extLst>
              <a:ext uri="{FF2B5EF4-FFF2-40B4-BE49-F238E27FC236}">
                <a16:creationId xmlns:a16="http://schemas.microsoft.com/office/drawing/2014/main" id="{6F15F1FE-94EE-44A9-A043-92A47565E219}"/>
              </a:ext>
            </a:extLst>
          </p:cNvPr>
          <p:cNvSpPr txBox="1">
            <a:spLocks/>
          </p:cNvSpPr>
          <p:nvPr/>
        </p:nvSpPr>
        <p:spPr>
          <a:xfrm>
            <a:off x="11653277" y="6560058"/>
            <a:ext cx="468000" cy="252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27</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7" name="字幕 2">
            <a:extLst>
              <a:ext uri="{FF2B5EF4-FFF2-40B4-BE49-F238E27FC236}">
                <a16:creationId xmlns:a16="http://schemas.microsoft.com/office/drawing/2014/main" id="{2CDFAB06-DB4C-9E13-92AC-D69A21D7DD32}"/>
              </a:ext>
            </a:extLst>
          </p:cNvPr>
          <p:cNvSpPr txBox="1">
            <a:spLocks/>
          </p:cNvSpPr>
          <p:nvPr/>
        </p:nvSpPr>
        <p:spPr>
          <a:xfrm>
            <a:off x="236033" y="704672"/>
            <a:ext cx="11813718" cy="396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dirty="0">
                <a:latin typeface="ＭＳ 明朝" panose="02020609040205080304" pitchFamily="17" charset="-128"/>
                <a:ea typeface="ＭＳ 明朝" panose="02020609040205080304" pitchFamily="17" charset="-128"/>
              </a:rPr>
              <a:t>本テキストでは、エネルギーの中でも、生活に密着している電力を中心に説明しています。</a:t>
            </a:r>
            <a:endParaRPr lang="en-US" altLang="ja-JP" sz="2200" dirty="0">
              <a:latin typeface="ＭＳ 明朝" panose="02020609040205080304" pitchFamily="17" charset="-128"/>
              <a:ea typeface="ＭＳ 明朝" panose="02020609040205080304" pitchFamily="17" charset="-128"/>
            </a:endParaRPr>
          </a:p>
        </p:txBody>
      </p:sp>
      <p:pic>
        <p:nvPicPr>
          <p:cNvPr id="3" name="図 2">
            <a:extLst>
              <a:ext uri="{FF2B5EF4-FFF2-40B4-BE49-F238E27FC236}">
                <a16:creationId xmlns:a16="http://schemas.microsoft.com/office/drawing/2014/main" id="{FCB89872-C827-6E53-359D-6A60B4A0B8DB}"/>
              </a:ext>
            </a:extLst>
          </p:cNvPr>
          <p:cNvPicPr>
            <a:picLocks noChangeAspect="1"/>
          </p:cNvPicPr>
          <p:nvPr/>
        </p:nvPicPr>
        <p:blipFill>
          <a:blip r:embed="rId3"/>
          <a:stretch>
            <a:fillRect/>
          </a:stretch>
        </p:blipFill>
        <p:spPr>
          <a:xfrm>
            <a:off x="1330715" y="1400905"/>
            <a:ext cx="9518809" cy="5411153"/>
          </a:xfrm>
          <a:prstGeom prst="rect">
            <a:avLst/>
          </a:prstGeom>
        </p:spPr>
      </p:pic>
    </p:spTree>
    <p:extLst>
      <p:ext uri="{BB962C8B-B14F-4D97-AF65-F5344CB8AC3E}">
        <p14:creationId xmlns:p14="http://schemas.microsoft.com/office/powerpoint/2010/main" val="33756698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5">
            <a:extLst>
              <a:ext uri="{FF2B5EF4-FFF2-40B4-BE49-F238E27FC236}">
                <a16:creationId xmlns:a16="http://schemas.microsoft.com/office/drawing/2014/main" id="{2966120F-6121-7117-2507-26E75A5C59E4}"/>
              </a:ext>
            </a:extLst>
          </p:cNvPr>
          <p:cNvGraphicFramePr>
            <a:graphicFrameLocks noGrp="1"/>
          </p:cNvGraphicFramePr>
          <p:nvPr/>
        </p:nvGraphicFramePr>
        <p:xfrm>
          <a:off x="6370966" y="1803499"/>
          <a:ext cx="5502838" cy="4104640"/>
        </p:xfrm>
        <a:graphic>
          <a:graphicData uri="http://schemas.openxmlformats.org/drawingml/2006/table">
            <a:tbl>
              <a:tblPr firstRow="1" bandRow="1">
                <a:tableStyleId>{5C22544A-7EE6-4342-B048-85BDC9FD1C3A}</a:tableStyleId>
              </a:tblPr>
              <a:tblGrid>
                <a:gridCol w="403935">
                  <a:extLst>
                    <a:ext uri="{9D8B030D-6E8A-4147-A177-3AD203B41FA5}">
                      <a16:colId xmlns:a16="http://schemas.microsoft.com/office/drawing/2014/main" val="3340627754"/>
                    </a:ext>
                  </a:extLst>
                </a:gridCol>
                <a:gridCol w="1733107">
                  <a:extLst>
                    <a:ext uri="{9D8B030D-6E8A-4147-A177-3AD203B41FA5}">
                      <a16:colId xmlns:a16="http://schemas.microsoft.com/office/drawing/2014/main" val="1180088855"/>
                    </a:ext>
                  </a:extLst>
                </a:gridCol>
                <a:gridCol w="393405">
                  <a:extLst>
                    <a:ext uri="{9D8B030D-6E8A-4147-A177-3AD203B41FA5}">
                      <a16:colId xmlns:a16="http://schemas.microsoft.com/office/drawing/2014/main" val="2706187722"/>
                    </a:ext>
                  </a:extLst>
                </a:gridCol>
                <a:gridCol w="2972391">
                  <a:extLst>
                    <a:ext uri="{9D8B030D-6E8A-4147-A177-3AD203B41FA5}">
                      <a16:colId xmlns:a16="http://schemas.microsoft.com/office/drawing/2014/main" val="2819460349"/>
                    </a:ext>
                  </a:extLst>
                </a:gridCol>
              </a:tblGrid>
              <a:tr h="370840">
                <a:tc>
                  <a:txBody>
                    <a:bodyPr/>
                    <a:lstStyle/>
                    <a:p>
                      <a:pPr algn="ctr">
                        <a:lnSpc>
                          <a:spcPct val="150000"/>
                        </a:lnSpc>
                      </a:pPr>
                      <a:r>
                        <a:rPr kumimoji="1" lang="en-US" altLang="ja-JP" sz="1200" dirty="0">
                          <a:latin typeface="Calibri" panose="020F0502020204030204" pitchFamily="34" charset="0"/>
                          <a:ea typeface="ＭＳ Ｐゴシック" panose="020B0600070205080204" pitchFamily="50" charset="-128"/>
                          <a:cs typeface="Calibri" panose="020F0502020204030204" pitchFamily="34" charset="0"/>
                        </a:rPr>
                        <a:t>NO</a:t>
                      </a:r>
                      <a:endParaRPr kumimoji="1" lang="ja-JP" altLang="en-US" sz="12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ctr"/>
                      <a:r>
                        <a:rPr kumimoji="1" lang="ja-JP" altLang="en-US" sz="2000" dirty="0">
                          <a:latin typeface="ＭＳ Ｐゴシック" panose="020B0600070205080204" pitchFamily="50" charset="-128"/>
                          <a:ea typeface="ＭＳ Ｐゴシック" panose="020B0600070205080204" pitchFamily="50" charset="-128"/>
                        </a:rPr>
                        <a:t>技　　術</a:t>
                      </a:r>
                    </a:p>
                  </a:txBody>
                  <a:tcPr/>
                </a:tc>
                <a:tc>
                  <a:txBody>
                    <a:bodyPr/>
                    <a:lstStyle/>
                    <a:p>
                      <a:pPr algn="ctr">
                        <a:lnSpc>
                          <a:spcPct val="150000"/>
                        </a:lnSpc>
                      </a:pPr>
                      <a:r>
                        <a:rPr kumimoji="1" lang="en-US" altLang="ja-JP" sz="1200" dirty="0">
                          <a:latin typeface="Calibri" panose="020F0502020204030204" pitchFamily="34" charset="0"/>
                          <a:ea typeface="ＭＳ Ｐゴシック" panose="020B0600070205080204" pitchFamily="50" charset="-128"/>
                          <a:cs typeface="Calibri" panose="020F0502020204030204" pitchFamily="34" charset="0"/>
                        </a:rPr>
                        <a:t>NO</a:t>
                      </a:r>
                      <a:endParaRPr kumimoji="1" lang="ja-JP" altLang="en-US" sz="12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ctr"/>
                      <a:r>
                        <a:rPr kumimoji="1" lang="ja-JP" altLang="en-US" sz="2000" dirty="0">
                          <a:latin typeface="ＭＳ Ｐゴシック" panose="020B0600070205080204" pitchFamily="50" charset="-128"/>
                          <a:ea typeface="ＭＳ Ｐゴシック" panose="020B0600070205080204" pitchFamily="50" charset="-128"/>
                        </a:rPr>
                        <a:t>技　　術</a:t>
                      </a:r>
                    </a:p>
                  </a:txBody>
                  <a:tcPr/>
                </a:tc>
                <a:extLst>
                  <a:ext uri="{0D108BD9-81ED-4DB2-BD59-A6C34878D82A}">
                    <a16:rowId xmlns:a16="http://schemas.microsoft.com/office/drawing/2014/main" val="1369407566"/>
                  </a:ext>
                </a:extLst>
              </a:tr>
              <a:tr h="370840">
                <a:tc>
                  <a:txBody>
                    <a:bodyPr/>
                    <a:lstStyle/>
                    <a:p>
                      <a:pPr algn="ctr"/>
                      <a:r>
                        <a:rPr kumimoji="1" lang="en-US" altLang="ja-JP" sz="1600" dirty="0">
                          <a:latin typeface="Calibri" panose="020F0502020204030204" pitchFamily="34" charset="0"/>
                          <a:ea typeface="ＭＳ Ｐゴシック" panose="020B0600070205080204" pitchFamily="50" charset="-128"/>
                          <a:cs typeface="Calibri" panose="020F0502020204030204" pitchFamily="34" charset="0"/>
                        </a:rPr>
                        <a:t>1</a:t>
                      </a: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l"/>
                      <a:r>
                        <a:rPr kumimoji="1" lang="ja-JP" altLang="en-US" sz="1800" dirty="0">
                          <a:latin typeface="ＭＳ Ｐゴシック" panose="020B0600070205080204" pitchFamily="50" charset="-128"/>
                          <a:ea typeface="ＭＳ Ｐゴシック" panose="020B0600070205080204" pitchFamily="50" charset="-128"/>
                        </a:rPr>
                        <a:t>電力・電化</a:t>
                      </a:r>
                    </a:p>
                  </a:txBody>
                  <a:tcPr/>
                </a:tc>
                <a:tc>
                  <a:txBody>
                    <a:bodyPr/>
                    <a:lstStyle/>
                    <a:p>
                      <a:pPr algn="l"/>
                      <a:r>
                        <a:rPr kumimoji="1" lang="en-US" altLang="ja-JP" sz="1600" dirty="0">
                          <a:latin typeface="Calibri" panose="020F0502020204030204" pitchFamily="34" charset="0"/>
                          <a:ea typeface="ＭＳ Ｐゴシック" panose="020B0600070205080204" pitchFamily="50" charset="-128"/>
                          <a:cs typeface="Calibri" panose="020F0502020204030204" pitchFamily="34" charset="0"/>
                        </a:rPr>
                        <a:t>11</a:t>
                      </a: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l"/>
                      <a:r>
                        <a:rPr kumimoji="1" lang="ja-JP" altLang="en-US" sz="1800" dirty="0">
                          <a:latin typeface="ＭＳ Ｐゴシック" panose="020B0600070205080204" pitchFamily="50" charset="-128"/>
                          <a:ea typeface="ＭＳ Ｐゴシック" panose="020B0600070205080204" pitchFamily="50" charset="-128"/>
                        </a:rPr>
                        <a:t>高速道路</a:t>
                      </a:r>
                    </a:p>
                  </a:txBody>
                  <a:tcPr/>
                </a:tc>
                <a:extLst>
                  <a:ext uri="{0D108BD9-81ED-4DB2-BD59-A6C34878D82A}">
                    <a16:rowId xmlns:a16="http://schemas.microsoft.com/office/drawing/2014/main" val="2863918745"/>
                  </a:ext>
                </a:extLst>
              </a:tr>
              <a:tr h="370840">
                <a:tc>
                  <a:txBody>
                    <a:bodyPr/>
                    <a:lstStyle/>
                    <a:p>
                      <a:pPr algn="ctr"/>
                      <a:r>
                        <a:rPr kumimoji="1" lang="en-US" altLang="ja-JP" sz="1600" dirty="0">
                          <a:latin typeface="Calibri" panose="020F0502020204030204" pitchFamily="34" charset="0"/>
                          <a:ea typeface="ＭＳ Ｐゴシック" panose="020B0600070205080204" pitchFamily="50" charset="-128"/>
                          <a:cs typeface="Calibri" panose="020F0502020204030204" pitchFamily="34" charset="0"/>
                        </a:rPr>
                        <a:t>2</a:t>
                      </a: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l"/>
                      <a:r>
                        <a:rPr kumimoji="1" lang="ja-JP" altLang="en-US" sz="1800" dirty="0">
                          <a:latin typeface="ＭＳ Ｐゴシック" panose="020B0600070205080204" pitchFamily="50" charset="-128"/>
                          <a:ea typeface="ＭＳ Ｐゴシック" panose="020B0600070205080204" pitchFamily="50" charset="-128"/>
                        </a:rPr>
                        <a:t>自動車</a:t>
                      </a:r>
                    </a:p>
                  </a:txBody>
                  <a:tcPr/>
                </a:tc>
                <a:tc>
                  <a:txBody>
                    <a:bodyPr/>
                    <a:lstStyle/>
                    <a:p>
                      <a:pPr algn="l"/>
                      <a:r>
                        <a:rPr kumimoji="1" lang="en-US" altLang="ja-JP" sz="1600" dirty="0">
                          <a:latin typeface="Calibri" panose="020F0502020204030204" pitchFamily="34" charset="0"/>
                          <a:ea typeface="ＭＳ Ｐゴシック" panose="020B0600070205080204" pitchFamily="50" charset="-128"/>
                          <a:cs typeface="Calibri" panose="020F0502020204030204" pitchFamily="34" charset="0"/>
                        </a:rPr>
                        <a:t>12</a:t>
                      </a: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l"/>
                      <a:r>
                        <a:rPr kumimoji="1" lang="ja-JP" altLang="en-US" sz="1800" dirty="0">
                          <a:latin typeface="ＭＳ Ｐゴシック" panose="020B0600070205080204" pitchFamily="50" charset="-128"/>
                          <a:ea typeface="ＭＳ Ｐゴシック" panose="020B0600070205080204" pitchFamily="50" charset="-128"/>
                        </a:rPr>
                        <a:t>宇宙船</a:t>
                      </a:r>
                    </a:p>
                  </a:txBody>
                  <a:tcPr/>
                </a:tc>
                <a:extLst>
                  <a:ext uri="{0D108BD9-81ED-4DB2-BD59-A6C34878D82A}">
                    <a16:rowId xmlns:a16="http://schemas.microsoft.com/office/drawing/2014/main" val="175800418"/>
                  </a:ext>
                </a:extLst>
              </a:tr>
              <a:tr h="370840">
                <a:tc>
                  <a:txBody>
                    <a:bodyPr/>
                    <a:lstStyle/>
                    <a:p>
                      <a:pPr algn="ctr"/>
                      <a:r>
                        <a:rPr kumimoji="1" lang="en-US" altLang="ja-JP" sz="1600" dirty="0">
                          <a:latin typeface="Calibri" panose="020F0502020204030204" pitchFamily="34" charset="0"/>
                          <a:ea typeface="ＭＳ Ｐゴシック" panose="020B0600070205080204" pitchFamily="50" charset="-128"/>
                          <a:cs typeface="Calibri" panose="020F0502020204030204" pitchFamily="34" charset="0"/>
                        </a:rPr>
                        <a:t>3</a:t>
                      </a: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l"/>
                      <a:r>
                        <a:rPr kumimoji="1" lang="ja-JP" altLang="en-US" sz="1800" dirty="0">
                          <a:latin typeface="ＭＳ Ｐゴシック" panose="020B0600070205080204" pitchFamily="50" charset="-128"/>
                          <a:ea typeface="ＭＳ Ｐゴシック" panose="020B0600070205080204" pitchFamily="50" charset="-128"/>
                        </a:rPr>
                        <a:t>航空機</a:t>
                      </a:r>
                    </a:p>
                  </a:txBody>
                  <a:tcPr/>
                </a:tc>
                <a:tc>
                  <a:txBody>
                    <a:bodyPr/>
                    <a:lstStyle/>
                    <a:p>
                      <a:pPr algn="l"/>
                      <a:r>
                        <a:rPr kumimoji="1" lang="en-US" altLang="ja-JP" sz="1600" dirty="0">
                          <a:latin typeface="Calibri" panose="020F0502020204030204" pitchFamily="34" charset="0"/>
                          <a:ea typeface="ＭＳ Ｐゴシック" panose="020B0600070205080204" pitchFamily="50" charset="-128"/>
                          <a:cs typeface="Calibri" panose="020F0502020204030204" pitchFamily="34" charset="0"/>
                        </a:rPr>
                        <a:t>13</a:t>
                      </a: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l"/>
                      <a:r>
                        <a:rPr kumimoji="1" lang="ja-JP" altLang="en-US" sz="1800" dirty="0">
                          <a:latin typeface="ＭＳ Ｐゴシック" panose="020B0600070205080204" pitchFamily="50" charset="-128"/>
                          <a:ea typeface="ＭＳ Ｐゴシック" panose="020B0600070205080204" pitchFamily="50" charset="-128"/>
                        </a:rPr>
                        <a:t>インターネット</a:t>
                      </a:r>
                    </a:p>
                  </a:txBody>
                  <a:tcPr/>
                </a:tc>
                <a:extLst>
                  <a:ext uri="{0D108BD9-81ED-4DB2-BD59-A6C34878D82A}">
                    <a16:rowId xmlns:a16="http://schemas.microsoft.com/office/drawing/2014/main" val="4024649267"/>
                  </a:ext>
                </a:extLst>
              </a:tr>
              <a:tr h="370840">
                <a:tc>
                  <a:txBody>
                    <a:bodyPr/>
                    <a:lstStyle/>
                    <a:p>
                      <a:pPr algn="ctr"/>
                      <a:r>
                        <a:rPr kumimoji="1" lang="en-US" altLang="ja-JP" sz="1600" dirty="0">
                          <a:latin typeface="Calibri" panose="020F0502020204030204" pitchFamily="34" charset="0"/>
                          <a:ea typeface="ＭＳ Ｐゴシック" panose="020B0600070205080204" pitchFamily="50" charset="-128"/>
                          <a:cs typeface="Calibri" panose="020F0502020204030204" pitchFamily="34" charset="0"/>
                        </a:rPr>
                        <a:t>4</a:t>
                      </a: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l"/>
                      <a:r>
                        <a:rPr kumimoji="1" lang="ja-JP" altLang="en-US" sz="1800" dirty="0">
                          <a:latin typeface="ＭＳ Ｐゴシック" panose="020B0600070205080204" pitchFamily="50" charset="-128"/>
                          <a:ea typeface="ＭＳ Ｐゴシック" panose="020B0600070205080204" pitchFamily="50" charset="-128"/>
                        </a:rPr>
                        <a:t>水の供給と配給</a:t>
                      </a:r>
                    </a:p>
                  </a:txBody>
                  <a:tcPr/>
                </a:tc>
                <a:tc>
                  <a:txBody>
                    <a:bodyPr/>
                    <a:lstStyle/>
                    <a:p>
                      <a:pPr algn="l"/>
                      <a:r>
                        <a:rPr kumimoji="1" lang="en-US" altLang="ja-JP" sz="1600" dirty="0">
                          <a:latin typeface="Calibri" panose="020F0502020204030204" pitchFamily="34" charset="0"/>
                          <a:ea typeface="ＭＳ Ｐゴシック" panose="020B0600070205080204" pitchFamily="50" charset="-128"/>
                          <a:cs typeface="Calibri" panose="020F0502020204030204" pitchFamily="34" charset="0"/>
                        </a:rPr>
                        <a:t>14</a:t>
                      </a: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l"/>
                      <a:r>
                        <a:rPr kumimoji="1" lang="ja-JP" altLang="en-US" sz="1800" dirty="0">
                          <a:latin typeface="ＭＳ Ｐゴシック" panose="020B0600070205080204" pitchFamily="50" charset="-128"/>
                          <a:ea typeface="ＭＳ Ｐゴシック" panose="020B0600070205080204" pitchFamily="50" charset="-128"/>
                        </a:rPr>
                        <a:t>イメージング</a:t>
                      </a:r>
                    </a:p>
                  </a:txBody>
                  <a:tcPr/>
                </a:tc>
                <a:extLst>
                  <a:ext uri="{0D108BD9-81ED-4DB2-BD59-A6C34878D82A}">
                    <a16:rowId xmlns:a16="http://schemas.microsoft.com/office/drawing/2014/main" val="2399118990"/>
                  </a:ext>
                </a:extLst>
              </a:tr>
              <a:tr h="370840">
                <a:tc>
                  <a:txBody>
                    <a:bodyPr/>
                    <a:lstStyle/>
                    <a:p>
                      <a:pPr algn="ctr"/>
                      <a:r>
                        <a:rPr kumimoji="1" lang="en-US" altLang="ja-JP" sz="1600" dirty="0">
                          <a:latin typeface="Calibri" panose="020F0502020204030204" pitchFamily="34" charset="0"/>
                          <a:ea typeface="ＭＳ Ｐゴシック" panose="020B0600070205080204" pitchFamily="50" charset="-128"/>
                          <a:cs typeface="Calibri" panose="020F0502020204030204" pitchFamily="34" charset="0"/>
                        </a:rPr>
                        <a:t>5</a:t>
                      </a: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l"/>
                      <a:r>
                        <a:rPr kumimoji="1" lang="ja-JP" altLang="en-US" sz="1800" dirty="0">
                          <a:latin typeface="ＭＳ Ｐゴシック" panose="020B0600070205080204" pitchFamily="50" charset="-128"/>
                          <a:ea typeface="ＭＳ Ｐゴシック" panose="020B0600070205080204" pitchFamily="50" charset="-128"/>
                        </a:rPr>
                        <a:t>エレクトロニクス</a:t>
                      </a:r>
                    </a:p>
                  </a:txBody>
                  <a:tcPr/>
                </a:tc>
                <a:tc>
                  <a:txBody>
                    <a:bodyPr/>
                    <a:lstStyle/>
                    <a:p>
                      <a:pPr algn="l"/>
                      <a:r>
                        <a:rPr kumimoji="1" lang="en-US" altLang="ja-JP" sz="1600" dirty="0">
                          <a:latin typeface="Calibri" panose="020F0502020204030204" pitchFamily="34" charset="0"/>
                          <a:ea typeface="ＭＳ Ｐゴシック" panose="020B0600070205080204" pitchFamily="50" charset="-128"/>
                          <a:cs typeface="Calibri" panose="020F0502020204030204" pitchFamily="34" charset="0"/>
                        </a:rPr>
                        <a:t>15</a:t>
                      </a: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l"/>
                      <a:r>
                        <a:rPr kumimoji="1" lang="ja-JP" altLang="en-US" sz="1800" dirty="0">
                          <a:latin typeface="ＭＳ Ｐゴシック" panose="020B0600070205080204" pitchFamily="50" charset="-128"/>
                          <a:ea typeface="ＭＳ Ｐゴシック" panose="020B0600070205080204" pitchFamily="50" charset="-128"/>
                        </a:rPr>
                        <a:t>家電製品</a:t>
                      </a:r>
                    </a:p>
                  </a:txBody>
                  <a:tcPr/>
                </a:tc>
                <a:extLst>
                  <a:ext uri="{0D108BD9-81ED-4DB2-BD59-A6C34878D82A}">
                    <a16:rowId xmlns:a16="http://schemas.microsoft.com/office/drawing/2014/main" val="3454453825"/>
                  </a:ext>
                </a:extLst>
              </a:tr>
              <a:tr h="370840">
                <a:tc>
                  <a:txBody>
                    <a:bodyPr/>
                    <a:lstStyle/>
                    <a:p>
                      <a:pPr algn="ctr"/>
                      <a:r>
                        <a:rPr kumimoji="1" lang="en-US" altLang="ja-JP" sz="1600" dirty="0">
                          <a:latin typeface="Calibri" panose="020F0502020204030204" pitchFamily="34" charset="0"/>
                          <a:ea typeface="ＭＳ Ｐゴシック" panose="020B0600070205080204" pitchFamily="50" charset="-128"/>
                          <a:cs typeface="Calibri" panose="020F0502020204030204" pitchFamily="34" charset="0"/>
                        </a:rPr>
                        <a:t>6</a:t>
                      </a: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l"/>
                      <a:r>
                        <a:rPr kumimoji="1" lang="ja-JP" altLang="en-US" sz="1800" dirty="0">
                          <a:latin typeface="ＭＳ Ｐゴシック" panose="020B0600070205080204" pitchFamily="50" charset="-128"/>
                          <a:ea typeface="ＭＳ Ｐゴシック" panose="020B0600070205080204" pitchFamily="50" charset="-128"/>
                        </a:rPr>
                        <a:t>ラジオとテレビ</a:t>
                      </a:r>
                    </a:p>
                  </a:txBody>
                  <a:tcPr/>
                </a:tc>
                <a:tc>
                  <a:txBody>
                    <a:bodyPr/>
                    <a:lstStyle/>
                    <a:p>
                      <a:pPr algn="l"/>
                      <a:r>
                        <a:rPr kumimoji="1" lang="en-US" altLang="ja-JP" sz="1600" dirty="0">
                          <a:latin typeface="Calibri" panose="020F0502020204030204" pitchFamily="34" charset="0"/>
                          <a:ea typeface="ＭＳ Ｐゴシック" panose="020B0600070205080204" pitchFamily="50" charset="-128"/>
                          <a:cs typeface="Calibri" panose="020F0502020204030204" pitchFamily="34" charset="0"/>
                        </a:rPr>
                        <a:t>16</a:t>
                      </a: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l"/>
                      <a:r>
                        <a:rPr kumimoji="1" lang="ja-JP" altLang="en-US" sz="1800" dirty="0">
                          <a:latin typeface="ＭＳ Ｐゴシック" panose="020B0600070205080204" pitchFamily="50" charset="-128"/>
                          <a:ea typeface="ＭＳ Ｐゴシック" panose="020B0600070205080204" pitchFamily="50" charset="-128"/>
                        </a:rPr>
                        <a:t>医療技術</a:t>
                      </a:r>
                    </a:p>
                  </a:txBody>
                  <a:tcPr/>
                </a:tc>
                <a:extLst>
                  <a:ext uri="{0D108BD9-81ED-4DB2-BD59-A6C34878D82A}">
                    <a16:rowId xmlns:a16="http://schemas.microsoft.com/office/drawing/2014/main" val="4129605577"/>
                  </a:ext>
                </a:extLst>
              </a:tr>
              <a:tr h="370840">
                <a:tc>
                  <a:txBody>
                    <a:bodyPr/>
                    <a:lstStyle/>
                    <a:p>
                      <a:pPr algn="ctr"/>
                      <a:r>
                        <a:rPr kumimoji="1" lang="en-US" altLang="ja-JP" sz="1600" dirty="0">
                          <a:latin typeface="Calibri" panose="020F0502020204030204" pitchFamily="34" charset="0"/>
                          <a:ea typeface="ＭＳ Ｐゴシック" panose="020B0600070205080204" pitchFamily="50" charset="-128"/>
                          <a:cs typeface="Calibri" panose="020F0502020204030204" pitchFamily="34" charset="0"/>
                        </a:rPr>
                        <a:t>7</a:t>
                      </a: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l"/>
                      <a:r>
                        <a:rPr kumimoji="1" lang="ja-JP" altLang="en-US" sz="1800" dirty="0">
                          <a:latin typeface="ＭＳ Ｐゴシック" panose="020B0600070205080204" pitchFamily="50" charset="-128"/>
                          <a:ea typeface="ＭＳ Ｐゴシック" panose="020B0600070205080204" pitchFamily="50" charset="-128"/>
                        </a:rPr>
                        <a:t>農業の機械化</a:t>
                      </a:r>
                    </a:p>
                  </a:txBody>
                  <a:tcPr/>
                </a:tc>
                <a:tc>
                  <a:txBody>
                    <a:bodyPr/>
                    <a:lstStyle/>
                    <a:p>
                      <a:pPr algn="l"/>
                      <a:r>
                        <a:rPr kumimoji="1" lang="en-US" altLang="ja-JP" sz="1600" dirty="0">
                          <a:latin typeface="Calibri" panose="020F0502020204030204" pitchFamily="34" charset="0"/>
                          <a:ea typeface="ＭＳ Ｐゴシック" panose="020B0600070205080204" pitchFamily="50" charset="-128"/>
                          <a:cs typeface="Calibri" panose="020F0502020204030204" pitchFamily="34" charset="0"/>
                        </a:rPr>
                        <a:t>17</a:t>
                      </a: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l"/>
                      <a:r>
                        <a:rPr kumimoji="1" lang="ja-JP" altLang="en-US" sz="1800" dirty="0">
                          <a:latin typeface="ＭＳ Ｐゴシック" panose="020B0600070205080204" pitchFamily="50" charset="-128"/>
                          <a:ea typeface="ＭＳ Ｐゴシック" panose="020B0600070205080204" pitchFamily="50" charset="-128"/>
                        </a:rPr>
                        <a:t>石油と石油化学技術</a:t>
                      </a:r>
                    </a:p>
                  </a:txBody>
                  <a:tcPr/>
                </a:tc>
                <a:extLst>
                  <a:ext uri="{0D108BD9-81ED-4DB2-BD59-A6C34878D82A}">
                    <a16:rowId xmlns:a16="http://schemas.microsoft.com/office/drawing/2014/main" val="1423048462"/>
                  </a:ext>
                </a:extLst>
              </a:tr>
              <a:tr h="370840">
                <a:tc>
                  <a:txBody>
                    <a:bodyPr/>
                    <a:lstStyle/>
                    <a:p>
                      <a:pPr algn="ctr"/>
                      <a:r>
                        <a:rPr kumimoji="1" lang="en-US" altLang="ja-JP" sz="1600" dirty="0">
                          <a:latin typeface="Calibri" panose="020F0502020204030204" pitchFamily="34" charset="0"/>
                          <a:ea typeface="ＭＳ Ｐゴシック" panose="020B0600070205080204" pitchFamily="50" charset="-128"/>
                          <a:cs typeface="Calibri" panose="020F0502020204030204" pitchFamily="34" charset="0"/>
                        </a:rPr>
                        <a:t>8</a:t>
                      </a: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l"/>
                      <a:r>
                        <a:rPr kumimoji="1" lang="ja-JP" altLang="en-US" sz="1800" dirty="0">
                          <a:latin typeface="ＭＳ Ｐゴシック" panose="020B0600070205080204" pitchFamily="50" charset="-128"/>
                          <a:ea typeface="ＭＳ Ｐゴシック" panose="020B0600070205080204" pitchFamily="50" charset="-128"/>
                        </a:rPr>
                        <a:t>コンピューター</a:t>
                      </a:r>
                    </a:p>
                  </a:txBody>
                  <a:tcPr/>
                </a:tc>
                <a:tc>
                  <a:txBody>
                    <a:bodyPr/>
                    <a:lstStyle/>
                    <a:p>
                      <a:pPr algn="l"/>
                      <a:r>
                        <a:rPr kumimoji="1" lang="en-US" altLang="ja-JP" sz="1600" dirty="0">
                          <a:latin typeface="Calibri" panose="020F0502020204030204" pitchFamily="34" charset="0"/>
                          <a:ea typeface="ＭＳ Ｐゴシック" panose="020B0600070205080204" pitchFamily="50" charset="-128"/>
                          <a:cs typeface="Calibri" panose="020F0502020204030204" pitchFamily="34" charset="0"/>
                        </a:rPr>
                        <a:t>18</a:t>
                      </a: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l"/>
                      <a:r>
                        <a:rPr kumimoji="1" lang="ja-JP" altLang="en-US" sz="1800" dirty="0">
                          <a:latin typeface="ＭＳ Ｐゴシック" panose="020B0600070205080204" pitchFamily="50" charset="-128"/>
                          <a:ea typeface="ＭＳ Ｐゴシック" panose="020B0600070205080204" pitchFamily="50" charset="-128"/>
                        </a:rPr>
                        <a:t>レーザーと光ファイバー技術</a:t>
                      </a:r>
                    </a:p>
                  </a:txBody>
                  <a:tcPr/>
                </a:tc>
                <a:extLst>
                  <a:ext uri="{0D108BD9-81ED-4DB2-BD59-A6C34878D82A}">
                    <a16:rowId xmlns:a16="http://schemas.microsoft.com/office/drawing/2014/main" val="1598696134"/>
                  </a:ext>
                </a:extLst>
              </a:tr>
              <a:tr h="370840">
                <a:tc>
                  <a:txBody>
                    <a:bodyPr/>
                    <a:lstStyle/>
                    <a:p>
                      <a:pPr algn="ctr"/>
                      <a:r>
                        <a:rPr kumimoji="1" lang="en-US" altLang="ja-JP" sz="1600" dirty="0">
                          <a:latin typeface="Calibri" panose="020F0502020204030204" pitchFamily="34" charset="0"/>
                          <a:ea typeface="ＭＳ Ｐゴシック" panose="020B0600070205080204" pitchFamily="50" charset="-128"/>
                          <a:cs typeface="Calibri" panose="020F0502020204030204" pitchFamily="34" charset="0"/>
                        </a:rPr>
                        <a:t>9</a:t>
                      </a: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l"/>
                      <a:r>
                        <a:rPr kumimoji="1" lang="ja-JP" altLang="en-US" sz="1800" dirty="0">
                          <a:latin typeface="ＭＳ Ｐゴシック" panose="020B0600070205080204" pitchFamily="50" charset="-128"/>
                          <a:ea typeface="ＭＳ Ｐゴシック" panose="020B0600070205080204" pitchFamily="50" charset="-128"/>
                        </a:rPr>
                        <a:t>電話と通信</a:t>
                      </a:r>
                    </a:p>
                  </a:txBody>
                  <a:tcPr/>
                </a:tc>
                <a:tc>
                  <a:txBody>
                    <a:bodyPr/>
                    <a:lstStyle/>
                    <a:p>
                      <a:pPr algn="l"/>
                      <a:r>
                        <a:rPr kumimoji="1" lang="en-US" altLang="ja-JP" sz="1600" dirty="0">
                          <a:latin typeface="Calibri" panose="020F0502020204030204" pitchFamily="34" charset="0"/>
                          <a:ea typeface="ＭＳ Ｐゴシック" panose="020B0600070205080204" pitchFamily="50" charset="-128"/>
                          <a:cs typeface="Calibri" panose="020F0502020204030204" pitchFamily="34" charset="0"/>
                        </a:rPr>
                        <a:t>19</a:t>
                      </a: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l"/>
                      <a:r>
                        <a:rPr kumimoji="1" lang="ja-JP" altLang="en-US" sz="1800" dirty="0">
                          <a:latin typeface="ＭＳ Ｐゴシック" panose="020B0600070205080204" pitchFamily="50" charset="-128"/>
                          <a:ea typeface="ＭＳ Ｐゴシック" panose="020B0600070205080204" pitchFamily="50" charset="-128"/>
                        </a:rPr>
                        <a:t>原子力技術</a:t>
                      </a:r>
                    </a:p>
                  </a:txBody>
                  <a:tcPr/>
                </a:tc>
                <a:extLst>
                  <a:ext uri="{0D108BD9-81ED-4DB2-BD59-A6C34878D82A}">
                    <a16:rowId xmlns:a16="http://schemas.microsoft.com/office/drawing/2014/main" val="4076957017"/>
                  </a:ext>
                </a:extLst>
              </a:tr>
              <a:tr h="370840">
                <a:tc>
                  <a:txBody>
                    <a:bodyPr/>
                    <a:lstStyle/>
                    <a:p>
                      <a:pPr algn="ctr"/>
                      <a:r>
                        <a:rPr kumimoji="1" lang="en-US" altLang="ja-JP" sz="1600" dirty="0">
                          <a:latin typeface="Calibri" panose="020F0502020204030204" pitchFamily="34" charset="0"/>
                          <a:ea typeface="ＭＳ Ｐゴシック" panose="020B0600070205080204" pitchFamily="50" charset="-128"/>
                          <a:cs typeface="Calibri" panose="020F0502020204030204" pitchFamily="34" charset="0"/>
                        </a:rPr>
                        <a:t>10</a:t>
                      </a: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l"/>
                      <a:r>
                        <a:rPr kumimoji="1" lang="ja-JP" altLang="en-US" sz="1800" dirty="0">
                          <a:latin typeface="ＭＳ Ｐゴシック" panose="020B0600070205080204" pitchFamily="50" charset="-128"/>
                          <a:ea typeface="ＭＳ Ｐゴシック" panose="020B0600070205080204" pitchFamily="50" charset="-128"/>
                        </a:rPr>
                        <a:t>空調と冷蔵</a:t>
                      </a:r>
                    </a:p>
                  </a:txBody>
                  <a:tcPr/>
                </a:tc>
                <a:tc>
                  <a:txBody>
                    <a:bodyPr/>
                    <a:lstStyle/>
                    <a:p>
                      <a:pPr algn="l"/>
                      <a:r>
                        <a:rPr kumimoji="1" lang="en-US" altLang="ja-JP" sz="1600" dirty="0">
                          <a:latin typeface="Calibri" panose="020F0502020204030204" pitchFamily="34" charset="0"/>
                          <a:ea typeface="ＭＳ Ｐゴシック" panose="020B0600070205080204" pitchFamily="50" charset="-128"/>
                          <a:cs typeface="Calibri" panose="020F0502020204030204" pitchFamily="34" charset="0"/>
                        </a:rPr>
                        <a:t>20</a:t>
                      </a: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algn="l"/>
                      <a:r>
                        <a:rPr kumimoji="1" lang="ja-JP" altLang="en-US" sz="1800" dirty="0">
                          <a:latin typeface="ＭＳ Ｐゴシック" panose="020B0600070205080204" pitchFamily="50" charset="-128"/>
                          <a:ea typeface="ＭＳ Ｐゴシック" panose="020B0600070205080204" pitchFamily="50" charset="-128"/>
                        </a:rPr>
                        <a:t>高機能材料</a:t>
                      </a:r>
                    </a:p>
                  </a:txBody>
                  <a:tcPr/>
                </a:tc>
                <a:extLst>
                  <a:ext uri="{0D108BD9-81ED-4DB2-BD59-A6C34878D82A}">
                    <a16:rowId xmlns:a16="http://schemas.microsoft.com/office/drawing/2014/main" val="3578543067"/>
                  </a:ext>
                </a:extLst>
              </a:tr>
            </a:tbl>
          </a:graphicData>
        </a:graphic>
      </p:graphicFrame>
      <p:sp>
        <p:nvSpPr>
          <p:cNvPr id="8" name="テキスト ボックス 7">
            <a:extLst>
              <a:ext uri="{FF2B5EF4-FFF2-40B4-BE49-F238E27FC236}">
                <a16:creationId xmlns:a16="http://schemas.microsoft.com/office/drawing/2014/main" id="{C4E8A305-3081-1C2D-D001-6B7810AED4D2}"/>
              </a:ext>
            </a:extLst>
          </p:cNvPr>
          <p:cNvSpPr txBox="1"/>
          <p:nvPr/>
        </p:nvSpPr>
        <p:spPr>
          <a:xfrm>
            <a:off x="279255" y="776246"/>
            <a:ext cx="11628000" cy="677108"/>
          </a:xfrm>
          <a:prstGeom prst="rect">
            <a:avLst/>
          </a:prstGeom>
          <a:noFill/>
        </p:spPr>
        <p:txBody>
          <a:bodyPr wrap="square" lIns="0" tIns="0" rIns="0" bIns="0">
            <a:spAutoFit/>
          </a:bodyPr>
          <a:lstStyle/>
          <a:p>
            <a:pPr indent="139700"/>
            <a:r>
              <a:rPr lang="ja-JP" altLang="en-US" sz="2200" dirty="0">
                <a:effectLst/>
                <a:latin typeface="Calibri" panose="020F0502020204030204" pitchFamily="34" charset="0"/>
                <a:ea typeface="ＭＳ Ｐ明朝" panose="02020600040205080304" pitchFamily="18" charset="-128"/>
                <a:cs typeface="Calibri" panose="020F0502020204030204" pitchFamily="34" charset="0"/>
              </a:rPr>
              <a:t>　</a:t>
            </a:r>
            <a:r>
              <a:rPr lang="ja-JP" altLang="ja-JP" sz="2200" dirty="0">
                <a:effectLst/>
                <a:latin typeface="Calibri" panose="020F0502020204030204" pitchFamily="34" charset="0"/>
                <a:ea typeface="ＭＳ Ｐ明朝" panose="02020600040205080304" pitchFamily="18" charset="-128"/>
                <a:cs typeface="Calibri" panose="020F0502020204030204" pitchFamily="34" charset="0"/>
              </a:rPr>
              <a:t>普段、無意識に使っている「電気」は、</a:t>
            </a:r>
            <a:r>
              <a:rPr lang="ja-JP" altLang="en-US" sz="2200" dirty="0">
                <a:effectLst/>
                <a:latin typeface="Calibri" panose="020F0502020204030204" pitchFamily="34" charset="0"/>
                <a:ea typeface="ＭＳ Ｐ明朝" panose="02020600040205080304" pitchFamily="18" charset="-128"/>
                <a:cs typeface="Calibri" panose="020F0502020204030204" pitchFamily="34" charset="0"/>
              </a:rPr>
              <a:t>その供給がなければ我々の日常生活が成り立たず、また、</a:t>
            </a:r>
            <a:r>
              <a:rPr lang="ja-JP" altLang="en-US" sz="22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自動車、水道システム、</a:t>
            </a:r>
            <a:r>
              <a:rPr lang="ja-JP" altLang="ja-JP" sz="22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コンピューター等</a:t>
            </a:r>
            <a:r>
              <a:rPr lang="ja-JP" altLang="en-US" sz="22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、どんな</a:t>
            </a:r>
            <a:r>
              <a:rPr lang="ja-JP" altLang="ja-JP" sz="22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すばらしい技術も、</a:t>
            </a:r>
            <a:r>
              <a:rPr lang="ja-JP" altLang="en-US" sz="22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その</a:t>
            </a:r>
            <a:r>
              <a:rPr lang="ja-JP" altLang="ja-JP" sz="22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性能</a:t>
            </a:r>
            <a:r>
              <a:rPr lang="ja-JP" altLang="en-US" sz="22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を</a:t>
            </a:r>
            <a:r>
              <a:rPr lang="ja-JP" altLang="ja-JP" sz="22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発揮でき</a:t>
            </a:r>
            <a:r>
              <a:rPr lang="ja-JP" altLang="en-US" sz="22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ません。</a:t>
            </a:r>
            <a:endParaRPr lang="en-US" altLang="ja-JP" sz="22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endParaRPr>
          </a:p>
        </p:txBody>
      </p:sp>
      <p:sp>
        <p:nvSpPr>
          <p:cNvPr id="11" name="テキスト ボックス 10">
            <a:extLst>
              <a:ext uri="{FF2B5EF4-FFF2-40B4-BE49-F238E27FC236}">
                <a16:creationId xmlns:a16="http://schemas.microsoft.com/office/drawing/2014/main" id="{E2CA9095-9332-3119-1802-D816343D5B63}"/>
              </a:ext>
            </a:extLst>
          </p:cNvPr>
          <p:cNvSpPr txBox="1"/>
          <p:nvPr/>
        </p:nvSpPr>
        <p:spPr>
          <a:xfrm>
            <a:off x="326214" y="4034687"/>
            <a:ext cx="5868000" cy="1390568"/>
          </a:xfrm>
          <a:prstGeom prst="rect">
            <a:avLst/>
          </a:prstGeom>
          <a:noFill/>
        </p:spPr>
        <p:txBody>
          <a:bodyPr wrap="square" lIns="0" tIns="0" rIns="0" bIns="0">
            <a:spAutoFit/>
          </a:bodyPr>
          <a:lstStyle/>
          <a:p>
            <a:pPr indent="139700"/>
            <a:r>
              <a:rPr lang="ja-JP" altLang="en-US" sz="22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　その</a:t>
            </a:r>
            <a:r>
              <a:rPr lang="ja-JP" altLang="ja-JP" sz="22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高いエネルギー変換効率、瞬時の移動、高度ネットワーク運用等によって、</a:t>
            </a:r>
            <a:r>
              <a:rPr lang="en-US" altLang="ja-JP" sz="2200" b="1" u="sng" kern="1200" dirty="0">
                <a:solidFill>
                  <a:schemeClr val="accent1"/>
                </a:solidFill>
                <a:effectLst/>
                <a:latin typeface="ＭＳ Ｐゴシック" panose="020B0600070205080204" pitchFamily="50" charset="-128"/>
                <a:ea typeface="ＭＳ Ｐゴシック" panose="020B0600070205080204" pitchFamily="50" charset="-128"/>
                <a:cs typeface="Calibri" panose="020F0502020204030204" pitchFamily="34" charset="0"/>
              </a:rPr>
              <a:t>20</a:t>
            </a:r>
            <a:r>
              <a:rPr lang="ja-JP" altLang="ja-JP" sz="2200" b="1" u="sng" kern="1200" dirty="0">
                <a:solidFill>
                  <a:schemeClr val="accent1"/>
                </a:solidFill>
                <a:effectLst/>
                <a:latin typeface="ＭＳ Ｐゴシック" panose="020B0600070205080204" pitchFamily="50" charset="-128"/>
                <a:ea typeface="ＭＳ Ｐゴシック" panose="020B0600070205080204" pitchFamily="50" charset="-128"/>
                <a:cs typeface="Calibri" panose="020F0502020204030204" pitchFamily="34" charset="0"/>
              </a:rPr>
              <a:t>世紀の</a:t>
            </a:r>
            <a:r>
              <a:rPr lang="en-US" altLang="ja-JP" sz="2200" b="1" u="sng" kern="1200" dirty="0">
                <a:solidFill>
                  <a:schemeClr val="accent1"/>
                </a:solidFill>
                <a:effectLst/>
                <a:latin typeface="ＭＳ Ｐゴシック" panose="020B0600070205080204" pitchFamily="50" charset="-128"/>
                <a:ea typeface="ＭＳ Ｐゴシック" panose="020B0600070205080204" pitchFamily="50" charset="-128"/>
                <a:cs typeface="Calibri" panose="020F0502020204030204" pitchFamily="34" charset="0"/>
              </a:rPr>
              <a:t>100</a:t>
            </a:r>
            <a:r>
              <a:rPr lang="ja-JP" altLang="ja-JP" sz="2200" b="1" u="sng" kern="1200" dirty="0">
                <a:solidFill>
                  <a:schemeClr val="accent1"/>
                </a:solidFill>
                <a:effectLst/>
                <a:latin typeface="ＭＳ Ｐゴシック" panose="020B0600070205080204" pitchFamily="50" charset="-128"/>
                <a:ea typeface="ＭＳ Ｐゴシック" panose="020B0600070205080204" pitchFamily="50" charset="-128"/>
                <a:cs typeface="Calibri" panose="020F0502020204030204" pitchFamily="34" charset="0"/>
              </a:rPr>
              <a:t>年間を通して我々の生活を一変させた</a:t>
            </a:r>
            <a:r>
              <a:rPr lang="ja-JP" altLang="en-US" sz="2200" b="1" u="sng" kern="1200" dirty="0">
                <a:solidFill>
                  <a:schemeClr val="accent1"/>
                </a:solidFill>
                <a:effectLst/>
                <a:latin typeface="ＭＳ Ｐゴシック" panose="020B0600070205080204" pitchFamily="50" charset="-128"/>
                <a:ea typeface="ＭＳ Ｐゴシック" panose="020B0600070205080204" pitchFamily="50" charset="-128"/>
                <a:cs typeface="Calibri" panose="020F0502020204030204" pitchFamily="34" charset="0"/>
              </a:rPr>
              <a:t>すごい</a:t>
            </a:r>
            <a:r>
              <a:rPr lang="ja-JP" altLang="ja-JP" sz="2200" b="1" u="sng" kern="1200" dirty="0">
                <a:solidFill>
                  <a:schemeClr val="accent1"/>
                </a:solidFill>
                <a:effectLst/>
                <a:latin typeface="ＭＳ Ｐゴシック" panose="020B0600070205080204" pitchFamily="50" charset="-128"/>
                <a:ea typeface="ＭＳ Ｐゴシック" panose="020B0600070205080204" pitchFamily="50" charset="-128"/>
                <a:cs typeface="Calibri" panose="020F0502020204030204" pitchFamily="34" charset="0"/>
              </a:rPr>
              <a:t>技術</a:t>
            </a:r>
            <a:r>
              <a:rPr lang="ja-JP" altLang="ja-JP" sz="22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と高く評価され</a:t>
            </a:r>
            <a:r>
              <a:rPr lang="ja-JP" altLang="en-US" sz="22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たのです。</a:t>
            </a:r>
            <a:endParaRPr lang="ja-JP" altLang="ja-JP" sz="2200" dirty="0">
              <a:effectLst/>
              <a:latin typeface="Calibri" panose="020F0502020204030204" pitchFamily="34" charset="0"/>
              <a:ea typeface="ＭＳ Ｐ明朝" panose="02020600040205080304" pitchFamily="18" charset="-128"/>
              <a:cs typeface="Calibri" panose="020F0502020204030204" pitchFamily="34" charset="0"/>
            </a:endParaRPr>
          </a:p>
        </p:txBody>
      </p:sp>
      <p:sp>
        <p:nvSpPr>
          <p:cNvPr id="4" name="正方形/長方形 3">
            <a:extLst>
              <a:ext uri="{FF2B5EF4-FFF2-40B4-BE49-F238E27FC236}">
                <a16:creationId xmlns:a16="http://schemas.microsoft.com/office/drawing/2014/main" id="{31583192-1DF2-63B6-4DE3-BAB736DDE5CC}"/>
              </a:ext>
            </a:extLst>
          </p:cNvPr>
          <p:cNvSpPr/>
          <p:nvPr/>
        </p:nvSpPr>
        <p:spPr>
          <a:xfrm>
            <a:off x="6382706" y="2232494"/>
            <a:ext cx="1800000" cy="32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203">
            <a:hlinkClick r:id="rId3"/>
            <a:extLst>
              <a:ext uri="{FF2B5EF4-FFF2-40B4-BE49-F238E27FC236}">
                <a16:creationId xmlns:a16="http://schemas.microsoft.com/office/drawing/2014/main" id="{C7629B45-494D-5E2B-5B47-8954F91C4858}"/>
              </a:ext>
            </a:extLst>
          </p:cNvPr>
          <p:cNvSpPr txBox="1"/>
          <p:nvPr/>
        </p:nvSpPr>
        <p:spPr bwMode="auto">
          <a:xfrm>
            <a:off x="6359675" y="6233493"/>
            <a:ext cx="4572000" cy="252000"/>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lIns="7200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b="0" dirty="0">
                <a:latin typeface="ＭＳ Ｐゴシック" panose="020B0600070205080204" pitchFamily="50" charset="-128"/>
                <a:ea typeface="ＭＳ Ｐゴシック" panose="020B0600070205080204" pitchFamily="50" charset="-128"/>
              </a:rPr>
              <a:t>出典</a:t>
            </a:r>
            <a:r>
              <a:rPr kumimoji="1" lang="en-US" altLang="ja-JP" sz="1400" b="0" dirty="0">
                <a:latin typeface="ＭＳ Ｐゴシック" panose="020B0600070205080204" pitchFamily="50" charset="-128"/>
                <a:ea typeface="ＭＳ Ｐゴシック" panose="020B0600070205080204" pitchFamily="50" charset="-128"/>
              </a:rPr>
              <a:t>2</a:t>
            </a:r>
            <a:r>
              <a:rPr kumimoji="1" lang="ja-JP" altLang="en-US" sz="1400" b="0" dirty="0">
                <a:latin typeface="ＭＳ Ｐゴシック" panose="020B0600070205080204" pitchFamily="50" charset="-128"/>
                <a:ea typeface="ＭＳ Ｐゴシック" panose="020B0600070205080204" pitchFamily="50" charset="-128"/>
              </a:rPr>
              <a:t>：</a:t>
            </a:r>
            <a:r>
              <a:rPr kumimoji="1" lang="ja-JP" altLang="en-US" sz="1400" b="0" u="sng" dirty="0">
                <a:latin typeface="ＭＳ Ｐゴシック" panose="020B0600070205080204" pitchFamily="50" charset="-128"/>
                <a:ea typeface="ＭＳ Ｐゴシック" panose="020B0600070205080204" pitchFamily="50" charset="-128"/>
              </a:rPr>
              <a:t>東京大学大学院技術発表会 笠木伸英氏講演</a:t>
            </a:r>
            <a:r>
              <a:rPr kumimoji="1" lang="ja-JP" altLang="en-US" sz="1400" b="0" dirty="0">
                <a:latin typeface="ＭＳ Ｐゴシック" panose="020B0600070205080204" pitchFamily="50" charset="-128"/>
                <a:ea typeface="ＭＳ Ｐゴシック" panose="020B0600070205080204" pitchFamily="50" charset="-128"/>
              </a:rPr>
              <a:t>（</a:t>
            </a:r>
            <a:r>
              <a:rPr kumimoji="1" lang="en-US" altLang="ja-JP" sz="1400" b="0" dirty="0">
                <a:latin typeface="ＭＳ Ｐゴシック" panose="020B0600070205080204" pitchFamily="50" charset="-128"/>
                <a:ea typeface="ＭＳ Ｐゴシック" panose="020B0600070205080204" pitchFamily="50" charset="-128"/>
              </a:rPr>
              <a:t>P1</a:t>
            </a:r>
            <a:r>
              <a:rPr kumimoji="1" lang="ja-JP" altLang="en-US" sz="1400" b="0" dirty="0">
                <a:latin typeface="ＭＳ Ｐゴシック" panose="020B0600070205080204" pitchFamily="50" charset="-128"/>
                <a:ea typeface="ＭＳ Ｐゴシック" panose="020B0600070205080204" pitchFamily="50" charset="-128"/>
              </a:rPr>
              <a:t>）</a:t>
            </a:r>
          </a:p>
        </p:txBody>
      </p:sp>
      <p:sp>
        <p:nvSpPr>
          <p:cNvPr id="13" name="テキスト ボックス 203">
            <a:hlinkClick r:id="rId4"/>
            <a:extLst>
              <a:ext uri="{FF2B5EF4-FFF2-40B4-BE49-F238E27FC236}">
                <a16:creationId xmlns:a16="http://schemas.microsoft.com/office/drawing/2014/main" id="{0D2A33C0-B92B-F263-F573-25CE9C844F21}"/>
              </a:ext>
            </a:extLst>
          </p:cNvPr>
          <p:cNvSpPr txBox="1"/>
          <p:nvPr/>
        </p:nvSpPr>
        <p:spPr bwMode="auto">
          <a:xfrm>
            <a:off x="6341228" y="5966640"/>
            <a:ext cx="4752000" cy="252000"/>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lIns="7200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b="0" dirty="0">
                <a:latin typeface="ＭＳ Ｐゴシック" panose="020B0600070205080204" pitchFamily="50" charset="-128"/>
                <a:ea typeface="ＭＳ Ｐゴシック" panose="020B0600070205080204" pitchFamily="50" charset="-128"/>
              </a:rPr>
              <a:t>出典</a:t>
            </a:r>
            <a:r>
              <a:rPr kumimoji="1" lang="en-US" altLang="ja-JP" sz="1400" b="0" dirty="0">
                <a:latin typeface="ＭＳ Ｐゴシック" panose="020B0600070205080204" pitchFamily="50" charset="-128"/>
                <a:ea typeface="ＭＳ Ｐゴシック" panose="020B0600070205080204" pitchFamily="50" charset="-128"/>
              </a:rPr>
              <a:t>1</a:t>
            </a:r>
            <a:r>
              <a:rPr kumimoji="1" lang="ja-JP" altLang="en-US" sz="1400" b="0" dirty="0">
                <a:latin typeface="ＭＳ Ｐゴシック" panose="020B0600070205080204" pitchFamily="50" charset="-128"/>
                <a:ea typeface="ＭＳ Ｐゴシック" panose="020B0600070205080204" pitchFamily="50" charset="-128"/>
              </a:rPr>
              <a:t>：</a:t>
            </a:r>
            <a:r>
              <a:rPr kumimoji="1" lang="en-US" altLang="ja-JP" sz="1400" b="0" dirty="0">
                <a:latin typeface="ＭＳ Ｐゴシック" panose="020B0600070205080204" pitchFamily="50" charset="-128"/>
                <a:ea typeface="ＭＳ Ｐゴシック" panose="020B0600070205080204" pitchFamily="50" charset="-128"/>
              </a:rPr>
              <a:t>NEA</a:t>
            </a:r>
            <a:r>
              <a:rPr kumimoji="1" lang="ja-JP" altLang="en-US" sz="1400" b="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The BRIDGE</a:t>
            </a:r>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2000</a:t>
            </a:r>
            <a:r>
              <a:rPr lang="ja-JP" altLang="en-US" sz="1400" dirty="0">
                <a:latin typeface="ＭＳ Ｐゴシック" panose="020B0600070205080204" pitchFamily="50" charset="-128"/>
                <a:ea typeface="ＭＳ Ｐゴシック" panose="020B0600070205080204" pitchFamily="50" charset="-128"/>
              </a:rPr>
              <a:t>年秋</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冬</a:t>
            </a:r>
            <a:r>
              <a:rPr lang="en-US" altLang="ja-JP" sz="1400" dirty="0">
                <a:latin typeface="ＭＳ Ｐゴシック" panose="020B0600070205080204" pitchFamily="50" charset="-128"/>
                <a:ea typeface="ＭＳ Ｐゴシック" panose="020B0600070205080204" pitchFamily="50" charset="-128"/>
              </a:rPr>
              <a:t>NUMBERS 3 &amp; 4</a:t>
            </a:r>
            <a:r>
              <a:rPr kumimoji="1" lang="ja-JP" altLang="en-US" sz="1400" b="0" dirty="0">
                <a:latin typeface="ＭＳ Ｐゴシック" panose="020B0600070205080204" pitchFamily="50" charset="-128"/>
                <a:ea typeface="ＭＳ Ｐゴシック" panose="020B0600070205080204" pitchFamily="50" charset="-128"/>
              </a:rPr>
              <a:t>（</a:t>
            </a:r>
            <a:r>
              <a:rPr kumimoji="1" lang="en-US" altLang="ja-JP" sz="1400" b="0" dirty="0">
                <a:latin typeface="ＭＳ Ｐゴシック" panose="020B0600070205080204" pitchFamily="50" charset="-128"/>
                <a:ea typeface="ＭＳ Ｐゴシック" panose="020B0600070205080204" pitchFamily="50" charset="-128"/>
              </a:rPr>
              <a:t>P6</a:t>
            </a:r>
            <a:r>
              <a:rPr kumimoji="1" lang="ja-JP" altLang="en-US" sz="1400" b="0" dirty="0">
                <a:latin typeface="ＭＳ Ｐゴシック" panose="020B0600070205080204" pitchFamily="50" charset="-128"/>
                <a:ea typeface="ＭＳ Ｐゴシック" panose="020B0600070205080204" pitchFamily="50" charset="-128"/>
              </a:rPr>
              <a:t>）</a:t>
            </a:r>
          </a:p>
        </p:txBody>
      </p:sp>
      <p:sp>
        <p:nvSpPr>
          <p:cNvPr id="18" name="スライド番号プレースホルダー 6">
            <a:extLst>
              <a:ext uri="{FF2B5EF4-FFF2-40B4-BE49-F238E27FC236}">
                <a16:creationId xmlns:a16="http://schemas.microsoft.com/office/drawing/2014/main" id="{432DF1A0-6DE4-4C60-BDDC-006F7811A69D}"/>
              </a:ext>
            </a:extLst>
          </p:cNvPr>
          <p:cNvSpPr>
            <a:spLocks noGrp="1"/>
          </p:cNvSpPr>
          <p:nvPr>
            <p:ph type="sldNum" sz="quarter" idx="12"/>
          </p:nvPr>
        </p:nvSpPr>
        <p:spPr>
          <a:xfrm>
            <a:off x="11565968" y="6572247"/>
            <a:ext cx="432000" cy="252000"/>
          </a:xfrm>
        </p:spPr>
        <p:txBody>
          <a:bodyPr/>
          <a:lstStyle/>
          <a:p>
            <a:r>
              <a:rPr kumimoji="1" lang="en-US" altLang="ja-JP" sz="1800" dirty="0">
                <a:solidFill>
                  <a:schemeClr val="tx1"/>
                </a:solidFill>
                <a:latin typeface="Calibri" panose="020F0502020204030204" pitchFamily="34" charset="0"/>
                <a:cs typeface="Calibri" panose="020F0502020204030204" pitchFamily="34" charset="0"/>
              </a:rPr>
              <a:t>28</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15" name="テキスト ボックス 14">
            <a:extLst>
              <a:ext uri="{FF2B5EF4-FFF2-40B4-BE49-F238E27FC236}">
                <a16:creationId xmlns:a16="http://schemas.microsoft.com/office/drawing/2014/main" id="{AB7E8536-196D-68CC-83B9-37A7A0B248D1}"/>
              </a:ext>
            </a:extLst>
          </p:cNvPr>
          <p:cNvSpPr txBox="1"/>
          <p:nvPr/>
        </p:nvSpPr>
        <p:spPr>
          <a:xfrm>
            <a:off x="7319190" y="6536886"/>
            <a:ext cx="3960000" cy="307777"/>
          </a:xfrm>
          <a:prstGeom prst="rect">
            <a:avLst/>
          </a:prstGeom>
          <a:noFill/>
        </p:spPr>
        <p:txBody>
          <a:bodyPr wrap="square" lIns="36000" tIns="0" rIns="36000" bIns="0">
            <a:spAutoFit/>
          </a:bodyPr>
          <a:lstStyle/>
          <a:p>
            <a:pPr indent="139700"/>
            <a:r>
              <a:rPr lang="en-US" altLang="ja-JP" sz="2000" dirty="0">
                <a:effectLst/>
                <a:latin typeface="Calibri" panose="020F0502020204030204" pitchFamily="34" charset="0"/>
                <a:ea typeface="ＭＳ Ｐゴシック" panose="020B0600070205080204" pitchFamily="50" charset="-128"/>
                <a:cs typeface="Calibri" panose="020F0502020204030204" pitchFamily="34" charset="0"/>
              </a:rPr>
              <a:t>20</a:t>
            </a:r>
            <a:r>
              <a:rPr lang="ja-JP" altLang="en-US" sz="2000" dirty="0">
                <a:effectLst/>
                <a:latin typeface="Calibri" panose="020F0502020204030204" pitchFamily="34" charset="0"/>
                <a:ea typeface="ＭＳ Ｐゴシック" panose="020B0600070205080204" pitchFamily="50" charset="-128"/>
                <a:cs typeface="Calibri" panose="020F0502020204030204" pitchFamily="34" charset="0"/>
              </a:rPr>
              <a:t>世紀における</a:t>
            </a:r>
            <a:r>
              <a:rPr lang="en-US" altLang="ja-JP" sz="2000" dirty="0">
                <a:effectLst/>
                <a:latin typeface="Calibri" panose="020F0502020204030204" pitchFamily="34" charset="0"/>
                <a:ea typeface="ＭＳ Ｐゴシック" panose="020B0600070205080204" pitchFamily="50" charset="-128"/>
                <a:cs typeface="Calibri" panose="020F0502020204030204" pitchFamily="34" charset="0"/>
              </a:rPr>
              <a:t>20</a:t>
            </a:r>
            <a:r>
              <a:rPr lang="ja-JP" altLang="en-US" sz="2000" dirty="0">
                <a:effectLst/>
                <a:latin typeface="Calibri" panose="020F0502020204030204" pitchFamily="34" charset="0"/>
                <a:ea typeface="ＭＳ Ｐゴシック" panose="020B0600070205080204" pitchFamily="50" charset="-128"/>
                <a:cs typeface="Calibri" panose="020F0502020204030204" pitchFamily="34" charset="0"/>
              </a:rPr>
              <a:t>の大技術革新</a:t>
            </a:r>
            <a:endParaRPr lang="en-US" altLang="ja-JP" sz="2000" kern="1200" dirty="0">
              <a:solidFill>
                <a:srgbClr val="000000"/>
              </a:solidFill>
              <a:effectLst/>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2" name="テキスト ボックス 11">
            <a:extLst>
              <a:ext uri="{FF2B5EF4-FFF2-40B4-BE49-F238E27FC236}">
                <a16:creationId xmlns:a16="http://schemas.microsoft.com/office/drawing/2014/main" id="{B32D0716-47D6-7F16-0F8C-5CB5A507CC63}"/>
              </a:ext>
            </a:extLst>
          </p:cNvPr>
          <p:cNvSpPr txBox="1"/>
          <p:nvPr/>
        </p:nvSpPr>
        <p:spPr>
          <a:xfrm>
            <a:off x="318196" y="2943882"/>
            <a:ext cx="5976000" cy="1015663"/>
          </a:xfrm>
          <a:prstGeom prst="rect">
            <a:avLst/>
          </a:prstGeom>
          <a:noFill/>
        </p:spPr>
        <p:txBody>
          <a:bodyPr wrap="square" lIns="0" tIns="0" rIns="0" bIns="0">
            <a:spAutoFit/>
          </a:bodyPr>
          <a:lstStyle/>
          <a:p>
            <a:pPr indent="139700"/>
            <a:r>
              <a:rPr lang="ja-JP" altLang="en-US" sz="2200" dirty="0">
                <a:effectLst/>
                <a:latin typeface="Calibri" panose="020F0502020204030204" pitchFamily="34" charset="0"/>
                <a:ea typeface="ＭＳ Ｐ明朝" panose="02020600040205080304" pitchFamily="18" charset="-128"/>
                <a:cs typeface="Calibri" panose="020F0502020204030204" pitchFamily="34" charset="0"/>
              </a:rPr>
              <a:t>　それは、</a:t>
            </a:r>
            <a:r>
              <a:rPr lang="ja-JP" altLang="ja-JP" sz="22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米国工学</a:t>
            </a:r>
            <a:r>
              <a:rPr lang="ja-JP" altLang="en-US" sz="22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アカデミー</a:t>
            </a:r>
            <a:r>
              <a:rPr lang="ja-JP" altLang="en-US" sz="16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（米国工学研究者の最高峰で会員</a:t>
            </a:r>
            <a:r>
              <a:rPr lang="en-US" altLang="ja-JP" sz="16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2300</a:t>
            </a:r>
            <a:r>
              <a:rPr lang="ja-JP" altLang="en-US" sz="16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人）</a:t>
            </a:r>
            <a:r>
              <a:rPr lang="ja-JP" altLang="ja-JP" sz="22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が</a:t>
            </a:r>
            <a:r>
              <a:rPr lang="ja-JP" altLang="ja-JP" sz="2200" u="sng"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a:t>
            </a:r>
            <a:r>
              <a:rPr lang="en-US" altLang="ja-JP" sz="2200" u="sng"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20</a:t>
            </a:r>
            <a:r>
              <a:rPr lang="ja-JP" altLang="ja-JP" sz="2200" u="sng"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世紀の大技術」</a:t>
            </a:r>
            <a:r>
              <a:rPr lang="ja-JP" altLang="en-US" sz="2200" u="sng"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として、「電力・電化」を</a:t>
            </a:r>
            <a:r>
              <a:rPr lang="ja-JP" altLang="ja-JP" sz="2200" u="sng"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トップ</a:t>
            </a:r>
            <a:r>
              <a:rPr lang="ja-JP" altLang="en-US" sz="22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rPr>
              <a:t>に選定したことでもわかります。</a:t>
            </a:r>
            <a:endParaRPr lang="en-US" altLang="ja-JP" sz="2200" kern="1200" dirty="0">
              <a:solidFill>
                <a:srgbClr val="000000"/>
              </a:solidFill>
              <a:effectLst/>
              <a:latin typeface="Calibri" panose="020F0502020204030204" pitchFamily="34" charset="0"/>
              <a:ea typeface="ＭＳ Ｐ明朝" panose="02020600040205080304" pitchFamily="18" charset="-128"/>
              <a:cs typeface="Calibri" panose="020F0502020204030204" pitchFamily="34" charset="0"/>
            </a:endParaRPr>
          </a:p>
        </p:txBody>
      </p:sp>
      <p:sp>
        <p:nvSpPr>
          <p:cNvPr id="17" name="テキスト ボックス 16">
            <a:extLst>
              <a:ext uri="{FF2B5EF4-FFF2-40B4-BE49-F238E27FC236}">
                <a16:creationId xmlns:a16="http://schemas.microsoft.com/office/drawing/2014/main" id="{97B8F25A-A3FA-C178-002C-EA36713167BB}"/>
              </a:ext>
            </a:extLst>
          </p:cNvPr>
          <p:cNvSpPr txBox="1"/>
          <p:nvPr/>
        </p:nvSpPr>
        <p:spPr>
          <a:xfrm>
            <a:off x="338625" y="1500364"/>
            <a:ext cx="5868000" cy="1354217"/>
          </a:xfrm>
          <a:prstGeom prst="rect">
            <a:avLst/>
          </a:prstGeom>
          <a:noFill/>
        </p:spPr>
        <p:txBody>
          <a:bodyPr wrap="square" lIns="0" tIns="0" rIns="0" bIns="0">
            <a:spAutoFit/>
          </a:bodyPr>
          <a:lstStyle/>
          <a:p>
            <a:pPr indent="139700"/>
            <a:r>
              <a:rPr lang="ja-JP" altLang="en-US" sz="2200" dirty="0">
                <a:effectLst/>
                <a:latin typeface="Calibri" panose="020F0502020204030204" pitchFamily="34" charset="0"/>
                <a:ea typeface="ＭＳ Ｐ明朝" panose="02020600040205080304" pitchFamily="18" charset="-128"/>
                <a:cs typeface="Calibri" panose="020F0502020204030204" pitchFamily="34" charset="0"/>
              </a:rPr>
              <a:t>　つまり、</a:t>
            </a:r>
            <a:r>
              <a:rPr lang="ja-JP" altLang="en-US" sz="2200" b="1" u="sng" dirty="0">
                <a:solidFill>
                  <a:schemeClr val="accent1"/>
                </a:solidFill>
                <a:effectLst/>
                <a:latin typeface="ＭＳ Ｐゴシック" panose="020B0600070205080204" pitchFamily="50" charset="-128"/>
                <a:ea typeface="ＭＳ Ｐゴシック" panose="020B0600070205080204" pitchFamily="50" charset="-128"/>
                <a:cs typeface="Calibri" panose="020F0502020204030204" pitchFamily="34" charset="0"/>
              </a:rPr>
              <a:t>“電気”は</a:t>
            </a:r>
            <a:r>
              <a:rPr lang="ja-JP" altLang="en-US" sz="2200" dirty="0">
                <a:effectLst/>
                <a:latin typeface="Calibri" panose="020F0502020204030204" pitchFamily="34" charset="0"/>
                <a:ea typeface="ＭＳ Ｐ明朝" panose="02020600040205080304" pitchFamily="18" charset="-128"/>
                <a:cs typeface="Calibri" panose="020F0502020204030204" pitchFamily="34" charset="0"/>
              </a:rPr>
              <a:t>、日常生活だけではなく、多様な技術の活躍の場を生み出す、</a:t>
            </a:r>
            <a:r>
              <a:rPr lang="ja-JP" altLang="en-US" sz="2200" b="1" dirty="0">
                <a:solidFill>
                  <a:schemeClr val="accent1"/>
                </a:solidFill>
                <a:effectLst/>
                <a:latin typeface="ＭＳ Ｐゴシック" panose="020B0600070205080204" pitchFamily="50" charset="-128"/>
                <a:ea typeface="ＭＳ Ｐゴシック" panose="020B0600070205080204" pitchFamily="50" charset="-128"/>
                <a:cs typeface="Calibri" panose="020F0502020204030204" pitchFamily="34" charset="0"/>
              </a:rPr>
              <a:t>マザーインフラ</a:t>
            </a:r>
            <a:r>
              <a:rPr lang="ja-JP" altLang="en-US" sz="2200" dirty="0">
                <a:effectLst/>
                <a:latin typeface="Calibri" panose="020F0502020204030204" pitchFamily="34" charset="0"/>
                <a:ea typeface="ＭＳ Ｐ明朝" panose="02020600040205080304" pitchFamily="18" charset="-128"/>
                <a:cs typeface="Calibri" panose="020F0502020204030204" pitchFamily="34" charset="0"/>
              </a:rPr>
              <a:t>という意味で、他の技術にはない唯一のものなのです。</a:t>
            </a:r>
            <a:endParaRPr lang="en-US" altLang="ja-JP" sz="2200" dirty="0">
              <a:effectLst/>
              <a:latin typeface="Calibri" panose="020F0502020204030204" pitchFamily="34" charset="0"/>
              <a:ea typeface="ＭＳ Ｐ明朝" panose="02020600040205080304" pitchFamily="18" charset="-128"/>
              <a:cs typeface="Calibri" panose="020F0502020204030204" pitchFamily="34" charset="0"/>
            </a:endParaRPr>
          </a:p>
        </p:txBody>
      </p:sp>
      <p:sp>
        <p:nvSpPr>
          <p:cNvPr id="19" name="テキスト ボックス 18">
            <a:extLst>
              <a:ext uri="{FF2B5EF4-FFF2-40B4-BE49-F238E27FC236}">
                <a16:creationId xmlns:a16="http://schemas.microsoft.com/office/drawing/2014/main" id="{2601BEDB-1AEA-1385-461E-0FDDD81157FF}"/>
              </a:ext>
            </a:extLst>
          </p:cNvPr>
          <p:cNvSpPr txBox="1"/>
          <p:nvPr/>
        </p:nvSpPr>
        <p:spPr>
          <a:xfrm>
            <a:off x="295631" y="5631977"/>
            <a:ext cx="5868000" cy="1015663"/>
          </a:xfrm>
          <a:prstGeom prst="rect">
            <a:avLst/>
          </a:prstGeom>
          <a:noFill/>
        </p:spPr>
        <p:txBody>
          <a:bodyPr wrap="square" lIns="0" tIns="0" rIns="0" bIns="0">
            <a:spAutoFit/>
          </a:bodyPr>
          <a:lstStyle/>
          <a:p>
            <a:pPr indent="139700"/>
            <a:r>
              <a:rPr lang="ja-JP" altLang="en-US" sz="2200" dirty="0">
                <a:effectLst/>
                <a:latin typeface="Calibri" panose="020F0502020204030204" pitchFamily="34" charset="0"/>
                <a:ea typeface="ＭＳ Ｐ明朝" panose="02020600040205080304" pitchFamily="18" charset="-128"/>
                <a:cs typeface="Calibri" panose="020F0502020204030204" pitchFamily="34" charset="0"/>
              </a:rPr>
              <a:t>　</a:t>
            </a:r>
            <a:r>
              <a:rPr lang="ja-JP" altLang="en-US" sz="2200" b="1" u="sng"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従って電力は、</a:t>
            </a:r>
            <a:r>
              <a:rPr lang="ja-JP" altLang="en-US" sz="2200" dirty="0">
                <a:latin typeface="ＭＳ Ｐ明朝" panose="02020600040205080304" pitchFamily="18" charset="-128"/>
                <a:ea typeface="ＭＳ Ｐ明朝" panose="02020600040205080304" pitchFamily="18" charset="-128"/>
                <a:cs typeface="Calibri" panose="020F0502020204030204" pitchFamily="34" charset="0"/>
              </a:rPr>
              <a:t>必要不可欠というレベルを超え、</a:t>
            </a:r>
            <a:r>
              <a:rPr lang="ja-JP" altLang="en-US" sz="2200" b="1" u="sng"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人間活動の根幹技術</a:t>
            </a:r>
            <a:r>
              <a:rPr lang="ja-JP" altLang="en-US" sz="2200" dirty="0">
                <a:latin typeface="Calibri" panose="020F0502020204030204" pitchFamily="34" charset="0"/>
                <a:ea typeface="ＭＳ Ｐ明朝" panose="02020600040205080304" pitchFamily="18" charset="-128"/>
                <a:cs typeface="Calibri" panose="020F0502020204030204" pitchFamily="34" charset="0"/>
              </a:rPr>
              <a:t>として、今後も、その重要な役割が求められると考えます。</a:t>
            </a:r>
            <a:endParaRPr lang="ja-JP" altLang="ja-JP" sz="2200" dirty="0">
              <a:effectLst/>
              <a:latin typeface="Calibri" panose="020F0502020204030204" pitchFamily="34" charset="0"/>
              <a:ea typeface="ＭＳ Ｐ明朝" panose="02020600040205080304" pitchFamily="18" charset="-128"/>
              <a:cs typeface="Calibri" panose="020F0502020204030204" pitchFamily="34" charset="0"/>
            </a:endParaRPr>
          </a:p>
        </p:txBody>
      </p:sp>
      <p:sp>
        <p:nvSpPr>
          <p:cNvPr id="5" name="テキスト ボックス 4">
            <a:extLst>
              <a:ext uri="{FF2B5EF4-FFF2-40B4-BE49-F238E27FC236}">
                <a16:creationId xmlns:a16="http://schemas.microsoft.com/office/drawing/2014/main" id="{9F437494-5FD7-71B2-F40E-9962FED2836D}"/>
              </a:ext>
            </a:extLst>
          </p:cNvPr>
          <p:cNvSpPr txBox="1"/>
          <p:nvPr/>
        </p:nvSpPr>
        <p:spPr>
          <a:xfrm>
            <a:off x="10172700" y="361304"/>
            <a:ext cx="2000317" cy="324000"/>
          </a:xfrm>
          <a:prstGeom prst="rect">
            <a:avLst/>
          </a:prstGeom>
          <a:noFill/>
          <a:ln>
            <a:noFill/>
          </a:ln>
        </p:spPr>
        <p:txBody>
          <a:bodyPr wrap="square" lIns="0" tIns="0" rIns="0" bIns="0" rtlCol="0">
            <a:noAutofit/>
          </a:bodyPr>
          <a:lstStyle/>
          <a:p>
            <a:pPr indent="139700" algn="ctr"/>
            <a:r>
              <a:rPr kumimoji="1" lang="ja-JP" altLang="en-US"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以下、抜粋です</a:t>
            </a:r>
          </a:p>
        </p:txBody>
      </p:sp>
      <p:sp>
        <p:nvSpPr>
          <p:cNvPr id="6" name="テキスト ボックス 5">
            <a:extLst>
              <a:ext uri="{FF2B5EF4-FFF2-40B4-BE49-F238E27FC236}">
                <a16:creationId xmlns:a16="http://schemas.microsoft.com/office/drawing/2014/main" id="{EDB0CD61-C182-6CC8-D657-1E28A0BBDC92}"/>
              </a:ext>
            </a:extLst>
          </p:cNvPr>
          <p:cNvSpPr txBox="1"/>
          <p:nvPr/>
        </p:nvSpPr>
        <p:spPr>
          <a:xfrm>
            <a:off x="10172700" y="37304"/>
            <a:ext cx="2000317" cy="324000"/>
          </a:xfrm>
          <a:prstGeom prst="rect">
            <a:avLst/>
          </a:prstGeom>
          <a:noFill/>
          <a:ln>
            <a:noFill/>
          </a:ln>
        </p:spPr>
        <p:txBody>
          <a:bodyPr wrap="square" lIns="0" tIns="0" rIns="0" bIns="0" rtlCol="0">
            <a:noAutofit/>
          </a:bodyPr>
          <a:lstStyle/>
          <a:p>
            <a:pPr indent="139700" algn="ctr"/>
            <a:r>
              <a:rPr kumimoji="1" lang="ja-JP" altLang="en-US"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女川原子力見学会</a:t>
            </a:r>
          </a:p>
        </p:txBody>
      </p:sp>
      <p:sp>
        <p:nvSpPr>
          <p:cNvPr id="7" name="字幕 2">
            <a:extLst>
              <a:ext uri="{FF2B5EF4-FFF2-40B4-BE49-F238E27FC236}">
                <a16:creationId xmlns:a16="http://schemas.microsoft.com/office/drawing/2014/main" id="{20E60969-4A00-D97B-B36A-D88454C3D9A6}"/>
              </a:ext>
            </a:extLst>
          </p:cNvPr>
          <p:cNvSpPr txBox="1">
            <a:spLocks/>
          </p:cNvSpPr>
          <p:nvPr/>
        </p:nvSpPr>
        <p:spPr>
          <a:xfrm>
            <a:off x="10970" y="29120"/>
            <a:ext cx="12158301" cy="648000"/>
          </a:xfrm>
          <a:prstGeom prst="rect">
            <a:avLst/>
          </a:prstGeom>
          <a:solidFill>
            <a:schemeClr val="accent2"/>
          </a:solidFill>
        </p:spPr>
        <p:txBody>
          <a:bodyPr tIns="7200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kumimoji="0" lang="ja-JP" altLang="en-US"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参考資料</a:t>
            </a:r>
            <a:r>
              <a:rPr kumimoji="0" lang="ja-JP" altLang="en-US" sz="24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（電力が利用できる社会）</a:t>
            </a:r>
            <a:endParaRPr kumimoji="0" lang="ja-JP" altLang="en-US" sz="24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819294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hlinkClick r:id="rId3"/>
            <a:extLst>
              <a:ext uri="{FF2B5EF4-FFF2-40B4-BE49-F238E27FC236}">
                <a16:creationId xmlns:a16="http://schemas.microsoft.com/office/drawing/2014/main" id="{F45FEED0-FC86-4BC3-B2BA-038DA43DC1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4066" y="857223"/>
            <a:ext cx="4621413" cy="2396062"/>
          </a:xfrm>
          <a:prstGeom prst="rect">
            <a:avLst/>
          </a:prstGeom>
          <a:ln>
            <a:solidFill>
              <a:schemeClr val="bg1">
                <a:lumMod val="50000"/>
              </a:schemeClr>
            </a:solidFill>
          </a:ln>
        </p:spPr>
      </p:pic>
      <p:sp>
        <p:nvSpPr>
          <p:cNvPr id="22" name="テキスト ボックス 21">
            <a:extLst>
              <a:ext uri="{FF2B5EF4-FFF2-40B4-BE49-F238E27FC236}">
                <a16:creationId xmlns:a16="http://schemas.microsoft.com/office/drawing/2014/main" id="{B829D9EC-2C5F-45EF-9960-36A20786521A}"/>
              </a:ext>
            </a:extLst>
          </p:cNvPr>
          <p:cNvSpPr txBox="1"/>
          <p:nvPr/>
        </p:nvSpPr>
        <p:spPr>
          <a:xfrm>
            <a:off x="37460" y="3649873"/>
            <a:ext cx="4707984" cy="2893100"/>
          </a:xfrm>
          <a:prstGeom prst="rect">
            <a:avLst/>
          </a:prstGeom>
          <a:noFill/>
        </p:spPr>
        <p:txBody>
          <a:bodyPr wrap="square">
            <a:spAutoFit/>
          </a:bodyPr>
          <a:lstStyle/>
          <a:p>
            <a:pPr algn="l"/>
            <a:r>
              <a:rPr lang="ja-JP" altLang="ja-JP" sz="2200" kern="100" dirty="0">
                <a:effectLst/>
                <a:latin typeface="ＭＳ Ｐゴシック" panose="020B0600070205080204" pitchFamily="50" charset="-128"/>
                <a:ea typeface="ＭＳ Ｐゴシック" panose="020B0600070205080204" pitchFamily="50" charset="-128"/>
                <a:cs typeface="Calibri" panose="020F0502020204030204" pitchFamily="34" charset="0"/>
              </a:rPr>
              <a:t>◆</a:t>
            </a:r>
            <a:r>
              <a:rPr lang="ja-JP" altLang="en-US" sz="2200" kern="100" dirty="0">
                <a:effectLst/>
                <a:latin typeface="ＭＳ Ｐゴシック" panose="020B0600070205080204" pitchFamily="50" charset="-128"/>
                <a:ea typeface="ＭＳ Ｐゴシック" panose="020B0600070205080204" pitchFamily="50" charset="-128"/>
                <a:cs typeface="Calibri" panose="020F0502020204030204" pitchFamily="34" charset="0"/>
              </a:rPr>
              <a:t>アニメ：</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米国の工学アカデミーが</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200" kern="100" dirty="0">
                <a:effectLst/>
                <a:latin typeface="Calibri" panose="020F0502020204030204" pitchFamily="34" charset="0"/>
                <a:ea typeface="ＭＳ 明朝" panose="02020609040205080304" pitchFamily="17" charset="-128"/>
                <a:cs typeface="Times New Roman" panose="02020603050405020304" pitchFamily="18" charset="0"/>
              </a:rPr>
              <a:t>20</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世紀</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における</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社会に最も貢献した技術</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は「</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電力技術」</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である、としました（会員アンケート）。</a:t>
            </a:r>
            <a:endParaRPr lang="en-US" altLang="ja-JP" sz="2200" kern="100" dirty="0">
              <a:effectLst/>
              <a:latin typeface="Calibri" panose="020F0502020204030204" pitchFamily="34" charset="0"/>
              <a:ea typeface="ＭＳ 明朝" panose="02020609040205080304" pitchFamily="17" charset="-128"/>
              <a:cs typeface="Calibri" panose="020F0502020204030204" pitchFamily="34" charset="0"/>
            </a:endParaRPr>
          </a:p>
          <a:p>
            <a:r>
              <a:rPr lang="ja-JP" altLang="en-US" sz="2200" kern="100" dirty="0">
                <a:latin typeface="Calibri" panose="020F0502020204030204" pitchFamily="34" charset="0"/>
                <a:ea typeface="ＭＳ 明朝" panose="02020609040205080304" pitchFamily="17" charset="-128"/>
                <a:cs typeface="Calibri" panose="020F0502020204030204" pitchFamily="34" charset="0"/>
              </a:rPr>
              <a:t>　しかし、日本における</a:t>
            </a:r>
            <a:r>
              <a:rPr lang="ja-JP" altLang="en-US" sz="2200" kern="100" dirty="0">
                <a:effectLst/>
                <a:latin typeface="游明朝" panose="02020400000000000000" pitchFamily="18" charset="-128"/>
                <a:ea typeface="ＭＳ 明朝" panose="02020609040205080304" pitchFamily="17" charset="-128"/>
                <a:cs typeface="Times New Roman" panose="02020603050405020304" pitchFamily="18" charset="0"/>
              </a:rPr>
              <a:t>電力の安定</a:t>
            </a:r>
            <a:r>
              <a:rPr lang="ja-JP" altLang="ja-JP" sz="2200" kern="100" dirty="0">
                <a:effectLst/>
                <a:latin typeface="游明朝" panose="02020400000000000000" pitchFamily="18" charset="-128"/>
                <a:ea typeface="ＭＳ 明朝" panose="02020609040205080304" pitchFamily="17" charset="-128"/>
                <a:cs typeface="Times New Roman" panose="02020603050405020304" pitchFamily="18" charset="0"/>
              </a:rPr>
              <a:t>供給には、今、大きな課題があ</a:t>
            </a:r>
            <a:r>
              <a:rPr lang="ja-JP" altLang="en-US" sz="2200" kern="100" dirty="0">
                <a:effectLst/>
                <a:latin typeface="游明朝" panose="02020400000000000000" pitchFamily="18" charset="-128"/>
                <a:ea typeface="ＭＳ 明朝" panose="02020609040205080304" pitchFamily="17" charset="-128"/>
                <a:cs typeface="Times New Roman" panose="02020603050405020304" pitchFamily="18" charset="0"/>
              </a:rPr>
              <a:t>ります。</a:t>
            </a:r>
            <a:r>
              <a:rPr lang="en-US" altLang="ja-JP" sz="2200" u="sng" dirty="0" err="1">
                <a:solidFill>
                  <a:srgbClr val="0563C1"/>
                </a:solidFill>
                <a:latin typeface="ＭＳ Ｐゴシック" panose="020B0600070205080204" pitchFamily="50" charset="-128"/>
                <a:ea typeface="ＭＳ Ｐゴシック" panose="020B0600070205080204" pitchFamily="50" charset="-128"/>
                <a:cs typeface="Times New Roman" panose="02020603050405020304" pitchFamily="18" charset="0"/>
                <a:hlinkClick r:id="rId5"/>
              </a:rPr>
              <a:t>こちら</a:t>
            </a:r>
            <a:r>
              <a:rPr lang="ja-JP" altLang="en-US" sz="2200" dirty="0">
                <a:ea typeface="ＭＳ 明朝" panose="02020609040205080304" pitchFamily="17" charset="-128"/>
                <a:cs typeface="Times New Roman" panose="02020603050405020304" pitchFamily="18" charset="0"/>
              </a:rPr>
              <a:t>の</a:t>
            </a:r>
            <a:r>
              <a:rPr lang="ja-JP" altLang="ja-JP" sz="2200" dirty="0">
                <a:ea typeface="ＭＳ 明朝" panose="02020609040205080304" pitchFamily="17" charset="-128"/>
                <a:cs typeface="Times New Roman" panose="02020603050405020304" pitchFamily="18" charset="0"/>
              </a:rPr>
              <a:t>アニメ</a:t>
            </a:r>
            <a:r>
              <a:rPr lang="ja-JP" altLang="en-US" sz="2200" dirty="0">
                <a:ea typeface="ＭＳ 明朝" panose="02020609040205080304" pitchFamily="17" charset="-128"/>
                <a:cs typeface="Times New Roman" panose="02020603050405020304" pitchFamily="18" charset="0"/>
              </a:rPr>
              <a:t>を</a:t>
            </a:r>
            <a:r>
              <a:rPr lang="ja-JP" altLang="ja-JP" sz="2200" dirty="0">
                <a:effectLst/>
                <a:ea typeface="ＭＳ 明朝" panose="02020609040205080304" pitchFamily="17" charset="-128"/>
                <a:cs typeface="Times New Roman" panose="02020603050405020304" pitchFamily="18" charset="0"/>
              </a:rPr>
              <a:t>ご覧ください。</a:t>
            </a:r>
            <a:endParaRPr lang="en-US" altLang="ja-JP" sz="2200" dirty="0">
              <a:effectLst/>
              <a:ea typeface="ＭＳ 明朝" panose="02020609040205080304" pitchFamily="17" charset="-128"/>
              <a:cs typeface="Times New Roman" panose="02020603050405020304" pitchFamily="18" charset="0"/>
            </a:endParaRPr>
          </a:p>
          <a:p>
            <a:endParaRPr lang="en-US" altLang="ja-JP" sz="600" dirty="0">
              <a:ea typeface="ＭＳ 明朝" panose="02020609040205080304" pitchFamily="17" charset="-128"/>
              <a:cs typeface="Times New Roman" panose="02020603050405020304" pitchFamily="18" charset="0"/>
            </a:endParaRPr>
          </a:p>
          <a:p>
            <a:r>
              <a:rPr lang="ja-JP" altLang="en-US" sz="2200" dirty="0">
                <a:solidFill>
                  <a:schemeClr val="accent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200" u="sng" dirty="0">
                <a:solidFill>
                  <a:schemeClr val="accent1"/>
                </a:solidFill>
                <a:effectLst/>
                <a:latin typeface="Calibri" panose="020F0502020204030204" pitchFamily="34" charset="0"/>
                <a:ea typeface="ＭＳ ゴシック" panose="020B0609070205080204" pitchFamily="49" charset="-128"/>
                <a:cs typeface="Calibri" panose="020F0502020204030204" pitchFamily="34" charset="0"/>
                <a:hlinkClick r:id="rId6"/>
              </a:rPr>
              <a:t>HP</a:t>
            </a:r>
            <a:r>
              <a:rPr lang="ja-JP" altLang="en-US" sz="2200" u="sng" dirty="0">
                <a:solidFill>
                  <a:schemeClr val="accent1"/>
                </a:solidFill>
                <a:effectLst/>
                <a:latin typeface="ＭＳ ゴシック" panose="020B0609070205080204" pitchFamily="49" charset="-128"/>
                <a:ea typeface="ＭＳ ゴシック" panose="020B0609070205080204" pitchFamily="49" charset="-128"/>
                <a:cs typeface="Times New Roman" panose="02020603050405020304" pitchFamily="18" charset="0"/>
                <a:hlinkClick r:id="rId6"/>
              </a:rPr>
              <a:t>は、毎年最新情報に更新</a:t>
            </a:r>
            <a:r>
              <a:rPr lang="ja-JP" altLang="en-US" sz="2200" dirty="0">
                <a:solidFill>
                  <a:schemeClr val="accent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2200" dirty="0">
              <a:solidFill>
                <a:schemeClr val="accent1"/>
              </a:solidFill>
              <a:latin typeface="ＭＳ ゴシック" panose="020B0609070205080204" pitchFamily="49" charset="-128"/>
              <a:ea typeface="ＭＳ ゴシック" panose="020B0609070205080204" pitchFamily="49" charset="-128"/>
            </a:endParaRPr>
          </a:p>
        </p:txBody>
      </p:sp>
      <p:sp>
        <p:nvSpPr>
          <p:cNvPr id="25" name="字幕 2">
            <a:extLst>
              <a:ext uri="{FF2B5EF4-FFF2-40B4-BE49-F238E27FC236}">
                <a16:creationId xmlns:a16="http://schemas.microsoft.com/office/drawing/2014/main" id="{BB07525C-54C9-4DC5-B9A4-9BC46C51A00C}"/>
              </a:ext>
            </a:extLst>
          </p:cNvPr>
          <p:cNvSpPr txBox="1">
            <a:spLocks/>
          </p:cNvSpPr>
          <p:nvPr/>
        </p:nvSpPr>
        <p:spPr>
          <a:xfrm>
            <a:off x="15038" y="18666"/>
            <a:ext cx="12158301" cy="648000"/>
          </a:xfrm>
          <a:prstGeom prst="rect">
            <a:avLst/>
          </a:prstGeom>
          <a:solidFill>
            <a:schemeClr val="accent2"/>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ja-JP" altLang="en-US" sz="4000" b="1" kern="1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参考資料</a:t>
            </a:r>
            <a:r>
              <a:rPr lang="ja-JP" altLang="en-US" sz="2400" b="1" kern="1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（アニメ、ゲーム、マップ）</a:t>
            </a:r>
            <a:endParaRPr lang="ja-JP" altLang="ja-JP" sz="2400" kern="100" dirty="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6" name="スライド番号プレースホルダー 6">
            <a:extLst>
              <a:ext uri="{FF2B5EF4-FFF2-40B4-BE49-F238E27FC236}">
                <a16:creationId xmlns:a16="http://schemas.microsoft.com/office/drawing/2014/main" id="{A31554F1-126F-4738-8B28-A180A30D67D5}"/>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29</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8" name="テキスト ボックス 205">
            <a:extLst>
              <a:ext uri="{FF2B5EF4-FFF2-40B4-BE49-F238E27FC236}">
                <a16:creationId xmlns:a16="http://schemas.microsoft.com/office/drawing/2014/main" id="{C1851E4A-2B09-4E79-8CD2-CFEB51020BBB}"/>
              </a:ext>
            </a:extLst>
          </p:cNvPr>
          <p:cNvSpPr txBox="1"/>
          <p:nvPr/>
        </p:nvSpPr>
        <p:spPr bwMode="auto">
          <a:xfrm>
            <a:off x="9640597" y="3299842"/>
            <a:ext cx="2268000" cy="216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400" b="0" dirty="0">
                <a:latin typeface="ＭＳ Ｐゴシック" panose="020B0600070205080204" pitchFamily="50" charset="-128"/>
                <a:ea typeface="ＭＳ Ｐゴシック" panose="020B0600070205080204" pitchFamily="50" charset="-128"/>
              </a:rPr>
              <a:t>出典：資源エネルギー庁</a:t>
            </a:r>
          </a:p>
        </p:txBody>
      </p:sp>
      <p:pic>
        <p:nvPicPr>
          <p:cNvPr id="5" name="図 4" descr="マップ が含まれている画像&#10;&#10;自動的に生成された説明">
            <a:extLst>
              <a:ext uri="{FF2B5EF4-FFF2-40B4-BE49-F238E27FC236}">
                <a16:creationId xmlns:a16="http://schemas.microsoft.com/office/drawing/2014/main" id="{1E926F0F-D94C-4762-8D93-05C4D69497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61" y="899391"/>
            <a:ext cx="4262842" cy="2404065"/>
          </a:xfrm>
          <a:prstGeom prst="rect">
            <a:avLst/>
          </a:prstGeom>
          <a:ln>
            <a:solidFill>
              <a:schemeClr val="bg1">
                <a:lumMod val="50000"/>
              </a:schemeClr>
            </a:solidFill>
          </a:ln>
        </p:spPr>
      </p:pic>
      <p:sp>
        <p:nvSpPr>
          <p:cNvPr id="14" name="テキスト ボックス 205">
            <a:extLst>
              <a:ext uri="{FF2B5EF4-FFF2-40B4-BE49-F238E27FC236}">
                <a16:creationId xmlns:a16="http://schemas.microsoft.com/office/drawing/2014/main" id="{5AF2AB59-3DEA-4AAA-BB0A-4FA9E3E73009}"/>
              </a:ext>
            </a:extLst>
          </p:cNvPr>
          <p:cNvSpPr txBox="1"/>
          <p:nvPr/>
        </p:nvSpPr>
        <p:spPr bwMode="auto">
          <a:xfrm>
            <a:off x="1949232" y="3345826"/>
            <a:ext cx="2268000" cy="216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400" b="0" dirty="0">
                <a:latin typeface="ＭＳ Ｐゴシック" panose="020B0600070205080204" pitchFamily="50" charset="-128"/>
                <a:ea typeface="ＭＳ Ｐゴシック" panose="020B0600070205080204" pitchFamily="50" charset="-128"/>
              </a:rPr>
              <a:t>出典：東北エネルギー懇談会</a:t>
            </a:r>
          </a:p>
        </p:txBody>
      </p:sp>
      <p:sp>
        <p:nvSpPr>
          <p:cNvPr id="13" name="テキスト ボックス 12">
            <a:extLst>
              <a:ext uri="{FF2B5EF4-FFF2-40B4-BE49-F238E27FC236}">
                <a16:creationId xmlns:a16="http://schemas.microsoft.com/office/drawing/2014/main" id="{C5D19149-D808-48B1-BDEE-E769AB7812D7}"/>
              </a:ext>
            </a:extLst>
          </p:cNvPr>
          <p:cNvSpPr txBox="1"/>
          <p:nvPr/>
        </p:nvSpPr>
        <p:spPr>
          <a:xfrm>
            <a:off x="4846319" y="3867093"/>
            <a:ext cx="7308000" cy="769441"/>
          </a:xfrm>
          <a:prstGeom prst="rect">
            <a:avLst/>
          </a:prstGeom>
          <a:noFill/>
        </p:spPr>
        <p:txBody>
          <a:bodyPr wrap="square">
            <a:spAutoFit/>
          </a:bodyPr>
          <a:lstStyle/>
          <a:p>
            <a:pPr algn="l"/>
            <a:r>
              <a:rPr lang="ja-JP"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東北の発電所マップ：</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東北</a:t>
            </a:r>
            <a:r>
              <a:rPr lang="en-US" altLang="ja-JP" sz="2200" kern="100" dirty="0">
                <a:effectLst/>
                <a:latin typeface="Calibri" panose="020F0502020204030204" pitchFamily="34" charset="0"/>
                <a:ea typeface="ＭＳ 明朝" panose="02020609040205080304" pitchFamily="17" charset="-128"/>
                <a:cs typeface="Times New Roman" panose="02020603050405020304" pitchFamily="18" charset="0"/>
              </a:rPr>
              <a:t>6</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県および新潟県の主な発電所等</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です。</a:t>
            </a:r>
            <a:r>
              <a:rPr lang="en-US" altLang="ja-JP" sz="2200" u="sng" kern="100" dirty="0">
                <a:solidFill>
                  <a:srgbClr val="0563C1"/>
                </a:solidFill>
                <a:effectLst/>
                <a:latin typeface="ＭＳ Ｐゴシック" panose="020B0600070205080204" pitchFamily="50" charset="-128"/>
                <a:ea typeface="ＭＳ Ｐゴシック" panose="020B0600070205080204" pitchFamily="50" charset="-128"/>
                <a:cs typeface="Calibri" panose="020F0502020204030204" pitchFamily="34" charset="0"/>
                <a:hlinkClick r:id="rId8"/>
              </a:rPr>
              <a:t>こ</a:t>
            </a:r>
            <a:r>
              <a:rPr lang="ja-JP" altLang="en-US" sz="2200" u="sng" kern="100" dirty="0">
                <a:solidFill>
                  <a:srgbClr val="0563C1"/>
                </a:solidFill>
                <a:effectLst/>
                <a:latin typeface="ＭＳ Ｐゴシック" panose="020B0600070205080204" pitchFamily="50" charset="-128"/>
                <a:ea typeface="ＭＳ Ｐゴシック" panose="020B0600070205080204" pitchFamily="50" charset="-128"/>
                <a:cs typeface="Calibri" panose="020F0502020204030204" pitchFamily="34" charset="0"/>
                <a:hlinkClick r:id="rId8"/>
              </a:rPr>
              <a:t>ち</a:t>
            </a:r>
            <a:r>
              <a:rPr lang="en-US" altLang="ja-JP" sz="2200" u="sng" kern="100" dirty="0">
                <a:solidFill>
                  <a:srgbClr val="0563C1"/>
                </a:solidFill>
                <a:effectLst/>
                <a:latin typeface="ＭＳ Ｐゴシック" panose="020B0600070205080204" pitchFamily="50" charset="-128"/>
                <a:ea typeface="ＭＳ Ｐゴシック" panose="020B0600070205080204" pitchFamily="50" charset="-128"/>
                <a:cs typeface="Calibri" panose="020F0502020204030204" pitchFamily="34" charset="0"/>
                <a:hlinkClick r:id="rId8"/>
              </a:rPr>
              <a:t>ら</a:t>
            </a:r>
            <a:r>
              <a:rPr lang="ja-JP" altLang="en-US" sz="2200" kern="100" dirty="0">
                <a:effectLst/>
                <a:latin typeface="Calibri" panose="020F0502020204030204" pitchFamily="34" charset="0"/>
                <a:ea typeface="ＭＳ 明朝" panose="02020609040205080304" pitchFamily="17" charset="-128"/>
                <a:cs typeface="Times New Roman" panose="02020603050405020304" pitchFamily="18" charset="0"/>
              </a:rPr>
              <a:t>から</a:t>
            </a:r>
            <a:r>
              <a:rPr lang="en-US" altLang="ja-JP" sz="2200" kern="100" dirty="0">
                <a:effectLst/>
                <a:latin typeface="Calibri" panose="020F0502020204030204" pitchFamily="34" charset="0"/>
                <a:ea typeface="ＭＳ 明朝" panose="02020609040205080304" pitchFamily="17" charset="-128"/>
                <a:cs typeface="Times New Roman" panose="02020603050405020304" pitchFamily="18" charset="0"/>
              </a:rPr>
              <a:t>A3</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に拡大印刷して</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活用</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下さい。</a:t>
            </a:r>
            <a:endPar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テキスト ボックス 205">
            <a:extLst>
              <a:ext uri="{FF2B5EF4-FFF2-40B4-BE49-F238E27FC236}">
                <a16:creationId xmlns:a16="http://schemas.microsoft.com/office/drawing/2014/main" id="{85A5A7DB-185B-4290-949F-145D33E13AD7}"/>
              </a:ext>
            </a:extLst>
          </p:cNvPr>
          <p:cNvSpPr txBox="1"/>
          <p:nvPr/>
        </p:nvSpPr>
        <p:spPr bwMode="auto">
          <a:xfrm>
            <a:off x="9230692" y="6601429"/>
            <a:ext cx="2268000" cy="216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400" b="0" dirty="0">
                <a:latin typeface="ＭＳ Ｐゴシック" panose="020B0600070205080204" pitchFamily="50" charset="-128"/>
                <a:ea typeface="ＭＳ Ｐゴシック" panose="020B0600070205080204" pitchFamily="50" charset="-128"/>
              </a:rPr>
              <a:t>出典：東北経済産業局</a:t>
            </a:r>
          </a:p>
        </p:txBody>
      </p:sp>
      <p:pic>
        <p:nvPicPr>
          <p:cNvPr id="4" name="図 3">
            <a:extLst>
              <a:ext uri="{FF2B5EF4-FFF2-40B4-BE49-F238E27FC236}">
                <a16:creationId xmlns:a16="http://schemas.microsoft.com/office/drawing/2014/main" id="{4CFD9219-C8A2-4925-A04A-B4C3C07DE8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11804" y="4648546"/>
            <a:ext cx="5961577" cy="1936512"/>
          </a:xfrm>
          <a:prstGeom prst="rect">
            <a:avLst/>
          </a:prstGeom>
          <a:ln>
            <a:solidFill>
              <a:schemeClr val="bg1">
                <a:lumMod val="50000"/>
              </a:schemeClr>
            </a:solidFill>
          </a:ln>
        </p:spPr>
      </p:pic>
      <p:sp>
        <p:nvSpPr>
          <p:cNvPr id="16" name="テキスト ボックス 15">
            <a:extLst>
              <a:ext uri="{FF2B5EF4-FFF2-40B4-BE49-F238E27FC236}">
                <a16:creationId xmlns:a16="http://schemas.microsoft.com/office/drawing/2014/main" id="{6187E671-F8C5-4671-8DA2-BA47A35EB658}"/>
              </a:ext>
            </a:extLst>
          </p:cNvPr>
          <p:cNvSpPr txBox="1"/>
          <p:nvPr/>
        </p:nvSpPr>
        <p:spPr>
          <a:xfrm>
            <a:off x="4768282" y="901570"/>
            <a:ext cx="2700000" cy="2462213"/>
          </a:xfrm>
          <a:prstGeom prst="rect">
            <a:avLst/>
          </a:prstGeom>
          <a:noFill/>
        </p:spPr>
        <p:txBody>
          <a:bodyPr wrap="square">
            <a:spAutoFit/>
          </a:bodyPr>
          <a:lstStyle/>
          <a:p>
            <a:pPr algn="l"/>
            <a:r>
              <a:rPr lang="ja-JP" altLang="ja-JP" sz="2200" kern="100" dirty="0">
                <a:effectLst/>
                <a:latin typeface="ＭＳ Ｐゴシック" panose="020B0600070205080204" pitchFamily="50" charset="-128"/>
                <a:ea typeface="ＭＳ Ｐゴシック" panose="020B0600070205080204" pitchFamily="50" charset="-128"/>
                <a:cs typeface="Calibri" panose="020F0502020204030204" pitchFamily="34" charset="0"/>
              </a:rPr>
              <a:t>◆</a:t>
            </a:r>
            <a:r>
              <a:rPr lang="ja-JP" altLang="en-US" sz="2200" kern="100" dirty="0">
                <a:effectLst/>
                <a:latin typeface="ＭＳ Ｐゴシック" panose="020B0600070205080204" pitchFamily="50" charset="-128"/>
                <a:ea typeface="ＭＳ Ｐゴシック" panose="020B0600070205080204" pitchFamily="50" charset="-128"/>
                <a:cs typeface="Calibri" panose="020F0502020204030204" pitchFamily="34" charset="0"/>
              </a:rPr>
              <a:t>電力バランスゲーム：</a:t>
            </a:r>
            <a:r>
              <a:rPr lang="ja-JP" altLang="en-US" sz="2200" kern="100" dirty="0">
                <a:effectLst/>
                <a:latin typeface="ＭＳ 明朝" panose="02020609040205080304" pitchFamily="17" charset="-128"/>
                <a:ea typeface="ＭＳ 明朝" panose="02020609040205080304" pitchFamily="17" charset="-128"/>
                <a:cs typeface="Calibri" panose="020F0502020204030204" pitchFamily="34" charset="0"/>
              </a:rPr>
              <a:t>発電所の担当者となって、発電所を操作し、停電しないように指令を出しゲームです。</a:t>
            </a:r>
            <a:r>
              <a:rPr lang="ja-JP" altLang="en-US" sz="2200" b="1" kern="100" dirty="0">
                <a:solidFill>
                  <a:schemeClr val="accent1"/>
                </a:solidFill>
                <a:effectLst/>
                <a:latin typeface="ＭＳ ゴシック" panose="020B0609070205080204" pitchFamily="49" charset="-128"/>
                <a:ea typeface="ＭＳ ゴシック" panose="020B0609070205080204" pitchFamily="49" charset="-128"/>
                <a:cs typeface="Calibri" panose="020F0502020204030204" pitchFamily="34" charset="0"/>
                <a:hlinkClick r:id="rId3"/>
              </a:rPr>
              <a:t>こちら</a:t>
            </a:r>
            <a:r>
              <a:rPr lang="ja-JP" altLang="en-US" sz="2200" kern="100" dirty="0">
                <a:effectLst/>
                <a:latin typeface="ＭＳ 明朝" panose="02020609040205080304" pitchFamily="17" charset="-128"/>
                <a:ea typeface="ＭＳ 明朝" panose="02020609040205080304" pitchFamily="17" charset="-128"/>
                <a:cs typeface="Calibri" panose="020F0502020204030204" pitchFamily="34" charset="0"/>
              </a:rPr>
              <a:t>からチャレンジ！</a:t>
            </a:r>
            <a:endParaRPr lang="ja-JP" altLang="en-US" sz="2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8696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4A04A7DD-790C-4FB5-96C9-CEF6BF9557E2}"/>
              </a:ext>
            </a:extLst>
          </p:cNvPr>
          <p:cNvSpPr>
            <a:spLocks noChangeArrowheads="1"/>
          </p:cNvSpPr>
          <p:nvPr/>
        </p:nvSpPr>
        <p:spPr bwMode="auto">
          <a:xfrm>
            <a:off x="375601" y="1186069"/>
            <a:ext cx="3816000" cy="39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　</a:t>
            </a:r>
            <a:r>
              <a:rPr kumimoji="0" lang="ja-JP" altLang="ja-JP" sz="2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人間活動から排出される二酸化炭素（</a:t>
            </a:r>
            <a:r>
              <a:rPr kumimoji="0" lang="en-US" altLang="ja-JP" sz="2200" b="0" i="0" u="none" strike="noStrike" cap="none" normalizeH="0" baseline="0" dirty="0">
                <a:ln>
                  <a:noFill/>
                </a:ln>
                <a:solidFill>
                  <a:schemeClr val="tx1"/>
                </a:solidFill>
                <a:effectLst/>
                <a:latin typeface="Calibri" panose="020F0502020204030204" pitchFamily="34" charset="0"/>
                <a:ea typeface="ＭＳ 明朝" panose="02020609040205080304" pitchFamily="17" charset="-128"/>
                <a:cs typeface="Calibri" panose="020F0502020204030204" pitchFamily="34" charset="0"/>
              </a:rPr>
              <a:t>CO2</a:t>
            </a:r>
            <a:r>
              <a:rPr kumimoji="0" lang="ja-JP" altLang="en-US" sz="2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）など</a:t>
            </a:r>
            <a:r>
              <a:rPr kumimoji="0" lang="ja-JP" altLang="en-US" sz="2200" b="0" i="0" u="sng"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温室効果ガス</a:t>
            </a:r>
            <a:r>
              <a:rPr kumimoji="0" lang="ja-JP" altLang="en-US" sz="2200" b="0" i="0" u="none" strike="noStrike" cap="none" normalizeH="0" baseline="30000" dirty="0">
                <a:ln>
                  <a:noFill/>
                </a:ln>
                <a:solidFill>
                  <a:srgbClr val="FF0000"/>
                </a:solidFill>
                <a:effectLst/>
                <a:latin typeface="ＭＳ 明朝" panose="02020609040205080304" pitchFamily="17" charset="-128"/>
                <a:ea typeface="ＭＳ 明朝" panose="02020609040205080304" pitchFamily="17" charset="-128"/>
                <a:cs typeface="Calibri" panose="020F0502020204030204" pitchFamily="34" charset="0"/>
              </a:rPr>
              <a:t>＊</a:t>
            </a:r>
            <a:r>
              <a:rPr kumimoji="0" lang="en-US" altLang="ja-JP" sz="2200" b="0" i="0" u="none" strike="noStrike" cap="none" normalizeH="0" baseline="30000" dirty="0">
                <a:ln>
                  <a:noFill/>
                </a:ln>
                <a:solidFill>
                  <a:srgbClr val="FF0000"/>
                </a:solidFill>
                <a:effectLst/>
                <a:latin typeface="Calibri" panose="020F0502020204030204" pitchFamily="34" charset="0"/>
                <a:ea typeface="ＭＳ 明朝" panose="02020609040205080304" pitchFamily="17" charset="-128"/>
                <a:cs typeface="Calibri" panose="020F0502020204030204" pitchFamily="34" charset="0"/>
              </a:rPr>
              <a:t>1</a:t>
            </a:r>
            <a:r>
              <a:rPr kumimoji="0" lang="ja-JP" altLang="en-US" sz="2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の増加によって、地球温暖化が進んでいます。国連での話し合い（</a:t>
            </a:r>
            <a:r>
              <a:rPr kumimoji="0" lang="en-US" altLang="ja-JP" sz="2200" b="0" i="0" strike="noStrike" cap="none" normalizeH="0" baseline="0" dirty="0">
                <a:ln>
                  <a:noFill/>
                </a:ln>
                <a:solidFill>
                  <a:schemeClr val="tx1"/>
                </a:solidFill>
                <a:effectLst/>
                <a:latin typeface="Calibri" panose="020F0502020204030204" pitchFamily="34" charset="0"/>
                <a:ea typeface="ＭＳ 明朝" panose="02020609040205080304" pitchFamily="17" charset="-128"/>
                <a:cs typeface="Calibri" panose="020F0502020204030204" pitchFamily="34" charset="0"/>
              </a:rPr>
              <a:t>COP28</a:t>
            </a:r>
            <a:r>
              <a:rPr kumimoji="0" lang="ja-JP" altLang="en-US" sz="2200" b="0" i="0" u="none" strike="noStrike" cap="none" normalizeH="0" baseline="30000" dirty="0">
                <a:ln>
                  <a:noFill/>
                </a:ln>
                <a:solidFill>
                  <a:srgbClr val="FF0000"/>
                </a:solidFill>
                <a:effectLst/>
                <a:latin typeface="ＭＳ 明朝" panose="02020609040205080304" pitchFamily="17" charset="-128"/>
                <a:ea typeface="ＭＳ 明朝" panose="02020609040205080304" pitchFamily="17" charset="-128"/>
                <a:cs typeface="Calibri" panose="020F0502020204030204" pitchFamily="34" charset="0"/>
              </a:rPr>
              <a:t>＊</a:t>
            </a:r>
            <a:r>
              <a:rPr kumimoji="0" lang="en-US" altLang="ja-JP" sz="2200" b="0" i="0" u="none" strike="noStrike" cap="none" normalizeH="0" baseline="30000" dirty="0">
                <a:ln>
                  <a:noFill/>
                </a:ln>
                <a:solidFill>
                  <a:srgbClr val="FF0000"/>
                </a:solidFill>
                <a:effectLst/>
                <a:latin typeface="Calibri" panose="020F0502020204030204" pitchFamily="34" charset="0"/>
                <a:ea typeface="ＭＳ 明朝" panose="02020609040205080304" pitchFamily="17" charset="-128"/>
                <a:cs typeface="Calibri" panose="020F0502020204030204" pitchFamily="34" charset="0"/>
              </a:rPr>
              <a:t>3</a:t>
            </a:r>
            <a:r>
              <a:rPr kumimoji="0" lang="ja-JP" altLang="en-US" sz="2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a:t>
            </a:r>
            <a:r>
              <a:rPr kumimoji="0" lang="ja-JP" altLang="en-US" sz="2200" dirty="0">
                <a:latin typeface="ＭＳ 明朝" panose="02020609040205080304" pitchFamily="17" charset="-128"/>
                <a:ea typeface="ＭＳ 明朝" panose="02020609040205080304" pitchFamily="17" charset="-128"/>
                <a:cs typeface="Calibri" panose="020F0502020204030204" pitchFamily="34" charset="0"/>
              </a:rPr>
              <a:t>を経て</a:t>
            </a:r>
            <a:r>
              <a:rPr kumimoji="0" lang="ja-JP" altLang="en-US" sz="2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、世界の国々がその対策に取り組んでいます。</a:t>
            </a:r>
            <a:endParaRPr kumimoji="0" lang="en-US" altLang="ja-JP" sz="2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6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endParaRPr>
          </a:p>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en-US" sz="2200" dirty="0">
                <a:latin typeface="ＭＳ 明朝" panose="02020609040205080304" pitchFamily="17" charset="-128"/>
                <a:ea typeface="ＭＳ 明朝" panose="02020609040205080304" pitchFamily="17" charset="-128"/>
                <a:cs typeface="Calibri" panose="020F0502020204030204" pitchFamily="34" charset="0"/>
              </a:rPr>
              <a:t>　</a:t>
            </a:r>
            <a:r>
              <a:rPr kumimoji="0" lang="en-US" altLang="ja-JP" sz="2200" b="0" i="0" u="sng" strike="noStrike" cap="none" normalizeH="0" baseline="0" dirty="0">
                <a:ln>
                  <a:noFill/>
                </a:ln>
                <a:solidFill>
                  <a:schemeClr val="tx1"/>
                </a:solidFill>
                <a:effectLst/>
                <a:latin typeface="Calibri" panose="020F0502020204030204" pitchFamily="34" charset="0"/>
                <a:ea typeface="ＭＳ 明朝" panose="02020609040205080304" pitchFamily="17" charset="-128"/>
                <a:cs typeface="Calibri" panose="020F0502020204030204" pitchFamily="34" charset="0"/>
              </a:rPr>
              <a:t>CO2</a:t>
            </a:r>
            <a:r>
              <a:rPr kumimoji="0" lang="ja-JP" altLang="en-US" sz="2200" b="0" i="0" u="sng"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の多くは</a:t>
            </a:r>
            <a:r>
              <a:rPr kumimoji="0" lang="ja-JP" altLang="en-US" sz="2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、私たちの活動に必要なエネルギーを得るための</a:t>
            </a:r>
            <a:r>
              <a:rPr kumimoji="0" lang="ja-JP" altLang="en-US" sz="2200" b="0" i="0" u="sng"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化石燃料の燃焼によって排出</a:t>
            </a:r>
            <a:r>
              <a:rPr kumimoji="0" lang="ja-JP" altLang="en-US" sz="2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Calibri" panose="020F0502020204030204" pitchFamily="34" charset="0"/>
              </a:rPr>
              <a:t>されています。</a:t>
            </a:r>
            <a:endParaRPr kumimoji="0" lang="ja-JP" altLang="en-US" sz="2200" b="1" i="0" u="none" strike="noStrike" cap="none" normalizeH="0" baseline="30000" dirty="0">
              <a:ln>
                <a:noFill/>
              </a:ln>
              <a:solidFill>
                <a:srgbClr val="FF0000"/>
              </a:solidFill>
              <a:effectLst/>
              <a:latin typeface="Calibri" panose="020F0502020204030204" pitchFamily="34" charset="0"/>
              <a:cs typeface="Calibri" panose="020F0502020204030204" pitchFamily="34" charset="0"/>
            </a:endParaRPr>
          </a:p>
        </p:txBody>
      </p:sp>
      <p:sp>
        <p:nvSpPr>
          <p:cNvPr id="23" name="字幕 2">
            <a:extLst>
              <a:ext uri="{FF2B5EF4-FFF2-40B4-BE49-F238E27FC236}">
                <a16:creationId xmlns:a16="http://schemas.microsoft.com/office/drawing/2014/main" id="{05A30B70-77E6-4359-A5D0-480D2DF41B95}"/>
              </a:ext>
            </a:extLst>
          </p:cNvPr>
          <p:cNvSpPr txBox="1">
            <a:spLocks/>
          </p:cNvSpPr>
          <p:nvPr/>
        </p:nvSpPr>
        <p:spPr>
          <a:xfrm>
            <a:off x="10970" y="18103"/>
            <a:ext cx="12158301" cy="648000"/>
          </a:xfrm>
          <a:prstGeom prst="rect">
            <a:avLst/>
          </a:prstGeom>
          <a:solidFill>
            <a:schemeClr val="accent1">
              <a:lumMod val="75000"/>
            </a:schemeClr>
          </a:solidFill>
        </p:spPr>
        <p:txBody>
          <a:bodyPr tIns="144000" bIns="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kumimoji="0" lang="en-US" altLang="ja-JP"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1</a:t>
            </a:r>
            <a:r>
              <a:rPr kumimoji="0" lang="ja-JP" altLang="en-US"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　世界で起こっていること</a:t>
            </a:r>
            <a:endParaRPr lang="ja-JP" altLang="en-US" dirty="0">
              <a:solidFill>
                <a:schemeClr val="bg1"/>
              </a:solidFill>
            </a:endParaRPr>
          </a:p>
        </p:txBody>
      </p:sp>
      <p:sp>
        <p:nvSpPr>
          <p:cNvPr id="26" name="スライド番号プレースホルダー 6">
            <a:extLst>
              <a:ext uri="{FF2B5EF4-FFF2-40B4-BE49-F238E27FC236}">
                <a16:creationId xmlns:a16="http://schemas.microsoft.com/office/drawing/2014/main" id="{6F15F1FE-94EE-44A9-A043-92A47565E219}"/>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3</a:t>
            </a:r>
            <a:endParaRPr kumimoji="1" lang="ja-JP" altLang="en-US" sz="1800" dirty="0">
              <a:solidFill>
                <a:schemeClr val="tx1"/>
              </a:solidFill>
              <a:latin typeface="Calibri" panose="020F0502020204030204" pitchFamily="34" charset="0"/>
              <a:cs typeface="Calibri" panose="020F0502020204030204" pitchFamily="34" charset="0"/>
            </a:endParaRPr>
          </a:p>
        </p:txBody>
      </p:sp>
      <p:grpSp>
        <p:nvGrpSpPr>
          <p:cNvPr id="4" name="グループ化 3">
            <a:extLst>
              <a:ext uri="{FF2B5EF4-FFF2-40B4-BE49-F238E27FC236}">
                <a16:creationId xmlns:a16="http://schemas.microsoft.com/office/drawing/2014/main" id="{40768C18-57CA-1CFA-10D8-626D27410613}"/>
              </a:ext>
            </a:extLst>
          </p:cNvPr>
          <p:cNvGrpSpPr>
            <a:grpSpLocks noChangeAspect="1"/>
          </p:cNvGrpSpPr>
          <p:nvPr/>
        </p:nvGrpSpPr>
        <p:grpSpPr>
          <a:xfrm>
            <a:off x="4444126" y="796700"/>
            <a:ext cx="7238895" cy="4940078"/>
            <a:chOff x="4120744" y="1066965"/>
            <a:chExt cx="7939126" cy="5417942"/>
          </a:xfrm>
        </p:grpSpPr>
        <p:grpSp>
          <p:nvGrpSpPr>
            <p:cNvPr id="6" name="グループ化 5">
              <a:extLst>
                <a:ext uri="{FF2B5EF4-FFF2-40B4-BE49-F238E27FC236}">
                  <a16:creationId xmlns:a16="http://schemas.microsoft.com/office/drawing/2014/main" id="{73F65272-DEE2-4852-99D4-59C9961DD896}"/>
                </a:ext>
              </a:extLst>
            </p:cNvPr>
            <p:cNvGrpSpPr/>
            <p:nvPr/>
          </p:nvGrpSpPr>
          <p:grpSpPr>
            <a:xfrm>
              <a:off x="4120744" y="1066965"/>
              <a:ext cx="7939126" cy="5417942"/>
              <a:chOff x="4120744" y="1066965"/>
              <a:chExt cx="7939126" cy="5417942"/>
            </a:xfrm>
          </p:grpSpPr>
          <p:pic>
            <p:nvPicPr>
              <p:cNvPr id="20" name="図 19">
                <a:extLst>
                  <a:ext uri="{FF2B5EF4-FFF2-40B4-BE49-F238E27FC236}">
                    <a16:creationId xmlns:a16="http://schemas.microsoft.com/office/drawing/2014/main" id="{2656C022-819C-4D3C-A105-BBAB39953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8289" y="2184166"/>
                <a:ext cx="293601" cy="299984"/>
              </a:xfrm>
              <a:prstGeom prst="rect">
                <a:avLst/>
              </a:prstGeom>
              <a:solidFill>
                <a:srgbClr val="FFFFFF">
                  <a:alpha val="0"/>
                </a:srgbClr>
              </a:solidFill>
            </p:spPr>
          </p:pic>
          <p:pic>
            <p:nvPicPr>
              <p:cNvPr id="5" name="図 4">
                <a:extLst>
                  <a:ext uri="{FF2B5EF4-FFF2-40B4-BE49-F238E27FC236}">
                    <a16:creationId xmlns:a16="http://schemas.microsoft.com/office/drawing/2014/main" id="{CE4EFE05-8E53-4951-8413-8CD59FAD595C}"/>
                  </a:ext>
                </a:extLst>
              </p:cNvPr>
              <p:cNvPicPr>
                <a:picLocks noChangeAspect="1"/>
              </p:cNvPicPr>
              <p:nvPr/>
            </p:nvPicPr>
            <p:blipFill>
              <a:blip r:embed="rId4"/>
              <a:stretch>
                <a:fillRect/>
              </a:stretch>
            </p:blipFill>
            <p:spPr>
              <a:xfrm>
                <a:off x="4120744" y="1066965"/>
                <a:ext cx="7939126" cy="5417942"/>
              </a:xfrm>
              <a:prstGeom prst="rect">
                <a:avLst/>
              </a:prstGeom>
            </p:spPr>
          </p:pic>
        </p:grpSp>
        <p:sp>
          <p:nvSpPr>
            <p:cNvPr id="12" name="テキスト ボックス 23">
              <a:extLst>
                <a:ext uri="{FF2B5EF4-FFF2-40B4-BE49-F238E27FC236}">
                  <a16:creationId xmlns:a16="http://schemas.microsoft.com/office/drawing/2014/main" id="{9B11F030-CD0E-4DDC-9797-3D915C34357F}"/>
                </a:ext>
              </a:extLst>
            </p:cNvPr>
            <p:cNvSpPr txBox="1"/>
            <p:nvPr/>
          </p:nvSpPr>
          <p:spPr>
            <a:xfrm>
              <a:off x="5229978" y="2345662"/>
              <a:ext cx="4824000" cy="32400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22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産業革命以降</a:t>
              </a:r>
              <a:r>
                <a:rPr lang="ja-JP" alt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の気温上昇は</a:t>
              </a:r>
              <a:r>
                <a:rPr 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約</a:t>
              </a:r>
              <a:r>
                <a:rPr 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1.1</a:t>
              </a:r>
              <a:r>
                <a:rPr 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14" name="テキスト ボックス 23">
              <a:extLst>
                <a:ext uri="{FF2B5EF4-FFF2-40B4-BE49-F238E27FC236}">
                  <a16:creationId xmlns:a16="http://schemas.microsoft.com/office/drawing/2014/main" id="{DE19EE64-8444-4B67-A42B-68D42CDF5106}"/>
                </a:ext>
              </a:extLst>
            </p:cNvPr>
            <p:cNvSpPr txBox="1"/>
            <p:nvPr/>
          </p:nvSpPr>
          <p:spPr>
            <a:xfrm>
              <a:off x="4712786" y="1548778"/>
              <a:ext cx="5652000" cy="32400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温度上昇は</a:t>
              </a:r>
              <a:r>
                <a:rPr 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en-US"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に抑える努力を追求する</a:t>
              </a:r>
              <a:endParaRPr 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cxnSp>
          <p:nvCxnSpPr>
            <p:cNvPr id="15" name="直線矢印コネクタ 14">
              <a:extLst>
                <a:ext uri="{FF2B5EF4-FFF2-40B4-BE49-F238E27FC236}">
                  <a16:creationId xmlns:a16="http://schemas.microsoft.com/office/drawing/2014/main" id="{26C9C9B2-5E15-4C00-95A8-855D16DC886F}"/>
                </a:ext>
              </a:extLst>
            </p:cNvPr>
            <p:cNvCxnSpPr/>
            <p:nvPr/>
          </p:nvCxnSpPr>
          <p:spPr>
            <a:xfrm>
              <a:off x="10412111" y="1707007"/>
              <a:ext cx="432000" cy="252000"/>
            </a:xfrm>
            <a:prstGeom prst="straightConnector1">
              <a:avLst/>
            </a:prstGeom>
            <a:ln w="412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23">
              <a:extLst>
                <a:ext uri="{FF2B5EF4-FFF2-40B4-BE49-F238E27FC236}">
                  <a16:creationId xmlns:a16="http://schemas.microsoft.com/office/drawing/2014/main" id="{79EE575B-4125-4E59-8AD6-9BA5639B2724}"/>
                </a:ext>
              </a:extLst>
            </p:cNvPr>
            <p:cNvSpPr txBox="1"/>
            <p:nvPr/>
          </p:nvSpPr>
          <p:spPr>
            <a:xfrm>
              <a:off x="8987955" y="1210814"/>
              <a:ext cx="1066023" cy="32400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（目標）</a:t>
              </a:r>
              <a:endParaRPr 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7" name="テキスト ボックス 23">
              <a:extLst>
                <a:ext uri="{FF2B5EF4-FFF2-40B4-BE49-F238E27FC236}">
                  <a16:creationId xmlns:a16="http://schemas.microsoft.com/office/drawing/2014/main" id="{3EC33DD4-0D0D-47DC-8784-628589D9927A}"/>
                </a:ext>
              </a:extLst>
            </p:cNvPr>
            <p:cNvSpPr txBox="1"/>
            <p:nvPr/>
          </p:nvSpPr>
          <p:spPr>
            <a:xfrm>
              <a:off x="9114349" y="2004189"/>
              <a:ext cx="1008000" cy="32400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（実績）</a:t>
              </a:r>
              <a:endParaRPr 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cxnSp>
          <p:nvCxnSpPr>
            <p:cNvPr id="19" name="直線矢印コネクタ 18">
              <a:extLst>
                <a:ext uri="{FF2B5EF4-FFF2-40B4-BE49-F238E27FC236}">
                  <a16:creationId xmlns:a16="http://schemas.microsoft.com/office/drawing/2014/main" id="{BD1BD655-D029-4459-B983-7B2BF5C349B0}"/>
                </a:ext>
              </a:extLst>
            </p:cNvPr>
            <p:cNvCxnSpPr/>
            <p:nvPr/>
          </p:nvCxnSpPr>
          <p:spPr>
            <a:xfrm>
              <a:off x="10197692" y="2484150"/>
              <a:ext cx="468000" cy="72000"/>
            </a:xfrm>
            <a:prstGeom prst="straightConnector1">
              <a:avLst/>
            </a:prstGeom>
            <a:ln w="412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7" name="テキスト ボックス 6">
            <a:extLst>
              <a:ext uri="{FF2B5EF4-FFF2-40B4-BE49-F238E27FC236}">
                <a16:creationId xmlns:a16="http://schemas.microsoft.com/office/drawing/2014/main" id="{BA85E606-7E2C-735D-317D-380616BF536A}"/>
              </a:ext>
            </a:extLst>
          </p:cNvPr>
          <p:cNvSpPr txBox="1"/>
          <p:nvPr/>
        </p:nvSpPr>
        <p:spPr>
          <a:xfrm>
            <a:off x="1122378" y="5776059"/>
            <a:ext cx="10224000" cy="1008000"/>
          </a:xfrm>
          <a:custGeom>
            <a:avLst/>
            <a:gdLst>
              <a:gd name="connsiteX0" fmla="*/ 0 w 10224000"/>
              <a:gd name="connsiteY0" fmla="*/ 0 h 1008000"/>
              <a:gd name="connsiteX1" fmla="*/ 332278 w 10224000"/>
              <a:gd name="connsiteY1" fmla="*/ 0 h 1008000"/>
              <a:gd name="connsiteX2" fmla="*/ 664559 w 10224000"/>
              <a:gd name="connsiteY2" fmla="*/ 0 h 1008000"/>
              <a:gd name="connsiteX3" fmla="*/ 996837 w 10224000"/>
              <a:gd name="connsiteY3" fmla="*/ 0 h 1008000"/>
              <a:gd name="connsiteX4" fmla="*/ 1840317 w 10224000"/>
              <a:gd name="connsiteY4" fmla="*/ 0 h 1008000"/>
              <a:gd name="connsiteX5" fmla="*/ 2479316 w 10224000"/>
              <a:gd name="connsiteY5" fmla="*/ 0 h 1008000"/>
              <a:gd name="connsiteX6" fmla="*/ 2811598 w 10224000"/>
              <a:gd name="connsiteY6" fmla="*/ 0 h 1008000"/>
              <a:gd name="connsiteX7" fmla="*/ 3450598 w 10224000"/>
              <a:gd name="connsiteY7" fmla="*/ 0 h 1008000"/>
              <a:gd name="connsiteX8" fmla="*/ 4294077 w 10224000"/>
              <a:gd name="connsiteY8" fmla="*/ 0 h 1008000"/>
              <a:gd name="connsiteX9" fmla="*/ 4830838 w 10224000"/>
              <a:gd name="connsiteY9" fmla="*/ 0 h 1008000"/>
              <a:gd name="connsiteX10" fmla="*/ 5367596 w 10224000"/>
              <a:gd name="connsiteY10" fmla="*/ 0 h 1008000"/>
              <a:gd name="connsiteX11" fmla="*/ 6006596 w 10224000"/>
              <a:gd name="connsiteY11" fmla="*/ 0 h 1008000"/>
              <a:gd name="connsiteX12" fmla="*/ 6747837 w 10224000"/>
              <a:gd name="connsiteY12" fmla="*/ 0 h 1008000"/>
              <a:gd name="connsiteX13" fmla="*/ 7489078 w 10224000"/>
              <a:gd name="connsiteY13" fmla="*/ 0 h 1008000"/>
              <a:gd name="connsiteX14" fmla="*/ 8230316 w 10224000"/>
              <a:gd name="connsiteY14" fmla="*/ 0 h 1008000"/>
              <a:gd name="connsiteX15" fmla="*/ 9073799 w 10224000"/>
              <a:gd name="connsiteY15" fmla="*/ 0 h 1008000"/>
              <a:gd name="connsiteX16" fmla="*/ 10224000 w 10224000"/>
              <a:gd name="connsiteY16" fmla="*/ 0 h 1008000"/>
              <a:gd name="connsiteX17" fmla="*/ 10224000 w 10224000"/>
              <a:gd name="connsiteY17" fmla="*/ 514080 h 1008000"/>
              <a:gd name="connsiteX18" fmla="*/ 10224000 w 10224000"/>
              <a:gd name="connsiteY18" fmla="*/ 1008000 h 1008000"/>
              <a:gd name="connsiteX19" fmla="*/ 9380516 w 10224000"/>
              <a:gd name="connsiteY19" fmla="*/ 1008000 h 1008000"/>
              <a:gd name="connsiteX20" fmla="*/ 8741517 w 10224000"/>
              <a:gd name="connsiteY20" fmla="*/ 1008000 h 1008000"/>
              <a:gd name="connsiteX21" fmla="*/ 8204759 w 10224000"/>
              <a:gd name="connsiteY21" fmla="*/ 1008000 h 1008000"/>
              <a:gd name="connsiteX22" fmla="*/ 7667998 w 10224000"/>
              <a:gd name="connsiteY22" fmla="*/ 1008000 h 1008000"/>
              <a:gd name="connsiteX23" fmla="*/ 7131236 w 10224000"/>
              <a:gd name="connsiteY23" fmla="*/ 1008000 h 1008000"/>
              <a:gd name="connsiteX24" fmla="*/ 6594478 w 10224000"/>
              <a:gd name="connsiteY24" fmla="*/ 1008000 h 1008000"/>
              <a:gd name="connsiteX25" fmla="*/ 5853237 w 10224000"/>
              <a:gd name="connsiteY25" fmla="*/ 1008000 h 1008000"/>
              <a:gd name="connsiteX26" fmla="*/ 5214237 w 10224000"/>
              <a:gd name="connsiteY26" fmla="*/ 1008000 h 1008000"/>
              <a:gd name="connsiteX27" fmla="*/ 4881959 w 10224000"/>
              <a:gd name="connsiteY27" fmla="*/ 1008000 h 1008000"/>
              <a:gd name="connsiteX28" fmla="*/ 4345198 w 10224000"/>
              <a:gd name="connsiteY28" fmla="*/ 1008000 h 1008000"/>
              <a:gd name="connsiteX29" fmla="*/ 3603956 w 10224000"/>
              <a:gd name="connsiteY29" fmla="*/ 1008000 h 1008000"/>
              <a:gd name="connsiteX30" fmla="*/ 3169437 w 10224000"/>
              <a:gd name="connsiteY30" fmla="*/ 1008000 h 1008000"/>
              <a:gd name="connsiteX31" fmla="*/ 2325957 w 10224000"/>
              <a:gd name="connsiteY31" fmla="*/ 1008000 h 1008000"/>
              <a:gd name="connsiteX32" fmla="*/ 1482478 w 10224000"/>
              <a:gd name="connsiteY32" fmla="*/ 1008000 h 1008000"/>
              <a:gd name="connsiteX33" fmla="*/ 843479 w 10224000"/>
              <a:gd name="connsiteY33" fmla="*/ 1008000 h 1008000"/>
              <a:gd name="connsiteX34" fmla="*/ 0 w 10224000"/>
              <a:gd name="connsiteY34" fmla="*/ 1008000 h 1008000"/>
              <a:gd name="connsiteX35" fmla="*/ 0 w 10224000"/>
              <a:gd name="connsiteY35" fmla="*/ 504000 h 1008000"/>
              <a:gd name="connsiteX36" fmla="*/ 0 w 10224000"/>
              <a:gd name="connsiteY36" fmla="*/ 0 h 1008000"/>
              <a:gd name="connsiteX0" fmla="*/ 0 w 10224000"/>
              <a:gd name="connsiteY0" fmla="*/ 0 h 1008000"/>
              <a:gd name="connsiteX1" fmla="*/ 536757 w 10224000"/>
              <a:gd name="connsiteY1" fmla="*/ 0 h 1008000"/>
              <a:gd name="connsiteX2" fmla="*/ 869039 w 10224000"/>
              <a:gd name="connsiteY2" fmla="*/ 0 h 1008000"/>
              <a:gd name="connsiteX3" fmla="*/ 1712518 w 10224000"/>
              <a:gd name="connsiteY3" fmla="*/ 0 h 1008000"/>
              <a:gd name="connsiteX4" fmla="*/ 2249276 w 10224000"/>
              <a:gd name="connsiteY4" fmla="*/ 0 h 1008000"/>
              <a:gd name="connsiteX5" fmla="*/ 2786038 w 10224000"/>
              <a:gd name="connsiteY5" fmla="*/ 0 h 1008000"/>
              <a:gd name="connsiteX6" fmla="*/ 3629517 w 10224000"/>
              <a:gd name="connsiteY6" fmla="*/ 0 h 1008000"/>
              <a:gd name="connsiteX7" fmla="*/ 4064037 w 10224000"/>
              <a:gd name="connsiteY7" fmla="*/ 0 h 1008000"/>
              <a:gd name="connsiteX8" fmla="*/ 4907516 w 10224000"/>
              <a:gd name="connsiteY8" fmla="*/ 0 h 1008000"/>
              <a:gd name="connsiteX9" fmla="*/ 5750999 w 10224000"/>
              <a:gd name="connsiteY9" fmla="*/ 0 h 1008000"/>
              <a:gd name="connsiteX10" fmla="*/ 6389999 w 10224000"/>
              <a:gd name="connsiteY10" fmla="*/ 0 h 1008000"/>
              <a:gd name="connsiteX11" fmla="*/ 7233478 w 10224000"/>
              <a:gd name="connsiteY11" fmla="*/ 0 h 1008000"/>
              <a:gd name="connsiteX12" fmla="*/ 7770235 w 10224000"/>
              <a:gd name="connsiteY12" fmla="*/ 0 h 1008000"/>
              <a:gd name="connsiteX13" fmla="*/ 8306997 w 10224000"/>
              <a:gd name="connsiteY13" fmla="*/ 0 h 1008000"/>
              <a:gd name="connsiteX14" fmla="*/ 9048238 w 10224000"/>
              <a:gd name="connsiteY14" fmla="*/ 0 h 1008000"/>
              <a:gd name="connsiteX15" fmla="*/ 9584996 w 10224000"/>
              <a:gd name="connsiteY15" fmla="*/ 0 h 1008000"/>
              <a:gd name="connsiteX16" fmla="*/ 10224000 w 10224000"/>
              <a:gd name="connsiteY16" fmla="*/ 0 h 1008000"/>
              <a:gd name="connsiteX17" fmla="*/ 10224000 w 10224000"/>
              <a:gd name="connsiteY17" fmla="*/ 524159 h 1008000"/>
              <a:gd name="connsiteX18" fmla="*/ 10224000 w 10224000"/>
              <a:gd name="connsiteY18" fmla="*/ 1008000 h 1008000"/>
              <a:gd name="connsiteX19" fmla="*/ 9482758 w 10224000"/>
              <a:gd name="connsiteY19" fmla="*/ 1008000 h 1008000"/>
              <a:gd name="connsiteX20" fmla="*/ 9048238 w 10224000"/>
              <a:gd name="connsiteY20" fmla="*/ 1008000 h 1008000"/>
              <a:gd name="connsiteX21" fmla="*/ 8204759 w 10224000"/>
              <a:gd name="connsiteY21" fmla="*/ 1008000 h 1008000"/>
              <a:gd name="connsiteX22" fmla="*/ 7565756 w 10224000"/>
              <a:gd name="connsiteY22" fmla="*/ 1008000 h 1008000"/>
              <a:gd name="connsiteX23" fmla="*/ 7131236 w 10224000"/>
              <a:gd name="connsiteY23" fmla="*/ 1008000 h 1008000"/>
              <a:gd name="connsiteX24" fmla="*/ 6492236 w 10224000"/>
              <a:gd name="connsiteY24" fmla="*/ 1008000 h 1008000"/>
              <a:gd name="connsiteX25" fmla="*/ 6159958 w 10224000"/>
              <a:gd name="connsiteY25" fmla="*/ 1008000 h 1008000"/>
              <a:gd name="connsiteX26" fmla="*/ 5827676 w 10224000"/>
              <a:gd name="connsiteY26" fmla="*/ 1008000 h 1008000"/>
              <a:gd name="connsiteX27" fmla="*/ 5188677 w 10224000"/>
              <a:gd name="connsiteY27" fmla="*/ 1008000 h 1008000"/>
              <a:gd name="connsiteX28" fmla="*/ 4754157 w 10224000"/>
              <a:gd name="connsiteY28" fmla="*/ 1008000 h 1008000"/>
              <a:gd name="connsiteX29" fmla="*/ 4012916 w 10224000"/>
              <a:gd name="connsiteY29" fmla="*/ 1008000 h 1008000"/>
              <a:gd name="connsiteX30" fmla="*/ 3578396 w 10224000"/>
              <a:gd name="connsiteY30" fmla="*/ 1008000 h 1008000"/>
              <a:gd name="connsiteX31" fmla="*/ 2837159 w 10224000"/>
              <a:gd name="connsiteY31" fmla="*/ 1008000 h 1008000"/>
              <a:gd name="connsiteX32" fmla="*/ 2504877 w 10224000"/>
              <a:gd name="connsiteY32" fmla="*/ 1008000 h 1008000"/>
              <a:gd name="connsiteX33" fmla="*/ 1763639 w 10224000"/>
              <a:gd name="connsiteY33" fmla="*/ 1008000 h 1008000"/>
              <a:gd name="connsiteX34" fmla="*/ 1329119 w 10224000"/>
              <a:gd name="connsiteY34" fmla="*/ 1008000 h 1008000"/>
              <a:gd name="connsiteX35" fmla="*/ 996837 w 10224000"/>
              <a:gd name="connsiteY35" fmla="*/ 1008000 h 1008000"/>
              <a:gd name="connsiteX36" fmla="*/ 562318 w 10224000"/>
              <a:gd name="connsiteY36" fmla="*/ 1008000 h 1008000"/>
              <a:gd name="connsiteX37" fmla="*/ 0 w 10224000"/>
              <a:gd name="connsiteY37" fmla="*/ 1008000 h 1008000"/>
              <a:gd name="connsiteX38" fmla="*/ 0 w 10224000"/>
              <a:gd name="connsiteY38" fmla="*/ 524159 h 1008000"/>
              <a:gd name="connsiteX39" fmla="*/ 0 w 10224000"/>
              <a:gd name="connsiteY39" fmla="*/ 0 h 1008000"/>
              <a:gd name="connsiteX0" fmla="*/ 0 w 10224000"/>
              <a:gd name="connsiteY0" fmla="*/ 0 h 1008000"/>
              <a:gd name="connsiteX1" fmla="*/ 332278 w 10224000"/>
              <a:gd name="connsiteY1" fmla="*/ 0 h 1008000"/>
              <a:gd name="connsiteX2" fmla="*/ 664559 w 10224000"/>
              <a:gd name="connsiteY2" fmla="*/ 0 h 1008000"/>
              <a:gd name="connsiteX3" fmla="*/ 996837 w 10224000"/>
              <a:gd name="connsiteY3" fmla="*/ 0 h 1008000"/>
              <a:gd name="connsiteX4" fmla="*/ 1840317 w 10224000"/>
              <a:gd name="connsiteY4" fmla="*/ 0 h 1008000"/>
              <a:gd name="connsiteX5" fmla="*/ 2479316 w 10224000"/>
              <a:gd name="connsiteY5" fmla="*/ 0 h 1008000"/>
              <a:gd name="connsiteX6" fmla="*/ 2811598 w 10224000"/>
              <a:gd name="connsiteY6" fmla="*/ 0 h 1008000"/>
              <a:gd name="connsiteX7" fmla="*/ 3450598 w 10224000"/>
              <a:gd name="connsiteY7" fmla="*/ 0 h 1008000"/>
              <a:gd name="connsiteX8" fmla="*/ 4294077 w 10224000"/>
              <a:gd name="connsiteY8" fmla="*/ 0 h 1008000"/>
              <a:gd name="connsiteX9" fmla="*/ 4830838 w 10224000"/>
              <a:gd name="connsiteY9" fmla="*/ 0 h 1008000"/>
              <a:gd name="connsiteX10" fmla="*/ 5367596 w 10224000"/>
              <a:gd name="connsiteY10" fmla="*/ 0 h 1008000"/>
              <a:gd name="connsiteX11" fmla="*/ 6006596 w 10224000"/>
              <a:gd name="connsiteY11" fmla="*/ 0 h 1008000"/>
              <a:gd name="connsiteX12" fmla="*/ 6747837 w 10224000"/>
              <a:gd name="connsiteY12" fmla="*/ 0 h 1008000"/>
              <a:gd name="connsiteX13" fmla="*/ 7489078 w 10224000"/>
              <a:gd name="connsiteY13" fmla="*/ 0 h 1008000"/>
              <a:gd name="connsiteX14" fmla="*/ 8230316 w 10224000"/>
              <a:gd name="connsiteY14" fmla="*/ 0 h 1008000"/>
              <a:gd name="connsiteX15" fmla="*/ 9073799 w 10224000"/>
              <a:gd name="connsiteY15" fmla="*/ 0 h 1008000"/>
              <a:gd name="connsiteX16" fmla="*/ 10224000 w 10224000"/>
              <a:gd name="connsiteY16" fmla="*/ 0 h 1008000"/>
              <a:gd name="connsiteX17" fmla="*/ 10224000 w 10224000"/>
              <a:gd name="connsiteY17" fmla="*/ 514080 h 1008000"/>
              <a:gd name="connsiteX18" fmla="*/ 10224000 w 10224000"/>
              <a:gd name="connsiteY18" fmla="*/ 1008000 h 1008000"/>
              <a:gd name="connsiteX19" fmla="*/ 9380516 w 10224000"/>
              <a:gd name="connsiteY19" fmla="*/ 1008000 h 1008000"/>
              <a:gd name="connsiteX20" fmla="*/ 8741517 w 10224000"/>
              <a:gd name="connsiteY20" fmla="*/ 1008000 h 1008000"/>
              <a:gd name="connsiteX21" fmla="*/ 8204759 w 10224000"/>
              <a:gd name="connsiteY21" fmla="*/ 1008000 h 1008000"/>
              <a:gd name="connsiteX22" fmla="*/ 7667998 w 10224000"/>
              <a:gd name="connsiteY22" fmla="*/ 1008000 h 1008000"/>
              <a:gd name="connsiteX23" fmla="*/ 7131236 w 10224000"/>
              <a:gd name="connsiteY23" fmla="*/ 1008000 h 1008000"/>
              <a:gd name="connsiteX24" fmla="*/ 6594478 w 10224000"/>
              <a:gd name="connsiteY24" fmla="*/ 1008000 h 1008000"/>
              <a:gd name="connsiteX25" fmla="*/ 5853237 w 10224000"/>
              <a:gd name="connsiteY25" fmla="*/ 1008000 h 1008000"/>
              <a:gd name="connsiteX26" fmla="*/ 5214237 w 10224000"/>
              <a:gd name="connsiteY26" fmla="*/ 1008000 h 1008000"/>
              <a:gd name="connsiteX27" fmla="*/ 4881959 w 10224000"/>
              <a:gd name="connsiteY27" fmla="*/ 1008000 h 1008000"/>
              <a:gd name="connsiteX28" fmla="*/ 4345198 w 10224000"/>
              <a:gd name="connsiteY28" fmla="*/ 1008000 h 1008000"/>
              <a:gd name="connsiteX29" fmla="*/ 3603956 w 10224000"/>
              <a:gd name="connsiteY29" fmla="*/ 1008000 h 1008000"/>
              <a:gd name="connsiteX30" fmla="*/ 3169437 w 10224000"/>
              <a:gd name="connsiteY30" fmla="*/ 1008000 h 1008000"/>
              <a:gd name="connsiteX31" fmla="*/ 2325957 w 10224000"/>
              <a:gd name="connsiteY31" fmla="*/ 1008000 h 1008000"/>
              <a:gd name="connsiteX32" fmla="*/ 1482478 w 10224000"/>
              <a:gd name="connsiteY32" fmla="*/ 1008000 h 1008000"/>
              <a:gd name="connsiteX33" fmla="*/ 843479 w 10224000"/>
              <a:gd name="connsiteY33" fmla="*/ 1008000 h 1008000"/>
              <a:gd name="connsiteX34" fmla="*/ 0 w 10224000"/>
              <a:gd name="connsiteY34" fmla="*/ 1008000 h 1008000"/>
              <a:gd name="connsiteX35" fmla="*/ 0 w 10224000"/>
              <a:gd name="connsiteY35" fmla="*/ 504000 h 1008000"/>
              <a:gd name="connsiteX36" fmla="*/ 0 w 10224000"/>
              <a:gd name="connsiteY36" fmla="*/ 0 h 1008000"/>
              <a:gd name="connsiteX0" fmla="*/ 0 w 10224000"/>
              <a:gd name="connsiteY0" fmla="*/ 0 h 1008000"/>
              <a:gd name="connsiteX1" fmla="*/ 332278 w 10224000"/>
              <a:gd name="connsiteY1" fmla="*/ 0 h 1008000"/>
              <a:gd name="connsiteX2" fmla="*/ 664559 w 10224000"/>
              <a:gd name="connsiteY2" fmla="*/ 0 h 1008000"/>
              <a:gd name="connsiteX3" fmla="*/ 996837 w 10224000"/>
              <a:gd name="connsiteY3" fmla="*/ 0 h 1008000"/>
              <a:gd name="connsiteX4" fmla="*/ 1840317 w 10224000"/>
              <a:gd name="connsiteY4" fmla="*/ 0 h 1008000"/>
              <a:gd name="connsiteX5" fmla="*/ 2479316 w 10224000"/>
              <a:gd name="connsiteY5" fmla="*/ 0 h 1008000"/>
              <a:gd name="connsiteX6" fmla="*/ 2811598 w 10224000"/>
              <a:gd name="connsiteY6" fmla="*/ 0 h 1008000"/>
              <a:gd name="connsiteX7" fmla="*/ 3450598 w 10224000"/>
              <a:gd name="connsiteY7" fmla="*/ 0 h 1008000"/>
              <a:gd name="connsiteX8" fmla="*/ 4294077 w 10224000"/>
              <a:gd name="connsiteY8" fmla="*/ 0 h 1008000"/>
              <a:gd name="connsiteX9" fmla="*/ 4830838 w 10224000"/>
              <a:gd name="connsiteY9" fmla="*/ 0 h 1008000"/>
              <a:gd name="connsiteX10" fmla="*/ 5367596 w 10224000"/>
              <a:gd name="connsiteY10" fmla="*/ 0 h 1008000"/>
              <a:gd name="connsiteX11" fmla="*/ 6006596 w 10224000"/>
              <a:gd name="connsiteY11" fmla="*/ 0 h 1008000"/>
              <a:gd name="connsiteX12" fmla="*/ 6747837 w 10224000"/>
              <a:gd name="connsiteY12" fmla="*/ 0 h 1008000"/>
              <a:gd name="connsiteX13" fmla="*/ 7489078 w 10224000"/>
              <a:gd name="connsiteY13" fmla="*/ 0 h 1008000"/>
              <a:gd name="connsiteX14" fmla="*/ 8230316 w 10224000"/>
              <a:gd name="connsiteY14" fmla="*/ 0 h 1008000"/>
              <a:gd name="connsiteX15" fmla="*/ 9073799 w 10224000"/>
              <a:gd name="connsiteY15" fmla="*/ 0 h 1008000"/>
              <a:gd name="connsiteX16" fmla="*/ 10224000 w 10224000"/>
              <a:gd name="connsiteY16" fmla="*/ 0 h 1008000"/>
              <a:gd name="connsiteX17" fmla="*/ 10224000 w 10224000"/>
              <a:gd name="connsiteY17" fmla="*/ 514080 h 1008000"/>
              <a:gd name="connsiteX18" fmla="*/ 10224000 w 10224000"/>
              <a:gd name="connsiteY18" fmla="*/ 1008000 h 1008000"/>
              <a:gd name="connsiteX19" fmla="*/ 9380516 w 10224000"/>
              <a:gd name="connsiteY19" fmla="*/ 1008000 h 1008000"/>
              <a:gd name="connsiteX20" fmla="*/ 8741517 w 10224000"/>
              <a:gd name="connsiteY20" fmla="*/ 1008000 h 1008000"/>
              <a:gd name="connsiteX21" fmla="*/ 8204759 w 10224000"/>
              <a:gd name="connsiteY21" fmla="*/ 1008000 h 1008000"/>
              <a:gd name="connsiteX22" fmla="*/ 7667998 w 10224000"/>
              <a:gd name="connsiteY22" fmla="*/ 1008000 h 1008000"/>
              <a:gd name="connsiteX23" fmla="*/ 7131236 w 10224000"/>
              <a:gd name="connsiteY23" fmla="*/ 1008000 h 1008000"/>
              <a:gd name="connsiteX24" fmla="*/ 6594478 w 10224000"/>
              <a:gd name="connsiteY24" fmla="*/ 1008000 h 1008000"/>
              <a:gd name="connsiteX25" fmla="*/ 5853237 w 10224000"/>
              <a:gd name="connsiteY25" fmla="*/ 1008000 h 1008000"/>
              <a:gd name="connsiteX26" fmla="*/ 5214237 w 10224000"/>
              <a:gd name="connsiteY26" fmla="*/ 1008000 h 1008000"/>
              <a:gd name="connsiteX27" fmla="*/ 4881959 w 10224000"/>
              <a:gd name="connsiteY27" fmla="*/ 1008000 h 1008000"/>
              <a:gd name="connsiteX28" fmla="*/ 4345198 w 10224000"/>
              <a:gd name="connsiteY28" fmla="*/ 1008000 h 1008000"/>
              <a:gd name="connsiteX29" fmla="*/ 3603956 w 10224000"/>
              <a:gd name="connsiteY29" fmla="*/ 1008000 h 1008000"/>
              <a:gd name="connsiteX30" fmla="*/ 3169437 w 10224000"/>
              <a:gd name="connsiteY30" fmla="*/ 1008000 h 1008000"/>
              <a:gd name="connsiteX31" fmla="*/ 2325957 w 10224000"/>
              <a:gd name="connsiteY31" fmla="*/ 1008000 h 1008000"/>
              <a:gd name="connsiteX32" fmla="*/ 1482478 w 10224000"/>
              <a:gd name="connsiteY32" fmla="*/ 1008000 h 1008000"/>
              <a:gd name="connsiteX33" fmla="*/ 843479 w 10224000"/>
              <a:gd name="connsiteY33" fmla="*/ 1008000 h 1008000"/>
              <a:gd name="connsiteX34" fmla="*/ 0 w 10224000"/>
              <a:gd name="connsiteY34" fmla="*/ 1008000 h 1008000"/>
              <a:gd name="connsiteX35" fmla="*/ 0 w 10224000"/>
              <a:gd name="connsiteY35" fmla="*/ 504000 h 1008000"/>
              <a:gd name="connsiteX36" fmla="*/ 0 w 10224000"/>
              <a:gd name="connsiteY36" fmla="*/ 0 h 1008000"/>
              <a:gd name="connsiteX0" fmla="*/ 0 w 10224000"/>
              <a:gd name="connsiteY0" fmla="*/ 0 h 1008000"/>
              <a:gd name="connsiteX1" fmla="*/ 332278 w 10224000"/>
              <a:gd name="connsiteY1" fmla="*/ 0 h 1008000"/>
              <a:gd name="connsiteX2" fmla="*/ 664559 w 10224000"/>
              <a:gd name="connsiteY2" fmla="*/ 0 h 1008000"/>
              <a:gd name="connsiteX3" fmla="*/ 996837 w 10224000"/>
              <a:gd name="connsiteY3" fmla="*/ 0 h 1008000"/>
              <a:gd name="connsiteX4" fmla="*/ 1840317 w 10224000"/>
              <a:gd name="connsiteY4" fmla="*/ 0 h 1008000"/>
              <a:gd name="connsiteX5" fmla="*/ 2479316 w 10224000"/>
              <a:gd name="connsiteY5" fmla="*/ 0 h 1008000"/>
              <a:gd name="connsiteX6" fmla="*/ 2811598 w 10224000"/>
              <a:gd name="connsiteY6" fmla="*/ 0 h 1008000"/>
              <a:gd name="connsiteX7" fmla="*/ 3450598 w 10224000"/>
              <a:gd name="connsiteY7" fmla="*/ 0 h 1008000"/>
              <a:gd name="connsiteX8" fmla="*/ 4294077 w 10224000"/>
              <a:gd name="connsiteY8" fmla="*/ 0 h 1008000"/>
              <a:gd name="connsiteX9" fmla="*/ 4830838 w 10224000"/>
              <a:gd name="connsiteY9" fmla="*/ 0 h 1008000"/>
              <a:gd name="connsiteX10" fmla="*/ 5367596 w 10224000"/>
              <a:gd name="connsiteY10" fmla="*/ 0 h 1008000"/>
              <a:gd name="connsiteX11" fmla="*/ 6006596 w 10224000"/>
              <a:gd name="connsiteY11" fmla="*/ 0 h 1008000"/>
              <a:gd name="connsiteX12" fmla="*/ 6747837 w 10224000"/>
              <a:gd name="connsiteY12" fmla="*/ 0 h 1008000"/>
              <a:gd name="connsiteX13" fmla="*/ 7489078 w 10224000"/>
              <a:gd name="connsiteY13" fmla="*/ 0 h 1008000"/>
              <a:gd name="connsiteX14" fmla="*/ 8230316 w 10224000"/>
              <a:gd name="connsiteY14" fmla="*/ 0 h 1008000"/>
              <a:gd name="connsiteX15" fmla="*/ 9073799 w 10224000"/>
              <a:gd name="connsiteY15" fmla="*/ 0 h 1008000"/>
              <a:gd name="connsiteX16" fmla="*/ 10224000 w 10224000"/>
              <a:gd name="connsiteY16" fmla="*/ 0 h 1008000"/>
              <a:gd name="connsiteX17" fmla="*/ 10224000 w 10224000"/>
              <a:gd name="connsiteY17" fmla="*/ 514080 h 1008000"/>
              <a:gd name="connsiteX18" fmla="*/ 10224000 w 10224000"/>
              <a:gd name="connsiteY18" fmla="*/ 1008000 h 1008000"/>
              <a:gd name="connsiteX19" fmla="*/ 9380516 w 10224000"/>
              <a:gd name="connsiteY19" fmla="*/ 1008000 h 1008000"/>
              <a:gd name="connsiteX20" fmla="*/ 8741517 w 10224000"/>
              <a:gd name="connsiteY20" fmla="*/ 1008000 h 1008000"/>
              <a:gd name="connsiteX21" fmla="*/ 8204759 w 10224000"/>
              <a:gd name="connsiteY21" fmla="*/ 1008000 h 1008000"/>
              <a:gd name="connsiteX22" fmla="*/ 7667998 w 10224000"/>
              <a:gd name="connsiteY22" fmla="*/ 1008000 h 1008000"/>
              <a:gd name="connsiteX23" fmla="*/ 7131236 w 10224000"/>
              <a:gd name="connsiteY23" fmla="*/ 1008000 h 1008000"/>
              <a:gd name="connsiteX24" fmla="*/ 6594478 w 10224000"/>
              <a:gd name="connsiteY24" fmla="*/ 1008000 h 1008000"/>
              <a:gd name="connsiteX25" fmla="*/ 5853237 w 10224000"/>
              <a:gd name="connsiteY25" fmla="*/ 1008000 h 1008000"/>
              <a:gd name="connsiteX26" fmla="*/ 5214237 w 10224000"/>
              <a:gd name="connsiteY26" fmla="*/ 1008000 h 1008000"/>
              <a:gd name="connsiteX27" fmla="*/ 4881959 w 10224000"/>
              <a:gd name="connsiteY27" fmla="*/ 1008000 h 1008000"/>
              <a:gd name="connsiteX28" fmla="*/ 4345198 w 10224000"/>
              <a:gd name="connsiteY28" fmla="*/ 1008000 h 1008000"/>
              <a:gd name="connsiteX29" fmla="*/ 3603956 w 10224000"/>
              <a:gd name="connsiteY29" fmla="*/ 1008000 h 1008000"/>
              <a:gd name="connsiteX30" fmla="*/ 3169437 w 10224000"/>
              <a:gd name="connsiteY30" fmla="*/ 1008000 h 1008000"/>
              <a:gd name="connsiteX31" fmla="*/ 2325957 w 10224000"/>
              <a:gd name="connsiteY31" fmla="*/ 1008000 h 1008000"/>
              <a:gd name="connsiteX32" fmla="*/ 1482478 w 10224000"/>
              <a:gd name="connsiteY32" fmla="*/ 1008000 h 1008000"/>
              <a:gd name="connsiteX33" fmla="*/ 843479 w 10224000"/>
              <a:gd name="connsiteY33" fmla="*/ 1008000 h 1008000"/>
              <a:gd name="connsiteX34" fmla="*/ 0 w 10224000"/>
              <a:gd name="connsiteY34" fmla="*/ 1008000 h 1008000"/>
              <a:gd name="connsiteX35" fmla="*/ 0 w 10224000"/>
              <a:gd name="connsiteY35" fmla="*/ 504000 h 1008000"/>
              <a:gd name="connsiteX36" fmla="*/ 0 w 10224000"/>
              <a:gd name="connsiteY36"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224000" h="1008000" fill="none" extrusionOk="0">
                <a:moveTo>
                  <a:pt x="0" y="0"/>
                </a:moveTo>
                <a:cubicBezTo>
                  <a:pt x="76387" y="-27045"/>
                  <a:pt x="215359" y="-7507"/>
                  <a:pt x="332278" y="0"/>
                </a:cubicBezTo>
                <a:cubicBezTo>
                  <a:pt x="501383" y="-7059"/>
                  <a:pt x="555734" y="14734"/>
                  <a:pt x="664559" y="0"/>
                </a:cubicBezTo>
                <a:cubicBezTo>
                  <a:pt x="797748" y="1906"/>
                  <a:pt x="852279" y="-22598"/>
                  <a:pt x="996837" y="0"/>
                </a:cubicBezTo>
                <a:cubicBezTo>
                  <a:pt x="1150552" y="-106564"/>
                  <a:pt x="1520608" y="-109737"/>
                  <a:pt x="1840317" y="0"/>
                </a:cubicBezTo>
                <a:cubicBezTo>
                  <a:pt x="2219828" y="7"/>
                  <a:pt x="2392631" y="-55063"/>
                  <a:pt x="2479316" y="0"/>
                </a:cubicBezTo>
                <a:cubicBezTo>
                  <a:pt x="2641719" y="-3386"/>
                  <a:pt x="2727610" y="-21493"/>
                  <a:pt x="2811598" y="0"/>
                </a:cubicBezTo>
                <a:cubicBezTo>
                  <a:pt x="2966857" y="-65578"/>
                  <a:pt x="3333974" y="-3886"/>
                  <a:pt x="3450598" y="0"/>
                </a:cubicBezTo>
                <a:cubicBezTo>
                  <a:pt x="3544829" y="121136"/>
                  <a:pt x="3818395" y="-93610"/>
                  <a:pt x="4294077" y="0"/>
                </a:cubicBezTo>
                <a:cubicBezTo>
                  <a:pt x="4633837" y="19546"/>
                  <a:pt x="4556135" y="6393"/>
                  <a:pt x="4830838" y="0"/>
                </a:cubicBezTo>
                <a:cubicBezTo>
                  <a:pt x="5072120" y="6007"/>
                  <a:pt x="5106677" y="-20590"/>
                  <a:pt x="5367596" y="0"/>
                </a:cubicBezTo>
                <a:cubicBezTo>
                  <a:pt x="5564779" y="17751"/>
                  <a:pt x="5823522" y="33795"/>
                  <a:pt x="6006596" y="0"/>
                </a:cubicBezTo>
                <a:cubicBezTo>
                  <a:pt x="6118440" y="-25267"/>
                  <a:pt x="6505565" y="-17481"/>
                  <a:pt x="6747837" y="0"/>
                </a:cubicBezTo>
                <a:cubicBezTo>
                  <a:pt x="7044986" y="1353"/>
                  <a:pt x="7111851" y="-18732"/>
                  <a:pt x="7489078" y="0"/>
                </a:cubicBezTo>
                <a:cubicBezTo>
                  <a:pt x="7796709" y="15797"/>
                  <a:pt x="7882523" y="-21520"/>
                  <a:pt x="8230316" y="0"/>
                </a:cubicBezTo>
                <a:cubicBezTo>
                  <a:pt x="8599530" y="31096"/>
                  <a:pt x="8744269" y="37486"/>
                  <a:pt x="9073799" y="0"/>
                </a:cubicBezTo>
                <a:cubicBezTo>
                  <a:pt x="9270041" y="54902"/>
                  <a:pt x="9973932" y="44160"/>
                  <a:pt x="10224000" y="0"/>
                </a:cubicBezTo>
                <a:cubicBezTo>
                  <a:pt x="10118319" y="201370"/>
                  <a:pt x="10208049" y="245220"/>
                  <a:pt x="10224000" y="514080"/>
                </a:cubicBezTo>
                <a:cubicBezTo>
                  <a:pt x="10251237" y="718603"/>
                  <a:pt x="10312457" y="801504"/>
                  <a:pt x="10224000" y="1008000"/>
                </a:cubicBezTo>
                <a:cubicBezTo>
                  <a:pt x="9913834" y="976383"/>
                  <a:pt x="9621610" y="951471"/>
                  <a:pt x="9380516" y="1008000"/>
                </a:cubicBezTo>
                <a:cubicBezTo>
                  <a:pt x="9187284" y="1069247"/>
                  <a:pt x="8991461" y="990733"/>
                  <a:pt x="8741517" y="1008000"/>
                </a:cubicBezTo>
                <a:cubicBezTo>
                  <a:pt x="8582227" y="1007550"/>
                  <a:pt x="8347028" y="969012"/>
                  <a:pt x="8204759" y="1008000"/>
                </a:cubicBezTo>
                <a:cubicBezTo>
                  <a:pt x="7918182" y="1022075"/>
                  <a:pt x="7875974" y="1057051"/>
                  <a:pt x="7667998" y="1008000"/>
                </a:cubicBezTo>
                <a:cubicBezTo>
                  <a:pt x="7475787" y="1022243"/>
                  <a:pt x="7376330" y="938531"/>
                  <a:pt x="7131236" y="1008000"/>
                </a:cubicBezTo>
                <a:cubicBezTo>
                  <a:pt x="7048188" y="970250"/>
                  <a:pt x="6849498" y="1000287"/>
                  <a:pt x="6594478" y="1008000"/>
                </a:cubicBezTo>
                <a:cubicBezTo>
                  <a:pt x="6493042" y="970275"/>
                  <a:pt x="6153360" y="972978"/>
                  <a:pt x="5853237" y="1008000"/>
                </a:cubicBezTo>
                <a:cubicBezTo>
                  <a:pt x="5680542" y="1062067"/>
                  <a:pt x="5348565" y="1019690"/>
                  <a:pt x="5214237" y="1008000"/>
                </a:cubicBezTo>
                <a:cubicBezTo>
                  <a:pt x="5048961" y="1029221"/>
                  <a:pt x="5003266" y="1003642"/>
                  <a:pt x="4881959" y="1008000"/>
                </a:cubicBezTo>
                <a:cubicBezTo>
                  <a:pt x="4844950" y="938275"/>
                  <a:pt x="4683832" y="985558"/>
                  <a:pt x="4345198" y="1008000"/>
                </a:cubicBezTo>
                <a:cubicBezTo>
                  <a:pt x="4226904" y="1081550"/>
                  <a:pt x="3982755" y="969119"/>
                  <a:pt x="3603956" y="1008000"/>
                </a:cubicBezTo>
                <a:cubicBezTo>
                  <a:pt x="3321570" y="1017566"/>
                  <a:pt x="3299977" y="1011817"/>
                  <a:pt x="3169437" y="1008000"/>
                </a:cubicBezTo>
                <a:cubicBezTo>
                  <a:pt x="3227194" y="1024688"/>
                  <a:pt x="2873082" y="968898"/>
                  <a:pt x="2325957" y="1008000"/>
                </a:cubicBezTo>
                <a:cubicBezTo>
                  <a:pt x="2053781" y="1008423"/>
                  <a:pt x="1758686" y="904302"/>
                  <a:pt x="1482478" y="1008000"/>
                </a:cubicBezTo>
                <a:cubicBezTo>
                  <a:pt x="1188992" y="975064"/>
                  <a:pt x="999588" y="1027201"/>
                  <a:pt x="843479" y="1008000"/>
                </a:cubicBezTo>
                <a:cubicBezTo>
                  <a:pt x="545777" y="963098"/>
                  <a:pt x="185121" y="891186"/>
                  <a:pt x="0" y="1008000"/>
                </a:cubicBezTo>
                <a:cubicBezTo>
                  <a:pt x="-47783" y="762164"/>
                  <a:pt x="-1771" y="745731"/>
                  <a:pt x="0" y="504000"/>
                </a:cubicBezTo>
                <a:cubicBezTo>
                  <a:pt x="55458" y="287668"/>
                  <a:pt x="74838" y="197773"/>
                  <a:pt x="0" y="0"/>
                </a:cubicBezTo>
                <a:close/>
              </a:path>
              <a:path w="10224000" h="1008000" stroke="0" extrusionOk="0">
                <a:moveTo>
                  <a:pt x="0" y="0"/>
                </a:moveTo>
                <a:cubicBezTo>
                  <a:pt x="291479" y="47371"/>
                  <a:pt x="405377" y="46221"/>
                  <a:pt x="536757" y="0"/>
                </a:cubicBezTo>
                <a:cubicBezTo>
                  <a:pt x="694766" y="5461"/>
                  <a:pt x="796346" y="-32245"/>
                  <a:pt x="869039" y="0"/>
                </a:cubicBezTo>
                <a:cubicBezTo>
                  <a:pt x="855266" y="-36130"/>
                  <a:pt x="1480783" y="-2275"/>
                  <a:pt x="1712518" y="0"/>
                </a:cubicBezTo>
                <a:cubicBezTo>
                  <a:pt x="1918627" y="82769"/>
                  <a:pt x="2138354" y="36772"/>
                  <a:pt x="2249276" y="0"/>
                </a:cubicBezTo>
                <a:cubicBezTo>
                  <a:pt x="2453934" y="-48508"/>
                  <a:pt x="2698651" y="-42001"/>
                  <a:pt x="2786038" y="0"/>
                </a:cubicBezTo>
                <a:cubicBezTo>
                  <a:pt x="3069506" y="40634"/>
                  <a:pt x="3185233" y="131172"/>
                  <a:pt x="3629517" y="0"/>
                </a:cubicBezTo>
                <a:cubicBezTo>
                  <a:pt x="3869151" y="-11055"/>
                  <a:pt x="3942287" y="-11355"/>
                  <a:pt x="4064037" y="0"/>
                </a:cubicBezTo>
                <a:cubicBezTo>
                  <a:pt x="4290698" y="-26912"/>
                  <a:pt x="4398193" y="24309"/>
                  <a:pt x="4907516" y="0"/>
                </a:cubicBezTo>
                <a:cubicBezTo>
                  <a:pt x="5309106" y="12281"/>
                  <a:pt x="5443543" y="-10026"/>
                  <a:pt x="5750999" y="0"/>
                </a:cubicBezTo>
                <a:cubicBezTo>
                  <a:pt x="5987747" y="42127"/>
                  <a:pt x="6222089" y="18398"/>
                  <a:pt x="6389999" y="0"/>
                </a:cubicBezTo>
                <a:cubicBezTo>
                  <a:pt x="6403614" y="72309"/>
                  <a:pt x="6990490" y="110670"/>
                  <a:pt x="7233478" y="0"/>
                </a:cubicBezTo>
                <a:cubicBezTo>
                  <a:pt x="7316792" y="-35585"/>
                  <a:pt x="7608362" y="30371"/>
                  <a:pt x="7770235" y="0"/>
                </a:cubicBezTo>
                <a:cubicBezTo>
                  <a:pt x="7888980" y="-89077"/>
                  <a:pt x="7965550" y="-8104"/>
                  <a:pt x="8306997" y="0"/>
                </a:cubicBezTo>
                <a:cubicBezTo>
                  <a:pt x="8607666" y="81240"/>
                  <a:pt x="8870685" y="39577"/>
                  <a:pt x="9048238" y="0"/>
                </a:cubicBezTo>
                <a:cubicBezTo>
                  <a:pt x="9335508" y="-13562"/>
                  <a:pt x="9416773" y="40903"/>
                  <a:pt x="9584996" y="0"/>
                </a:cubicBezTo>
                <a:cubicBezTo>
                  <a:pt x="9822051" y="24938"/>
                  <a:pt x="10023847" y="1198"/>
                  <a:pt x="10224000" y="0"/>
                </a:cubicBezTo>
                <a:cubicBezTo>
                  <a:pt x="10151770" y="171884"/>
                  <a:pt x="10381275" y="293406"/>
                  <a:pt x="10224000" y="524159"/>
                </a:cubicBezTo>
                <a:cubicBezTo>
                  <a:pt x="10277065" y="788430"/>
                  <a:pt x="10268874" y="846861"/>
                  <a:pt x="10224000" y="1008000"/>
                </a:cubicBezTo>
                <a:cubicBezTo>
                  <a:pt x="10049617" y="1092413"/>
                  <a:pt x="9857898" y="1012681"/>
                  <a:pt x="9482758" y="1008000"/>
                </a:cubicBezTo>
                <a:cubicBezTo>
                  <a:pt x="9270871" y="1035240"/>
                  <a:pt x="9266184" y="997844"/>
                  <a:pt x="9048238" y="1008000"/>
                </a:cubicBezTo>
                <a:cubicBezTo>
                  <a:pt x="9029267" y="956922"/>
                  <a:pt x="8613940" y="872077"/>
                  <a:pt x="8204759" y="1008000"/>
                </a:cubicBezTo>
                <a:cubicBezTo>
                  <a:pt x="7920224" y="1007912"/>
                  <a:pt x="7865878" y="1009881"/>
                  <a:pt x="7565756" y="1008000"/>
                </a:cubicBezTo>
                <a:cubicBezTo>
                  <a:pt x="7315835" y="1020451"/>
                  <a:pt x="7322812" y="1021546"/>
                  <a:pt x="7131236" y="1008000"/>
                </a:cubicBezTo>
                <a:cubicBezTo>
                  <a:pt x="6906307" y="942973"/>
                  <a:pt x="6630958" y="952630"/>
                  <a:pt x="6492236" y="1008000"/>
                </a:cubicBezTo>
                <a:cubicBezTo>
                  <a:pt x="6371015" y="1024433"/>
                  <a:pt x="6318324" y="983005"/>
                  <a:pt x="6159958" y="1008000"/>
                </a:cubicBezTo>
                <a:cubicBezTo>
                  <a:pt x="5996972" y="1007093"/>
                  <a:pt x="5882352" y="997929"/>
                  <a:pt x="5827676" y="1008000"/>
                </a:cubicBezTo>
                <a:cubicBezTo>
                  <a:pt x="5682622" y="940526"/>
                  <a:pt x="5452776" y="1041847"/>
                  <a:pt x="5188677" y="1008000"/>
                </a:cubicBezTo>
                <a:cubicBezTo>
                  <a:pt x="4901765" y="1026313"/>
                  <a:pt x="4932067" y="1032633"/>
                  <a:pt x="4754157" y="1008000"/>
                </a:cubicBezTo>
                <a:cubicBezTo>
                  <a:pt x="4512571" y="1011468"/>
                  <a:pt x="4303652" y="991761"/>
                  <a:pt x="4012916" y="1008000"/>
                </a:cubicBezTo>
                <a:cubicBezTo>
                  <a:pt x="3847113" y="993960"/>
                  <a:pt x="3687913" y="979483"/>
                  <a:pt x="3578396" y="1008000"/>
                </a:cubicBezTo>
                <a:cubicBezTo>
                  <a:pt x="3387704" y="995379"/>
                  <a:pt x="2943878" y="1026213"/>
                  <a:pt x="2837159" y="1008000"/>
                </a:cubicBezTo>
                <a:cubicBezTo>
                  <a:pt x="2669046" y="984935"/>
                  <a:pt x="2683590" y="1023296"/>
                  <a:pt x="2504877" y="1008000"/>
                </a:cubicBezTo>
                <a:cubicBezTo>
                  <a:pt x="2288021" y="1090159"/>
                  <a:pt x="2121263" y="943109"/>
                  <a:pt x="1763639" y="1008000"/>
                </a:cubicBezTo>
                <a:cubicBezTo>
                  <a:pt x="1425402" y="1012859"/>
                  <a:pt x="1533197" y="957076"/>
                  <a:pt x="1329119" y="1008000"/>
                </a:cubicBezTo>
                <a:cubicBezTo>
                  <a:pt x="1142324" y="1020540"/>
                  <a:pt x="1152272" y="1021500"/>
                  <a:pt x="996837" y="1008000"/>
                </a:cubicBezTo>
                <a:cubicBezTo>
                  <a:pt x="900976" y="987970"/>
                  <a:pt x="740754" y="1017590"/>
                  <a:pt x="562318" y="1008000"/>
                </a:cubicBezTo>
                <a:cubicBezTo>
                  <a:pt x="437262" y="1035222"/>
                  <a:pt x="174391" y="1003494"/>
                  <a:pt x="0" y="1008000"/>
                </a:cubicBezTo>
                <a:cubicBezTo>
                  <a:pt x="-76406" y="831831"/>
                  <a:pt x="122440" y="650964"/>
                  <a:pt x="0" y="524159"/>
                </a:cubicBezTo>
                <a:cubicBezTo>
                  <a:pt x="-40651" y="382301"/>
                  <a:pt x="198122" y="186763"/>
                  <a:pt x="0" y="0"/>
                </a:cubicBezTo>
                <a:close/>
              </a:path>
              <a:path w="10224000" h="1008000" fill="none" stroke="0" extrusionOk="0">
                <a:moveTo>
                  <a:pt x="0" y="0"/>
                </a:moveTo>
                <a:cubicBezTo>
                  <a:pt x="118469" y="259"/>
                  <a:pt x="149568" y="449"/>
                  <a:pt x="332278" y="0"/>
                </a:cubicBezTo>
                <a:cubicBezTo>
                  <a:pt x="507736" y="-11610"/>
                  <a:pt x="519222" y="7008"/>
                  <a:pt x="664559" y="0"/>
                </a:cubicBezTo>
                <a:cubicBezTo>
                  <a:pt x="725273" y="-30870"/>
                  <a:pt x="848787" y="-2041"/>
                  <a:pt x="996837" y="0"/>
                </a:cubicBezTo>
                <a:cubicBezTo>
                  <a:pt x="1102034" y="-129118"/>
                  <a:pt x="1356871" y="111195"/>
                  <a:pt x="1840317" y="0"/>
                </a:cubicBezTo>
                <a:cubicBezTo>
                  <a:pt x="2234167" y="39552"/>
                  <a:pt x="2373391" y="-9420"/>
                  <a:pt x="2479316" y="0"/>
                </a:cubicBezTo>
                <a:cubicBezTo>
                  <a:pt x="2599458" y="26464"/>
                  <a:pt x="2675210" y="-32982"/>
                  <a:pt x="2811598" y="0"/>
                </a:cubicBezTo>
                <a:cubicBezTo>
                  <a:pt x="3006739" y="-11432"/>
                  <a:pt x="3222658" y="9837"/>
                  <a:pt x="3450598" y="0"/>
                </a:cubicBezTo>
                <a:cubicBezTo>
                  <a:pt x="3697239" y="-46484"/>
                  <a:pt x="4121868" y="-35102"/>
                  <a:pt x="4294077" y="0"/>
                </a:cubicBezTo>
                <a:cubicBezTo>
                  <a:pt x="4546624" y="-19783"/>
                  <a:pt x="4718008" y="2445"/>
                  <a:pt x="4830838" y="0"/>
                </a:cubicBezTo>
                <a:cubicBezTo>
                  <a:pt x="5098024" y="4137"/>
                  <a:pt x="5090195" y="-7451"/>
                  <a:pt x="5367596" y="0"/>
                </a:cubicBezTo>
                <a:cubicBezTo>
                  <a:pt x="5659747" y="-6455"/>
                  <a:pt x="5853179" y="-28596"/>
                  <a:pt x="6006596" y="0"/>
                </a:cubicBezTo>
                <a:cubicBezTo>
                  <a:pt x="6230822" y="60096"/>
                  <a:pt x="6393086" y="-3612"/>
                  <a:pt x="6747837" y="0"/>
                </a:cubicBezTo>
                <a:cubicBezTo>
                  <a:pt x="7102840" y="31353"/>
                  <a:pt x="7153288" y="-10447"/>
                  <a:pt x="7489078" y="0"/>
                </a:cubicBezTo>
                <a:cubicBezTo>
                  <a:pt x="7841831" y="19881"/>
                  <a:pt x="7865406" y="2852"/>
                  <a:pt x="8230316" y="0"/>
                </a:cubicBezTo>
                <a:cubicBezTo>
                  <a:pt x="8636234" y="-23951"/>
                  <a:pt x="8796990" y="-20544"/>
                  <a:pt x="9073799" y="0"/>
                </a:cubicBezTo>
                <a:cubicBezTo>
                  <a:pt x="9421997" y="88816"/>
                  <a:pt x="9864993" y="36922"/>
                  <a:pt x="10224000" y="0"/>
                </a:cubicBezTo>
                <a:cubicBezTo>
                  <a:pt x="10236379" y="216275"/>
                  <a:pt x="10181851" y="256990"/>
                  <a:pt x="10224000" y="514080"/>
                </a:cubicBezTo>
                <a:cubicBezTo>
                  <a:pt x="10262741" y="766412"/>
                  <a:pt x="10222241" y="853028"/>
                  <a:pt x="10224000" y="1008000"/>
                </a:cubicBezTo>
                <a:cubicBezTo>
                  <a:pt x="9809039" y="1045037"/>
                  <a:pt x="9525099" y="1054531"/>
                  <a:pt x="9380516" y="1008000"/>
                </a:cubicBezTo>
                <a:cubicBezTo>
                  <a:pt x="9167847" y="990014"/>
                  <a:pt x="8946958" y="991845"/>
                  <a:pt x="8741517" y="1008000"/>
                </a:cubicBezTo>
                <a:cubicBezTo>
                  <a:pt x="8508391" y="994181"/>
                  <a:pt x="8430750" y="1006592"/>
                  <a:pt x="8204759" y="1008000"/>
                </a:cubicBezTo>
                <a:cubicBezTo>
                  <a:pt x="7974449" y="982825"/>
                  <a:pt x="7830370" y="1046283"/>
                  <a:pt x="7667998" y="1008000"/>
                </a:cubicBezTo>
                <a:cubicBezTo>
                  <a:pt x="7586427" y="947927"/>
                  <a:pt x="7349371" y="988983"/>
                  <a:pt x="7131236" y="1008000"/>
                </a:cubicBezTo>
                <a:cubicBezTo>
                  <a:pt x="6960127" y="1026686"/>
                  <a:pt x="6770126" y="1021212"/>
                  <a:pt x="6594478" y="1008000"/>
                </a:cubicBezTo>
                <a:cubicBezTo>
                  <a:pt x="6450336" y="987573"/>
                  <a:pt x="6056427" y="1072762"/>
                  <a:pt x="5853237" y="1008000"/>
                </a:cubicBezTo>
                <a:cubicBezTo>
                  <a:pt x="5546536" y="1102963"/>
                  <a:pt x="5347593" y="1023495"/>
                  <a:pt x="5214237" y="1008000"/>
                </a:cubicBezTo>
                <a:cubicBezTo>
                  <a:pt x="5073728" y="1048082"/>
                  <a:pt x="4961938" y="1010175"/>
                  <a:pt x="4881959" y="1008000"/>
                </a:cubicBezTo>
                <a:cubicBezTo>
                  <a:pt x="4713026" y="1052788"/>
                  <a:pt x="4648092" y="916201"/>
                  <a:pt x="4345198" y="1008000"/>
                </a:cubicBezTo>
                <a:cubicBezTo>
                  <a:pt x="4094398" y="984565"/>
                  <a:pt x="3853141" y="968911"/>
                  <a:pt x="3603956" y="1008000"/>
                </a:cubicBezTo>
                <a:cubicBezTo>
                  <a:pt x="3306331" y="1027744"/>
                  <a:pt x="3283192" y="1023307"/>
                  <a:pt x="3169437" y="1008000"/>
                </a:cubicBezTo>
                <a:cubicBezTo>
                  <a:pt x="2932109" y="1096175"/>
                  <a:pt x="2751127" y="1051005"/>
                  <a:pt x="2325957" y="1008000"/>
                </a:cubicBezTo>
                <a:cubicBezTo>
                  <a:pt x="1867916" y="969842"/>
                  <a:pt x="1763118" y="972724"/>
                  <a:pt x="1482478" y="1008000"/>
                </a:cubicBezTo>
                <a:cubicBezTo>
                  <a:pt x="1160573" y="978793"/>
                  <a:pt x="1070456" y="992168"/>
                  <a:pt x="843479" y="1008000"/>
                </a:cubicBezTo>
                <a:cubicBezTo>
                  <a:pt x="705636" y="1061789"/>
                  <a:pt x="166358" y="1013918"/>
                  <a:pt x="0" y="1008000"/>
                </a:cubicBezTo>
                <a:cubicBezTo>
                  <a:pt x="-38823" y="777391"/>
                  <a:pt x="37063" y="717018"/>
                  <a:pt x="0" y="504000"/>
                </a:cubicBezTo>
                <a:cubicBezTo>
                  <a:pt x="-155751" y="292560"/>
                  <a:pt x="123439" y="182895"/>
                  <a:pt x="0" y="0"/>
                </a:cubicBezTo>
                <a:close/>
              </a:path>
              <a:path w="10224000" h="1008000" fill="none" stroke="0" extrusionOk="0">
                <a:moveTo>
                  <a:pt x="0" y="0"/>
                </a:moveTo>
                <a:cubicBezTo>
                  <a:pt x="121421" y="593"/>
                  <a:pt x="190126" y="13432"/>
                  <a:pt x="332278" y="0"/>
                </a:cubicBezTo>
                <a:cubicBezTo>
                  <a:pt x="495011" y="-8038"/>
                  <a:pt x="479576" y="5937"/>
                  <a:pt x="664559" y="0"/>
                </a:cubicBezTo>
                <a:cubicBezTo>
                  <a:pt x="821163" y="16716"/>
                  <a:pt x="864000" y="-15723"/>
                  <a:pt x="996837" y="0"/>
                </a:cubicBezTo>
                <a:cubicBezTo>
                  <a:pt x="1122544" y="64961"/>
                  <a:pt x="1603979" y="69737"/>
                  <a:pt x="1840317" y="0"/>
                </a:cubicBezTo>
                <a:cubicBezTo>
                  <a:pt x="2309927" y="-8716"/>
                  <a:pt x="2373687" y="-36245"/>
                  <a:pt x="2479316" y="0"/>
                </a:cubicBezTo>
                <a:cubicBezTo>
                  <a:pt x="2589907" y="4661"/>
                  <a:pt x="2686361" y="-3229"/>
                  <a:pt x="2811598" y="0"/>
                </a:cubicBezTo>
                <a:cubicBezTo>
                  <a:pt x="2995859" y="-23080"/>
                  <a:pt x="3324398" y="-160"/>
                  <a:pt x="3450598" y="0"/>
                </a:cubicBezTo>
                <a:cubicBezTo>
                  <a:pt x="3567476" y="8143"/>
                  <a:pt x="3974774" y="22911"/>
                  <a:pt x="4294077" y="0"/>
                </a:cubicBezTo>
                <a:cubicBezTo>
                  <a:pt x="4606980" y="10821"/>
                  <a:pt x="4574330" y="8579"/>
                  <a:pt x="4830838" y="0"/>
                </a:cubicBezTo>
                <a:cubicBezTo>
                  <a:pt x="5087007" y="10477"/>
                  <a:pt x="5102794" y="-12638"/>
                  <a:pt x="5367596" y="0"/>
                </a:cubicBezTo>
                <a:cubicBezTo>
                  <a:pt x="5634799" y="56045"/>
                  <a:pt x="5844980" y="-8664"/>
                  <a:pt x="6006596" y="0"/>
                </a:cubicBezTo>
                <a:cubicBezTo>
                  <a:pt x="6185161" y="-16850"/>
                  <a:pt x="6336467" y="-50549"/>
                  <a:pt x="6747837" y="0"/>
                </a:cubicBezTo>
                <a:cubicBezTo>
                  <a:pt x="7112507" y="13143"/>
                  <a:pt x="7114433" y="-36445"/>
                  <a:pt x="7489078" y="0"/>
                </a:cubicBezTo>
                <a:cubicBezTo>
                  <a:pt x="7780339" y="31719"/>
                  <a:pt x="7895264" y="17166"/>
                  <a:pt x="8230316" y="0"/>
                </a:cubicBezTo>
                <a:cubicBezTo>
                  <a:pt x="8637684" y="-14668"/>
                  <a:pt x="8767664" y="-24359"/>
                  <a:pt x="9073799" y="0"/>
                </a:cubicBezTo>
                <a:cubicBezTo>
                  <a:pt x="9489993" y="65716"/>
                  <a:pt x="9921486" y="-1225"/>
                  <a:pt x="10224000" y="0"/>
                </a:cubicBezTo>
                <a:cubicBezTo>
                  <a:pt x="10144343" y="220474"/>
                  <a:pt x="10154750" y="268844"/>
                  <a:pt x="10224000" y="514080"/>
                </a:cubicBezTo>
                <a:cubicBezTo>
                  <a:pt x="10314286" y="744763"/>
                  <a:pt x="10205212" y="896451"/>
                  <a:pt x="10224000" y="1008000"/>
                </a:cubicBezTo>
                <a:cubicBezTo>
                  <a:pt x="9858560" y="1045869"/>
                  <a:pt x="9577821" y="960700"/>
                  <a:pt x="9380516" y="1008000"/>
                </a:cubicBezTo>
                <a:cubicBezTo>
                  <a:pt x="9161647" y="980074"/>
                  <a:pt x="8854997" y="1021555"/>
                  <a:pt x="8741517" y="1008000"/>
                </a:cubicBezTo>
                <a:cubicBezTo>
                  <a:pt x="8543811" y="987869"/>
                  <a:pt x="8343147" y="1057826"/>
                  <a:pt x="8204759" y="1008000"/>
                </a:cubicBezTo>
                <a:cubicBezTo>
                  <a:pt x="8018466" y="1007006"/>
                  <a:pt x="7802288" y="1016160"/>
                  <a:pt x="7667998" y="1008000"/>
                </a:cubicBezTo>
                <a:cubicBezTo>
                  <a:pt x="7456998" y="973566"/>
                  <a:pt x="7245031" y="937954"/>
                  <a:pt x="7131236" y="1008000"/>
                </a:cubicBezTo>
                <a:cubicBezTo>
                  <a:pt x="7065033" y="1042764"/>
                  <a:pt x="6698007" y="974518"/>
                  <a:pt x="6594478" y="1008000"/>
                </a:cubicBezTo>
                <a:cubicBezTo>
                  <a:pt x="6412713" y="997153"/>
                  <a:pt x="6013225" y="939408"/>
                  <a:pt x="5853237" y="1008000"/>
                </a:cubicBezTo>
                <a:cubicBezTo>
                  <a:pt x="5694717" y="1073197"/>
                  <a:pt x="5428895" y="966932"/>
                  <a:pt x="5214237" y="1008000"/>
                </a:cubicBezTo>
                <a:cubicBezTo>
                  <a:pt x="5045459" y="1034460"/>
                  <a:pt x="4981481" y="1006944"/>
                  <a:pt x="4881959" y="1008000"/>
                </a:cubicBezTo>
                <a:cubicBezTo>
                  <a:pt x="4704378" y="1029319"/>
                  <a:pt x="4532629" y="1055777"/>
                  <a:pt x="4345198" y="1008000"/>
                </a:cubicBezTo>
                <a:cubicBezTo>
                  <a:pt x="4222360" y="928574"/>
                  <a:pt x="3868031" y="1043912"/>
                  <a:pt x="3603956" y="1008000"/>
                </a:cubicBezTo>
                <a:cubicBezTo>
                  <a:pt x="3308788" y="1021893"/>
                  <a:pt x="3292973" y="1007208"/>
                  <a:pt x="3169437" y="1008000"/>
                </a:cubicBezTo>
                <a:cubicBezTo>
                  <a:pt x="3257967" y="894218"/>
                  <a:pt x="2788632" y="1090485"/>
                  <a:pt x="2325957" y="1008000"/>
                </a:cubicBezTo>
                <a:cubicBezTo>
                  <a:pt x="1939986" y="1023693"/>
                  <a:pt x="1774612" y="986534"/>
                  <a:pt x="1482478" y="1008000"/>
                </a:cubicBezTo>
                <a:cubicBezTo>
                  <a:pt x="1318917" y="1031196"/>
                  <a:pt x="1020205" y="999520"/>
                  <a:pt x="843479" y="1008000"/>
                </a:cubicBezTo>
                <a:cubicBezTo>
                  <a:pt x="720258" y="974419"/>
                  <a:pt x="136699" y="943025"/>
                  <a:pt x="0" y="1008000"/>
                </a:cubicBezTo>
                <a:cubicBezTo>
                  <a:pt x="15950" y="755655"/>
                  <a:pt x="-1610" y="719290"/>
                  <a:pt x="0" y="504000"/>
                </a:cubicBezTo>
                <a:cubicBezTo>
                  <a:pt x="58676" y="279816"/>
                  <a:pt x="29145" y="232792"/>
                  <a:pt x="0" y="0"/>
                </a:cubicBezTo>
                <a:close/>
              </a:path>
              <a:path w="10224000" h="1008000" fill="none" stroke="0" extrusionOk="0">
                <a:moveTo>
                  <a:pt x="0" y="0"/>
                </a:moveTo>
                <a:cubicBezTo>
                  <a:pt x="87128" y="-31768"/>
                  <a:pt x="165501" y="17311"/>
                  <a:pt x="332278" y="0"/>
                </a:cubicBezTo>
                <a:cubicBezTo>
                  <a:pt x="515654" y="-15822"/>
                  <a:pt x="512595" y="13742"/>
                  <a:pt x="664559" y="0"/>
                </a:cubicBezTo>
                <a:cubicBezTo>
                  <a:pt x="793230" y="62"/>
                  <a:pt x="857077" y="-4020"/>
                  <a:pt x="996837" y="0"/>
                </a:cubicBezTo>
                <a:cubicBezTo>
                  <a:pt x="1109294" y="-78606"/>
                  <a:pt x="1585560" y="-2520"/>
                  <a:pt x="1840317" y="0"/>
                </a:cubicBezTo>
                <a:cubicBezTo>
                  <a:pt x="2278108" y="-14943"/>
                  <a:pt x="2391083" y="-27981"/>
                  <a:pt x="2479316" y="0"/>
                </a:cubicBezTo>
                <a:cubicBezTo>
                  <a:pt x="2602770" y="8177"/>
                  <a:pt x="2676331" y="-26407"/>
                  <a:pt x="2811598" y="0"/>
                </a:cubicBezTo>
                <a:cubicBezTo>
                  <a:pt x="2962629" y="-24651"/>
                  <a:pt x="3321202" y="45505"/>
                  <a:pt x="3450598" y="0"/>
                </a:cubicBezTo>
                <a:cubicBezTo>
                  <a:pt x="3684504" y="52141"/>
                  <a:pt x="3950562" y="-60884"/>
                  <a:pt x="4294077" y="0"/>
                </a:cubicBezTo>
                <a:cubicBezTo>
                  <a:pt x="4614116" y="13113"/>
                  <a:pt x="4573745" y="15753"/>
                  <a:pt x="4830838" y="0"/>
                </a:cubicBezTo>
                <a:cubicBezTo>
                  <a:pt x="5098208" y="4786"/>
                  <a:pt x="5108151" y="-13498"/>
                  <a:pt x="5367596" y="0"/>
                </a:cubicBezTo>
                <a:cubicBezTo>
                  <a:pt x="5609107" y="1855"/>
                  <a:pt x="5838463" y="13357"/>
                  <a:pt x="6006596" y="0"/>
                </a:cubicBezTo>
                <a:cubicBezTo>
                  <a:pt x="6170356" y="20998"/>
                  <a:pt x="6420931" y="-2824"/>
                  <a:pt x="6747837" y="0"/>
                </a:cubicBezTo>
                <a:cubicBezTo>
                  <a:pt x="7076490" y="7175"/>
                  <a:pt x="7134253" y="-41560"/>
                  <a:pt x="7489078" y="0"/>
                </a:cubicBezTo>
                <a:cubicBezTo>
                  <a:pt x="7820983" y="17826"/>
                  <a:pt x="7865792" y="-562"/>
                  <a:pt x="8230316" y="0"/>
                </a:cubicBezTo>
                <a:cubicBezTo>
                  <a:pt x="8597828" y="15939"/>
                  <a:pt x="8754391" y="26539"/>
                  <a:pt x="9073799" y="0"/>
                </a:cubicBezTo>
                <a:cubicBezTo>
                  <a:pt x="9266130" y="93325"/>
                  <a:pt x="10023122" y="-24132"/>
                  <a:pt x="10224000" y="0"/>
                </a:cubicBezTo>
                <a:cubicBezTo>
                  <a:pt x="10186870" y="203467"/>
                  <a:pt x="10269383" y="266721"/>
                  <a:pt x="10224000" y="514080"/>
                </a:cubicBezTo>
                <a:cubicBezTo>
                  <a:pt x="10212510" y="741445"/>
                  <a:pt x="10202061" y="822021"/>
                  <a:pt x="10224000" y="1008000"/>
                </a:cubicBezTo>
                <a:cubicBezTo>
                  <a:pt x="9826902" y="1045307"/>
                  <a:pt x="9531586" y="1004151"/>
                  <a:pt x="9380516" y="1008000"/>
                </a:cubicBezTo>
                <a:cubicBezTo>
                  <a:pt x="9144697" y="998435"/>
                  <a:pt x="8970418" y="1001311"/>
                  <a:pt x="8741517" y="1008000"/>
                </a:cubicBezTo>
                <a:cubicBezTo>
                  <a:pt x="8553073" y="978349"/>
                  <a:pt x="8332503" y="979944"/>
                  <a:pt x="8204759" y="1008000"/>
                </a:cubicBezTo>
                <a:cubicBezTo>
                  <a:pt x="7953375" y="1049092"/>
                  <a:pt x="7839640" y="1039802"/>
                  <a:pt x="7667998" y="1008000"/>
                </a:cubicBezTo>
                <a:cubicBezTo>
                  <a:pt x="7568368" y="1010405"/>
                  <a:pt x="7289651" y="965833"/>
                  <a:pt x="7131236" y="1008000"/>
                </a:cubicBezTo>
                <a:cubicBezTo>
                  <a:pt x="7075329" y="1014213"/>
                  <a:pt x="6752322" y="961843"/>
                  <a:pt x="6594478" y="1008000"/>
                </a:cubicBezTo>
                <a:cubicBezTo>
                  <a:pt x="6465267" y="1002622"/>
                  <a:pt x="6088975" y="918551"/>
                  <a:pt x="5853237" y="1008000"/>
                </a:cubicBezTo>
                <a:cubicBezTo>
                  <a:pt x="5665771" y="1053688"/>
                  <a:pt x="5384152" y="980657"/>
                  <a:pt x="5214237" y="1008000"/>
                </a:cubicBezTo>
                <a:cubicBezTo>
                  <a:pt x="5067859" y="1022386"/>
                  <a:pt x="4995932" y="993692"/>
                  <a:pt x="4881959" y="1008000"/>
                </a:cubicBezTo>
                <a:cubicBezTo>
                  <a:pt x="4781422" y="964263"/>
                  <a:pt x="4589301" y="1045141"/>
                  <a:pt x="4345198" y="1008000"/>
                </a:cubicBezTo>
                <a:cubicBezTo>
                  <a:pt x="4197345" y="1010060"/>
                  <a:pt x="3902956" y="1026665"/>
                  <a:pt x="3603956" y="1008000"/>
                </a:cubicBezTo>
                <a:cubicBezTo>
                  <a:pt x="3318455" y="1020099"/>
                  <a:pt x="3294890" y="1011071"/>
                  <a:pt x="3169437" y="1008000"/>
                </a:cubicBezTo>
                <a:cubicBezTo>
                  <a:pt x="3170652" y="938054"/>
                  <a:pt x="2854630" y="1028813"/>
                  <a:pt x="2325957" y="1008000"/>
                </a:cubicBezTo>
                <a:cubicBezTo>
                  <a:pt x="2007785" y="1038867"/>
                  <a:pt x="1747439" y="994406"/>
                  <a:pt x="1482478" y="1008000"/>
                </a:cubicBezTo>
                <a:cubicBezTo>
                  <a:pt x="1243624" y="971015"/>
                  <a:pt x="1000284" y="986368"/>
                  <a:pt x="843479" y="1008000"/>
                </a:cubicBezTo>
                <a:cubicBezTo>
                  <a:pt x="624054" y="1006675"/>
                  <a:pt x="163980" y="924661"/>
                  <a:pt x="0" y="1008000"/>
                </a:cubicBezTo>
                <a:cubicBezTo>
                  <a:pt x="-1330" y="764883"/>
                  <a:pt x="11875" y="730015"/>
                  <a:pt x="0" y="504000"/>
                </a:cubicBezTo>
                <a:cubicBezTo>
                  <a:pt x="-16659" y="268603"/>
                  <a:pt x="16810" y="202942"/>
                  <a:pt x="0" y="0"/>
                </a:cubicBezTo>
                <a:close/>
              </a:path>
              <a:path w="10224000" h="1008000" fill="none" stroke="0" extrusionOk="0">
                <a:moveTo>
                  <a:pt x="0" y="0"/>
                </a:moveTo>
                <a:cubicBezTo>
                  <a:pt x="72819" y="-25249"/>
                  <a:pt x="174226" y="21551"/>
                  <a:pt x="332278" y="0"/>
                </a:cubicBezTo>
                <a:cubicBezTo>
                  <a:pt x="502931" y="-12942"/>
                  <a:pt x="539235" y="12653"/>
                  <a:pt x="664559" y="0"/>
                </a:cubicBezTo>
                <a:cubicBezTo>
                  <a:pt x="798771" y="3402"/>
                  <a:pt x="851304" y="-8592"/>
                  <a:pt x="996837" y="0"/>
                </a:cubicBezTo>
                <a:cubicBezTo>
                  <a:pt x="1071512" y="-70623"/>
                  <a:pt x="1515016" y="-27408"/>
                  <a:pt x="1840317" y="0"/>
                </a:cubicBezTo>
                <a:cubicBezTo>
                  <a:pt x="2243228" y="1082"/>
                  <a:pt x="2383199" y="-42641"/>
                  <a:pt x="2479316" y="0"/>
                </a:cubicBezTo>
                <a:cubicBezTo>
                  <a:pt x="2622289" y="2894"/>
                  <a:pt x="2698262" y="-9418"/>
                  <a:pt x="2811598" y="0"/>
                </a:cubicBezTo>
                <a:cubicBezTo>
                  <a:pt x="2960674" y="-52816"/>
                  <a:pt x="3318799" y="25361"/>
                  <a:pt x="3450598" y="0"/>
                </a:cubicBezTo>
                <a:cubicBezTo>
                  <a:pt x="3594162" y="80522"/>
                  <a:pt x="3906376" y="-45214"/>
                  <a:pt x="4294077" y="0"/>
                </a:cubicBezTo>
                <a:cubicBezTo>
                  <a:pt x="4614379" y="10022"/>
                  <a:pt x="4574084" y="11193"/>
                  <a:pt x="4830838" y="0"/>
                </a:cubicBezTo>
                <a:cubicBezTo>
                  <a:pt x="5078008" y="12577"/>
                  <a:pt x="5107461" y="-11583"/>
                  <a:pt x="5367596" y="0"/>
                </a:cubicBezTo>
                <a:cubicBezTo>
                  <a:pt x="5613799" y="39192"/>
                  <a:pt x="5845655" y="19046"/>
                  <a:pt x="6006596" y="0"/>
                </a:cubicBezTo>
                <a:cubicBezTo>
                  <a:pt x="6149142" y="-17637"/>
                  <a:pt x="6485670" y="-73639"/>
                  <a:pt x="6747837" y="0"/>
                </a:cubicBezTo>
                <a:cubicBezTo>
                  <a:pt x="7046416" y="2853"/>
                  <a:pt x="7118098" y="-26840"/>
                  <a:pt x="7489078" y="0"/>
                </a:cubicBezTo>
                <a:cubicBezTo>
                  <a:pt x="7797429" y="25571"/>
                  <a:pt x="7875618" y="-26756"/>
                  <a:pt x="8230316" y="0"/>
                </a:cubicBezTo>
                <a:cubicBezTo>
                  <a:pt x="8617012" y="-7263"/>
                  <a:pt x="8745511" y="14232"/>
                  <a:pt x="9073799" y="0"/>
                </a:cubicBezTo>
                <a:cubicBezTo>
                  <a:pt x="9265625" y="97359"/>
                  <a:pt x="9974287" y="13010"/>
                  <a:pt x="10224000" y="0"/>
                </a:cubicBezTo>
                <a:cubicBezTo>
                  <a:pt x="10120510" y="211006"/>
                  <a:pt x="10214494" y="262404"/>
                  <a:pt x="10224000" y="514080"/>
                </a:cubicBezTo>
                <a:cubicBezTo>
                  <a:pt x="10235562" y="747029"/>
                  <a:pt x="10276925" y="816217"/>
                  <a:pt x="10224000" y="1008000"/>
                </a:cubicBezTo>
                <a:cubicBezTo>
                  <a:pt x="9892101" y="1016983"/>
                  <a:pt x="9591187" y="971587"/>
                  <a:pt x="9380516" y="1008000"/>
                </a:cubicBezTo>
                <a:cubicBezTo>
                  <a:pt x="9188512" y="986152"/>
                  <a:pt x="8950581" y="1001140"/>
                  <a:pt x="8741517" y="1008000"/>
                </a:cubicBezTo>
                <a:cubicBezTo>
                  <a:pt x="8563487" y="1015001"/>
                  <a:pt x="8343718" y="1004732"/>
                  <a:pt x="8204759" y="1008000"/>
                </a:cubicBezTo>
                <a:cubicBezTo>
                  <a:pt x="7926373" y="1023670"/>
                  <a:pt x="7866794" y="1045218"/>
                  <a:pt x="7667998" y="1008000"/>
                </a:cubicBezTo>
                <a:cubicBezTo>
                  <a:pt x="7512126" y="1019885"/>
                  <a:pt x="7341234" y="928284"/>
                  <a:pt x="7131236" y="1008000"/>
                </a:cubicBezTo>
                <a:cubicBezTo>
                  <a:pt x="7053002" y="1027667"/>
                  <a:pt x="6773237" y="996186"/>
                  <a:pt x="6594478" y="1008000"/>
                </a:cubicBezTo>
                <a:cubicBezTo>
                  <a:pt x="6469442" y="1029276"/>
                  <a:pt x="6111139" y="919029"/>
                  <a:pt x="5853237" y="1008000"/>
                </a:cubicBezTo>
                <a:cubicBezTo>
                  <a:pt x="5685732" y="1053746"/>
                  <a:pt x="5363314" y="975400"/>
                  <a:pt x="5214237" y="1008000"/>
                </a:cubicBezTo>
                <a:cubicBezTo>
                  <a:pt x="5044770" y="1027563"/>
                  <a:pt x="4995944" y="999410"/>
                  <a:pt x="4881959" y="1008000"/>
                </a:cubicBezTo>
                <a:cubicBezTo>
                  <a:pt x="4841457" y="964589"/>
                  <a:pt x="4656664" y="1039298"/>
                  <a:pt x="4345198" y="1008000"/>
                </a:cubicBezTo>
                <a:cubicBezTo>
                  <a:pt x="4238219" y="1055760"/>
                  <a:pt x="3958469" y="978687"/>
                  <a:pt x="3603956" y="1008000"/>
                </a:cubicBezTo>
                <a:cubicBezTo>
                  <a:pt x="3319627" y="1021309"/>
                  <a:pt x="3298972" y="1010036"/>
                  <a:pt x="3169437" y="1008000"/>
                </a:cubicBezTo>
                <a:cubicBezTo>
                  <a:pt x="3237902" y="996803"/>
                  <a:pt x="2854062" y="999206"/>
                  <a:pt x="2325957" y="1008000"/>
                </a:cubicBezTo>
                <a:cubicBezTo>
                  <a:pt x="2049999" y="1034063"/>
                  <a:pt x="1752164" y="963754"/>
                  <a:pt x="1482478" y="1008000"/>
                </a:cubicBezTo>
                <a:cubicBezTo>
                  <a:pt x="1197229" y="986080"/>
                  <a:pt x="976555" y="980108"/>
                  <a:pt x="843479" y="1008000"/>
                </a:cubicBezTo>
                <a:cubicBezTo>
                  <a:pt x="556424" y="1005826"/>
                  <a:pt x="195064" y="918181"/>
                  <a:pt x="0" y="1008000"/>
                </a:cubicBezTo>
                <a:cubicBezTo>
                  <a:pt x="-45140" y="761944"/>
                  <a:pt x="-3508" y="733074"/>
                  <a:pt x="0" y="504000"/>
                </a:cubicBezTo>
                <a:cubicBezTo>
                  <a:pt x="47521" y="287208"/>
                  <a:pt x="58080" y="203305"/>
                  <a:pt x="0" y="0"/>
                </a:cubicBezTo>
                <a:close/>
              </a:path>
            </a:pathLst>
          </a:custGeom>
          <a:solidFill>
            <a:schemeClr val="bg1"/>
          </a:solidFill>
          <a:ln w="76200">
            <a:solidFill>
              <a:schemeClr val="accent2"/>
            </a:solidFill>
            <a:extLst>
              <a:ext uri="{C807C97D-BFC1-408E-A445-0C87EB9F89A2}">
                <ask:lineSketchStyleProps xmlns:ask="http://schemas.microsoft.com/office/drawing/2018/sketchyshapes" sd="1219033472">
                  <a:custGeom>
                    <a:avLst/>
                    <a:gdLst>
                      <a:gd name="connsiteX0" fmla="*/ 0 w 2602354"/>
                      <a:gd name="connsiteY0" fmla="*/ 0 h 1188000"/>
                      <a:gd name="connsiteX1" fmla="*/ 84576 w 2602354"/>
                      <a:gd name="connsiteY1" fmla="*/ 0 h 1188000"/>
                      <a:gd name="connsiteX2" fmla="*/ 169153 w 2602354"/>
                      <a:gd name="connsiteY2" fmla="*/ 0 h 1188000"/>
                      <a:gd name="connsiteX3" fmla="*/ 253729 w 2602354"/>
                      <a:gd name="connsiteY3" fmla="*/ 0 h 1188000"/>
                      <a:gd name="connsiteX4" fmla="*/ 468423 w 2602354"/>
                      <a:gd name="connsiteY4" fmla="*/ 0 h 1188000"/>
                      <a:gd name="connsiteX5" fmla="*/ 631070 w 2602354"/>
                      <a:gd name="connsiteY5" fmla="*/ 0 h 1188000"/>
                      <a:gd name="connsiteX6" fmla="*/ 715647 w 2602354"/>
                      <a:gd name="connsiteY6" fmla="*/ 0 h 1188000"/>
                      <a:gd name="connsiteX7" fmla="*/ 878294 w 2602354"/>
                      <a:gd name="connsiteY7" fmla="*/ 0 h 1188000"/>
                      <a:gd name="connsiteX8" fmla="*/ 1092988 w 2602354"/>
                      <a:gd name="connsiteY8" fmla="*/ 0 h 1188000"/>
                      <a:gd name="connsiteX9" fmla="*/ 1229612 w 2602354"/>
                      <a:gd name="connsiteY9" fmla="*/ 0 h 1188000"/>
                      <a:gd name="connsiteX10" fmla="*/ 1366235 w 2602354"/>
                      <a:gd name="connsiteY10" fmla="*/ 0 h 1188000"/>
                      <a:gd name="connsiteX11" fmla="*/ 1528882 w 2602354"/>
                      <a:gd name="connsiteY11" fmla="*/ 0 h 1188000"/>
                      <a:gd name="connsiteX12" fmla="*/ 1717553 w 2602354"/>
                      <a:gd name="connsiteY12" fmla="*/ 0 h 1188000"/>
                      <a:gd name="connsiteX13" fmla="*/ 1906224 w 2602354"/>
                      <a:gd name="connsiteY13" fmla="*/ 0 h 1188000"/>
                      <a:gd name="connsiteX14" fmla="*/ 2094894 w 2602354"/>
                      <a:gd name="connsiteY14" fmla="*/ 0 h 1188000"/>
                      <a:gd name="connsiteX15" fmla="*/ 2309589 w 2602354"/>
                      <a:gd name="connsiteY15" fmla="*/ 0 h 1188000"/>
                      <a:gd name="connsiteX16" fmla="*/ 2602354 w 2602354"/>
                      <a:gd name="connsiteY16" fmla="*/ 0 h 1188000"/>
                      <a:gd name="connsiteX17" fmla="*/ 2602354 w 2602354"/>
                      <a:gd name="connsiteY17" fmla="*/ 605880 h 1188000"/>
                      <a:gd name="connsiteX18" fmla="*/ 2602354 w 2602354"/>
                      <a:gd name="connsiteY18" fmla="*/ 1188000 h 1188000"/>
                      <a:gd name="connsiteX19" fmla="*/ 2387659 w 2602354"/>
                      <a:gd name="connsiteY19" fmla="*/ 1188000 h 1188000"/>
                      <a:gd name="connsiteX20" fmla="*/ 2225012 w 2602354"/>
                      <a:gd name="connsiteY20" fmla="*/ 1188000 h 1188000"/>
                      <a:gd name="connsiteX21" fmla="*/ 2088389 w 2602354"/>
                      <a:gd name="connsiteY21" fmla="*/ 1188000 h 1188000"/>
                      <a:gd name="connsiteX22" fmla="*/ 1951765 w 2602354"/>
                      <a:gd name="connsiteY22" fmla="*/ 1188000 h 1188000"/>
                      <a:gd name="connsiteX23" fmla="*/ 1815141 w 2602354"/>
                      <a:gd name="connsiteY23" fmla="*/ 1188000 h 1188000"/>
                      <a:gd name="connsiteX24" fmla="*/ 1678518 w 2602354"/>
                      <a:gd name="connsiteY24" fmla="*/ 1188000 h 1188000"/>
                      <a:gd name="connsiteX25" fmla="*/ 1489847 w 2602354"/>
                      <a:gd name="connsiteY25" fmla="*/ 1188000 h 1188000"/>
                      <a:gd name="connsiteX26" fmla="*/ 1327200 w 2602354"/>
                      <a:gd name="connsiteY26" fmla="*/ 1188000 h 1188000"/>
                      <a:gd name="connsiteX27" fmla="*/ 1242624 w 2602354"/>
                      <a:gd name="connsiteY27" fmla="*/ 1188000 h 1188000"/>
                      <a:gd name="connsiteX28" fmla="*/ 1106000 w 2602354"/>
                      <a:gd name="connsiteY28" fmla="*/ 1188000 h 1188000"/>
                      <a:gd name="connsiteX29" fmla="*/ 917329 w 2602354"/>
                      <a:gd name="connsiteY29" fmla="*/ 1188000 h 1188000"/>
                      <a:gd name="connsiteX30" fmla="*/ 806729 w 2602354"/>
                      <a:gd name="connsiteY30" fmla="*/ 1188000 h 1188000"/>
                      <a:gd name="connsiteX31" fmla="*/ 592035 w 2602354"/>
                      <a:gd name="connsiteY31" fmla="*/ 1188000 h 1188000"/>
                      <a:gd name="connsiteX32" fmla="*/ 377341 w 2602354"/>
                      <a:gd name="connsiteY32" fmla="*/ 1188000 h 1188000"/>
                      <a:gd name="connsiteX33" fmla="*/ 214694 w 2602354"/>
                      <a:gd name="connsiteY33" fmla="*/ 1188000 h 1188000"/>
                      <a:gd name="connsiteX34" fmla="*/ 0 w 2602354"/>
                      <a:gd name="connsiteY34" fmla="*/ 1188000 h 1188000"/>
                      <a:gd name="connsiteX35" fmla="*/ 0 w 2602354"/>
                      <a:gd name="connsiteY35" fmla="*/ 594000 h 1188000"/>
                      <a:gd name="connsiteX36" fmla="*/ 0 w 2602354"/>
                      <a:gd name="connsiteY36" fmla="*/ 0 h 1188000"/>
                      <a:gd name="connsiteX0" fmla="*/ 0 w 2602354"/>
                      <a:gd name="connsiteY0" fmla="*/ 0 h 1188000"/>
                      <a:gd name="connsiteX1" fmla="*/ 136623 w 2602354"/>
                      <a:gd name="connsiteY1" fmla="*/ 0 h 1188000"/>
                      <a:gd name="connsiteX2" fmla="*/ 221200 w 2602354"/>
                      <a:gd name="connsiteY2" fmla="*/ 0 h 1188000"/>
                      <a:gd name="connsiteX3" fmla="*/ 435894 w 2602354"/>
                      <a:gd name="connsiteY3" fmla="*/ 0 h 1188000"/>
                      <a:gd name="connsiteX4" fmla="*/ 572517 w 2602354"/>
                      <a:gd name="connsiteY4" fmla="*/ 0 h 1188000"/>
                      <a:gd name="connsiteX5" fmla="*/ 709141 w 2602354"/>
                      <a:gd name="connsiteY5" fmla="*/ 0 h 1188000"/>
                      <a:gd name="connsiteX6" fmla="*/ 923835 w 2602354"/>
                      <a:gd name="connsiteY6" fmla="*/ 0 h 1188000"/>
                      <a:gd name="connsiteX7" fmla="*/ 1034435 w 2602354"/>
                      <a:gd name="connsiteY7" fmla="*/ 0 h 1188000"/>
                      <a:gd name="connsiteX8" fmla="*/ 1249129 w 2602354"/>
                      <a:gd name="connsiteY8" fmla="*/ 0 h 1188000"/>
                      <a:gd name="connsiteX9" fmla="*/ 1463824 w 2602354"/>
                      <a:gd name="connsiteY9" fmla="*/ 0 h 1188000"/>
                      <a:gd name="connsiteX10" fmla="*/ 1626471 w 2602354"/>
                      <a:gd name="connsiteY10" fmla="*/ 0 h 1188000"/>
                      <a:gd name="connsiteX11" fmla="*/ 1841165 w 2602354"/>
                      <a:gd name="connsiteY11" fmla="*/ 0 h 1188000"/>
                      <a:gd name="connsiteX12" fmla="*/ 1977788 w 2602354"/>
                      <a:gd name="connsiteY12" fmla="*/ 0 h 1188000"/>
                      <a:gd name="connsiteX13" fmla="*/ 2114412 w 2602354"/>
                      <a:gd name="connsiteY13" fmla="*/ 0 h 1188000"/>
                      <a:gd name="connsiteX14" fmla="*/ 2303083 w 2602354"/>
                      <a:gd name="connsiteY14" fmla="*/ 0 h 1188000"/>
                      <a:gd name="connsiteX15" fmla="*/ 2439706 w 2602354"/>
                      <a:gd name="connsiteY15" fmla="*/ 0 h 1188000"/>
                      <a:gd name="connsiteX16" fmla="*/ 2602354 w 2602354"/>
                      <a:gd name="connsiteY16" fmla="*/ 0 h 1188000"/>
                      <a:gd name="connsiteX17" fmla="*/ 2602354 w 2602354"/>
                      <a:gd name="connsiteY17" fmla="*/ 617759 h 1188000"/>
                      <a:gd name="connsiteX18" fmla="*/ 2602354 w 2602354"/>
                      <a:gd name="connsiteY18" fmla="*/ 1188000 h 1188000"/>
                      <a:gd name="connsiteX19" fmla="*/ 2413683 w 2602354"/>
                      <a:gd name="connsiteY19" fmla="*/ 1188000 h 1188000"/>
                      <a:gd name="connsiteX20" fmla="*/ 2303083 w 2602354"/>
                      <a:gd name="connsiteY20" fmla="*/ 1188000 h 1188000"/>
                      <a:gd name="connsiteX21" fmla="*/ 2088389 w 2602354"/>
                      <a:gd name="connsiteY21" fmla="*/ 1188000 h 1188000"/>
                      <a:gd name="connsiteX22" fmla="*/ 1925741 w 2602354"/>
                      <a:gd name="connsiteY22" fmla="*/ 1188000 h 1188000"/>
                      <a:gd name="connsiteX23" fmla="*/ 1815141 w 2602354"/>
                      <a:gd name="connsiteY23" fmla="*/ 1188000 h 1188000"/>
                      <a:gd name="connsiteX24" fmla="*/ 1652494 w 2602354"/>
                      <a:gd name="connsiteY24" fmla="*/ 1188000 h 1188000"/>
                      <a:gd name="connsiteX25" fmla="*/ 1567918 w 2602354"/>
                      <a:gd name="connsiteY25" fmla="*/ 1188000 h 1188000"/>
                      <a:gd name="connsiteX26" fmla="*/ 1483341 w 2602354"/>
                      <a:gd name="connsiteY26" fmla="*/ 1188000 h 1188000"/>
                      <a:gd name="connsiteX27" fmla="*/ 1320694 w 2602354"/>
                      <a:gd name="connsiteY27" fmla="*/ 1188000 h 1188000"/>
                      <a:gd name="connsiteX28" fmla="*/ 1210094 w 2602354"/>
                      <a:gd name="connsiteY28" fmla="*/ 1188000 h 1188000"/>
                      <a:gd name="connsiteX29" fmla="*/ 1021423 w 2602354"/>
                      <a:gd name="connsiteY29" fmla="*/ 1188000 h 1188000"/>
                      <a:gd name="connsiteX30" fmla="*/ 910823 w 2602354"/>
                      <a:gd name="connsiteY30" fmla="*/ 1188000 h 1188000"/>
                      <a:gd name="connsiteX31" fmla="*/ 722153 w 2602354"/>
                      <a:gd name="connsiteY31" fmla="*/ 1188000 h 1188000"/>
                      <a:gd name="connsiteX32" fmla="*/ 637576 w 2602354"/>
                      <a:gd name="connsiteY32" fmla="*/ 1188000 h 1188000"/>
                      <a:gd name="connsiteX33" fmla="*/ 448906 w 2602354"/>
                      <a:gd name="connsiteY33" fmla="*/ 1188000 h 1188000"/>
                      <a:gd name="connsiteX34" fmla="*/ 338306 w 2602354"/>
                      <a:gd name="connsiteY34" fmla="*/ 1188000 h 1188000"/>
                      <a:gd name="connsiteX35" fmla="*/ 253729 w 2602354"/>
                      <a:gd name="connsiteY35" fmla="*/ 1188000 h 1188000"/>
                      <a:gd name="connsiteX36" fmla="*/ 143129 w 2602354"/>
                      <a:gd name="connsiteY36" fmla="*/ 1188000 h 1188000"/>
                      <a:gd name="connsiteX37" fmla="*/ 0 w 2602354"/>
                      <a:gd name="connsiteY37" fmla="*/ 1188000 h 1188000"/>
                      <a:gd name="connsiteX38" fmla="*/ 0 w 2602354"/>
                      <a:gd name="connsiteY38" fmla="*/ 617759 h 1188000"/>
                      <a:gd name="connsiteX39" fmla="*/ 0 w 2602354"/>
                      <a:gd name="connsiteY39" fmla="*/ 0 h 1188000"/>
                      <a:gd name="connsiteX0" fmla="*/ 0 w 2602354"/>
                      <a:gd name="connsiteY0" fmla="*/ 0 h 1188000"/>
                      <a:gd name="connsiteX1" fmla="*/ 84576 w 2602354"/>
                      <a:gd name="connsiteY1" fmla="*/ 0 h 1188000"/>
                      <a:gd name="connsiteX2" fmla="*/ 169153 w 2602354"/>
                      <a:gd name="connsiteY2" fmla="*/ 0 h 1188000"/>
                      <a:gd name="connsiteX3" fmla="*/ 253729 w 2602354"/>
                      <a:gd name="connsiteY3" fmla="*/ 0 h 1188000"/>
                      <a:gd name="connsiteX4" fmla="*/ 468423 w 2602354"/>
                      <a:gd name="connsiteY4" fmla="*/ 0 h 1188000"/>
                      <a:gd name="connsiteX5" fmla="*/ 631070 w 2602354"/>
                      <a:gd name="connsiteY5" fmla="*/ 0 h 1188000"/>
                      <a:gd name="connsiteX6" fmla="*/ 715647 w 2602354"/>
                      <a:gd name="connsiteY6" fmla="*/ 0 h 1188000"/>
                      <a:gd name="connsiteX7" fmla="*/ 878294 w 2602354"/>
                      <a:gd name="connsiteY7" fmla="*/ 0 h 1188000"/>
                      <a:gd name="connsiteX8" fmla="*/ 1092988 w 2602354"/>
                      <a:gd name="connsiteY8" fmla="*/ 0 h 1188000"/>
                      <a:gd name="connsiteX9" fmla="*/ 1229612 w 2602354"/>
                      <a:gd name="connsiteY9" fmla="*/ 0 h 1188000"/>
                      <a:gd name="connsiteX10" fmla="*/ 1366235 w 2602354"/>
                      <a:gd name="connsiteY10" fmla="*/ 0 h 1188000"/>
                      <a:gd name="connsiteX11" fmla="*/ 1528882 w 2602354"/>
                      <a:gd name="connsiteY11" fmla="*/ 0 h 1188000"/>
                      <a:gd name="connsiteX12" fmla="*/ 1717553 w 2602354"/>
                      <a:gd name="connsiteY12" fmla="*/ 0 h 1188000"/>
                      <a:gd name="connsiteX13" fmla="*/ 1906224 w 2602354"/>
                      <a:gd name="connsiteY13" fmla="*/ 0 h 1188000"/>
                      <a:gd name="connsiteX14" fmla="*/ 2094894 w 2602354"/>
                      <a:gd name="connsiteY14" fmla="*/ 0 h 1188000"/>
                      <a:gd name="connsiteX15" fmla="*/ 2309589 w 2602354"/>
                      <a:gd name="connsiteY15" fmla="*/ 0 h 1188000"/>
                      <a:gd name="connsiteX16" fmla="*/ 2602354 w 2602354"/>
                      <a:gd name="connsiteY16" fmla="*/ 0 h 1188000"/>
                      <a:gd name="connsiteX17" fmla="*/ 2602354 w 2602354"/>
                      <a:gd name="connsiteY17" fmla="*/ 605880 h 1188000"/>
                      <a:gd name="connsiteX18" fmla="*/ 2602354 w 2602354"/>
                      <a:gd name="connsiteY18" fmla="*/ 1188000 h 1188000"/>
                      <a:gd name="connsiteX19" fmla="*/ 2387659 w 2602354"/>
                      <a:gd name="connsiteY19" fmla="*/ 1188000 h 1188000"/>
                      <a:gd name="connsiteX20" fmla="*/ 2225012 w 2602354"/>
                      <a:gd name="connsiteY20" fmla="*/ 1188000 h 1188000"/>
                      <a:gd name="connsiteX21" fmla="*/ 2088389 w 2602354"/>
                      <a:gd name="connsiteY21" fmla="*/ 1188000 h 1188000"/>
                      <a:gd name="connsiteX22" fmla="*/ 1951765 w 2602354"/>
                      <a:gd name="connsiteY22" fmla="*/ 1188000 h 1188000"/>
                      <a:gd name="connsiteX23" fmla="*/ 1815141 w 2602354"/>
                      <a:gd name="connsiteY23" fmla="*/ 1188000 h 1188000"/>
                      <a:gd name="connsiteX24" fmla="*/ 1678518 w 2602354"/>
                      <a:gd name="connsiteY24" fmla="*/ 1188000 h 1188000"/>
                      <a:gd name="connsiteX25" fmla="*/ 1489847 w 2602354"/>
                      <a:gd name="connsiteY25" fmla="*/ 1188000 h 1188000"/>
                      <a:gd name="connsiteX26" fmla="*/ 1327200 w 2602354"/>
                      <a:gd name="connsiteY26" fmla="*/ 1188000 h 1188000"/>
                      <a:gd name="connsiteX27" fmla="*/ 1242624 w 2602354"/>
                      <a:gd name="connsiteY27" fmla="*/ 1188000 h 1188000"/>
                      <a:gd name="connsiteX28" fmla="*/ 1106000 w 2602354"/>
                      <a:gd name="connsiteY28" fmla="*/ 1188000 h 1188000"/>
                      <a:gd name="connsiteX29" fmla="*/ 917329 w 2602354"/>
                      <a:gd name="connsiteY29" fmla="*/ 1188000 h 1188000"/>
                      <a:gd name="connsiteX30" fmla="*/ 806729 w 2602354"/>
                      <a:gd name="connsiteY30" fmla="*/ 1188000 h 1188000"/>
                      <a:gd name="connsiteX31" fmla="*/ 592035 w 2602354"/>
                      <a:gd name="connsiteY31" fmla="*/ 1188000 h 1188000"/>
                      <a:gd name="connsiteX32" fmla="*/ 377341 w 2602354"/>
                      <a:gd name="connsiteY32" fmla="*/ 1188000 h 1188000"/>
                      <a:gd name="connsiteX33" fmla="*/ 214694 w 2602354"/>
                      <a:gd name="connsiteY33" fmla="*/ 1188000 h 1188000"/>
                      <a:gd name="connsiteX34" fmla="*/ 0 w 2602354"/>
                      <a:gd name="connsiteY34" fmla="*/ 1188000 h 1188000"/>
                      <a:gd name="connsiteX35" fmla="*/ 0 w 2602354"/>
                      <a:gd name="connsiteY35" fmla="*/ 594000 h 1188000"/>
                      <a:gd name="connsiteX36" fmla="*/ 0 w 2602354"/>
                      <a:gd name="connsiteY36" fmla="*/ 0 h 1188000"/>
                      <a:gd name="connsiteX0" fmla="*/ 0 w 2602354"/>
                      <a:gd name="connsiteY0" fmla="*/ 0 h 1188000"/>
                      <a:gd name="connsiteX1" fmla="*/ 84576 w 2602354"/>
                      <a:gd name="connsiteY1" fmla="*/ 0 h 1188000"/>
                      <a:gd name="connsiteX2" fmla="*/ 169153 w 2602354"/>
                      <a:gd name="connsiteY2" fmla="*/ 0 h 1188000"/>
                      <a:gd name="connsiteX3" fmla="*/ 253729 w 2602354"/>
                      <a:gd name="connsiteY3" fmla="*/ 0 h 1188000"/>
                      <a:gd name="connsiteX4" fmla="*/ 468423 w 2602354"/>
                      <a:gd name="connsiteY4" fmla="*/ 0 h 1188000"/>
                      <a:gd name="connsiteX5" fmla="*/ 631070 w 2602354"/>
                      <a:gd name="connsiteY5" fmla="*/ 0 h 1188000"/>
                      <a:gd name="connsiteX6" fmla="*/ 715647 w 2602354"/>
                      <a:gd name="connsiteY6" fmla="*/ 0 h 1188000"/>
                      <a:gd name="connsiteX7" fmla="*/ 878294 w 2602354"/>
                      <a:gd name="connsiteY7" fmla="*/ 0 h 1188000"/>
                      <a:gd name="connsiteX8" fmla="*/ 1092988 w 2602354"/>
                      <a:gd name="connsiteY8" fmla="*/ 0 h 1188000"/>
                      <a:gd name="connsiteX9" fmla="*/ 1229612 w 2602354"/>
                      <a:gd name="connsiteY9" fmla="*/ 0 h 1188000"/>
                      <a:gd name="connsiteX10" fmla="*/ 1366235 w 2602354"/>
                      <a:gd name="connsiteY10" fmla="*/ 0 h 1188000"/>
                      <a:gd name="connsiteX11" fmla="*/ 1528882 w 2602354"/>
                      <a:gd name="connsiteY11" fmla="*/ 0 h 1188000"/>
                      <a:gd name="connsiteX12" fmla="*/ 1717553 w 2602354"/>
                      <a:gd name="connsiteY12" fmla="*/ 0 h 1188000"/>
                      <a:gd name="connsiteX13" fmla="*/ 1906224 w 2602354"/>
                      <a:gd name="connsiteY13" fmla="*/ 0 h 1188000"/>
                      <a:gd name="connsiteX14" fmla="*/ 2094894 w 2602354"/>
                      <a:gd name="connsiteY14" fmla="*/ 0 h 1188000"/>
                      <a:gd name="connsiteX15" fmla="*/ 2309589 w 2602354"/>
                      <a:gd name="connsiteY15" fmla="*/ 0 h 1188000"/>
                      <a:gd name="connsiteX16" fmla="*/ 2602354 w 2602354"/>
                      <a:gd name="connsiteY16" fmla="*/ 0 h 1188000"/>
                      <a:gd name="connsiteX17" fmla="*/ 2602354 w 2602354"/>
                      <a:gd name="connsiteY17" fmla="*/ 605880 h 1188000"/>
                      <a:gd name="connsiteX18" fmla="*/ 2602354 w 2602354"/>
                      <a:gd name="connsiteY18" fmla="*/ 1188000 h 1188000"/>
                      <a:gd name="connsiteX19" fmla="*/ 2387659 w 2602354"/>
                      <a:gd name="connsiteY19" fmla="*/ 1188000 h 1188000"/>
                      <a:gd name="connsiteX20" fmla="*/ 2225012 w 2602354"/>
                      <a:gd name="connsiteY20" fmla="*/ 1188000 h 1188000"/>
                      <a:gd name="connsiteX21" fmla="*/ 2088389 w 2602354"/>
                      <a:gd name="connsiteY21" fmla="*/ 1188000 h 1188000"/>
                      <a:gd name="connsiteX22" fmla="*/ 1951765 w 2602354"/>
                      <a:gd name="connsiteY22" fmla="*/ 1188000 h 1188000"/>
                      <a:gd name="connsiteX23" fmla="*/ 1815141 w 2602354"/>
                      <a:gd name="connsiteY23" fmla="*/ 1188000 h 1188000"/>
                      <a:gd name="connsiteX24" fmla="*/ 1678518 w 2602354"/>
                      <a:gd name="connsiteY24" fmla="*/ 1188000 h 1188000"/>
                      <a:gd name="connsiteX25" fmla="*/ 1489847 w 2602354"/>
                      <a:gd name="connsiteY25" fmla="*/ 1188000 h 1188000"/>
                      <a:gd name="connsiteX26" fmla="*/ 1327200 w 2602354"/>
                      <a:gd name="connsiteY26" fmla="*/ 1188000 h 1188000"/>
                      <a:gd name="connsiteX27" fmla="*/ 1242624 w 2602354"/>
                      <a:gd name="connsiteY27" fmla="*/ 1188000 h 1188000"/>
                      <a:gd name="connsiteX28" fmla="*/ 1106000 w 2602354"/>
                      <a:gd name="connsiteY28" fmla="*/ 1188000 h 1188000"/>
                      <a:gd name="connsiteX29" fmla="*/ 917329 w 2602354"/>
                      <a:gd name="connsiteY29" fmla="*/ 1188000 h 1188000"/>
                      <a:gd name="connsiteX30" fmla="*/ 806729 w 2602354"/>
                      <a:gd name="connsiteY30" fmla="*/ 1188000 h 1188000"/>
                      <a:gd name="connsiteX31" fmla="*/ 592035 w 2602354"/>
                      <a:gd name="connsiteY31" fmla="*/ 1188000 h 1188000"/>
                      <a:gd name="connsiteX32" fmla="*/ 377341 w 2602354"/>
                      <a:gd name="connsiteY32" fmla="*/ 1188000 h 1188000"/>
                      <a:gd name="connsiteX33" fmla="*/ 214694 w 2602354"/>
                      <a:gd name="connsiteY33" fmla="*/ 1188000 h 1188000"/>
                      <a:gd name="connsiteX34" fmla="*/ 0 w 2602354"/>
                      <a:gd name="connsiteY34" fmla="*/ 1188000 h 1188000"/>
                      <a:gd name="connsiteX35" fmla="*/ 0 w 2602354"/>
                      <a:gd name="connsiteY35" fmla="*/ 594000 h 1188000"/>
                      <a:gd name="connsiteX36" fmla="*/ 0 w 2602354"/>
                      <a:gd name="connsiteY36" fmla="*/ 0 h 11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02354" h="1188000" fill="none" extrusionOk="0">
                        <a:moveTo>
                          <a:pt x="0" y="0"/>
                        </a:moveTo>
                        <a:cubicBezTo>
                          <a:pt x="21372" y="-21654"/>
                          <a:pt x="49911" y="15730"/>
                          <a:pt x="84576" y="0"/>
                        </a:cubicBezTo>
                        <a:cubicBezTo>
                          <a:pt x="126068" y="-17149"/>
                          <a:pt x="138190" y="14775"/>
                          <a:pt x="169153" y="0"/>
                        </a:cubicBezTo>
                        <a:cubicBezTo>
                          <a:pt x="204094" y="485"/>
                          <a:pt x="216989" y="-17883"/>
                          <a:pt x="253729" y="0"/>
                        </a:cubicBezTo>
                        <a:cubicBezTo>
                          <a:pt x="290963" y="-37058"/>
                          <a:pt x="380746" y="-43092"/>
                          <a:pt x="468423" y="0"/>
                        </a:cubicBezTo>
                        <a:cubicBezTo>
                          <a:pt x="567222" y="-787"/>
                          <a:pt x="605455" y="-39296"/>
                          <a:pt x="631070" y="0"/>
                        </a:cubicBezTo>
                        <a:cubicBezTo>
                          <a:pt x="669901" y="5141"/>
                          <a:pt x="689686" y="-23684"/>
                          <a:pt x="715647" y="0"/>
                        </a:cubicBezTo>
                        <a:cubicBezTo>
                          <a:pt x="753804" y="-52880"/>
                          <a:pt x="847732" y="10681"/>
                          <a:pt x="878294" y="0"/>
                        </a:cubicBezTo>
                        <a:cubicBezTo>
                          <a:pt x="905421" y="70496"/>
                          <a:pt x="980254" y="-68930"/>
                          <a:pt x="1092988" y="0"/>
                        </a:cubicBezTo>
                        <a:cubicBezTo>
                          <a:pt x="1176946" y="13632"/>
                          <a:pt x="1161982" y="4569"/>
                          <a:pt x="1229612" y="0"/>
                        </a:cubicBezTo>
                        <a:cubicBezTo>
                          <a:pt x="1291330" y="6587"/>
                          <a:pt x="1299828" y="-22935"/>
                          <a:pt x="1366235" y="0"/>
                        </a:cubicBezTo>
                        <a:cubicBezTo>
                          <a:pt x="1423625" y="8554"/>
                          <a:pt x="1482935" y="-5811"/>
                          <a:pt x="1528882" y="0"/>
                        </a:cubicBezTo>
                        <a:cubicBezTo>
                          <a:pt x="1562364" y="-9430"/>
                          <a:pt x="1647937" y="-23942"/>
                          <a:pt x="1717553" y="0"/>
                        </a:cubicBezTo>
                        <a:cubicBezTo>
                          <a:pt x="1794888" y="2347"/>
                          <a:pt x="1813009" y="-27760"/>
                          <a:pt x="1906224" y="0"/>
                        </a:cubicBezTo>
                        <a:cubicBezTo>
                          <a:pt x="1986789" y="30821"/>
                          <a:pt x="2006216" y="-16388"/>
                          <a:pt x="2094894" y="0"/>
                        </a:cubicBezTo>
                        <a:cubicBezTo>
                          <a:pt x="2193048" y="8563"/>
                          <a:pt x="2228711" y="9522"/>
                          <a:pt x="2309589" y="0"/>
                        </a:cubicBezTo>
                        <a:cubicBezTo>
                          <a:pt x="2365223" y="58383"/>
                          <a:pt x="2534705" y="1265"/>
                          <a:pt x="2602354" y="0"/>
                        </a:cubicBezTo>
                        <a:cubicBezTo>
                          <a:pt x="2576111" y="237856"/>
                          <a:pt x="2598496" y="313214"/>
                          <a:pt x="2602354" y="605880"/>
                        </a:cubicBezTo>
                        <a:cubicBezTo>
                          <a:pt x="2606529" y="871372"/>
                          <a:pt x="2621563" y="960554"/>
                          <a:pt x="2602354" y="1188000"/>
                        </a:cubicBezTo>
                        <a:cubicBezTo>
                          <a:pt x="2515430" y="1176175"/>
                          <a:pt x="2445771" y="1134123"/>
                          <a:pt x="2387659" y="1188000"/>
                        </a:cubicBezTo>
                        <a:cubicBezTo>
                          <a:pt x="2336771" y="1215645"/>
                          <a:pt x="2285370" y="1181787"/>
                          <a:pt x="2225012" y="1188000"/>
                        </a:cubicBezTo>
                        <a:cubicBezTo>
                          <a:pt x="2176958" y="1185332"/>
                          <a:pt x="2125026" y="1166429"/>
                          <a:pt x="2088389" y="1188000"/>
                        </a:cubicBezTo>
                        <a:cubicBezTo>
                          <a:pt x="2017865" y="1203358"/>
                          <a:pt x="2003888" y="1241218"/>
                          <a:pt x="1951765" y="1188000"/>
                        </a:cubicBezTo>
                        <a:cubicBezTo>
                          <a:pt x="1904113" y="1190434"/>
                          <a:pt x="1868865" y="1120210"/>
                          <a:pt x="1815141" y="1188000"/>
                        </a:cubicBezTo>
                        <a:cubicBezTo>
                          <a:pt x="1789433" y="1194275"/>
                          <a:pt x="1735404" y="1162508"/>
                          <a:pt x="1678518" y="1188000"/>
                        </a:cubicBezTo>
                        <a:cubicBezTo>
                          <a:pt x="1650302" y="1160962"/>
                          <a:pt x="1560464" y="1155643"/>
                          <a:pt x="1489847" y="1188000"/>
                        </a:cubicBezTo>
                        <a:cubicBezTo>
                          <a:pt x="1444680" y="1250719"/>
                          <a:pt x="1361063" y="1182393"/>
                          <a:pt x="1327200" y="1188000"/>
                        </a:cubicBezTo>
                        <a:cubicBezTo>
                          <a:pt x="1286814" y="1215938"/>
                          <a:pt x="1270329" y="1183832"/>
                          <a:pt x="1242624" y="1188000"/>
                        </a:cubicBezTo>
                        <a:cubicBezTo>
                          <a:pt x="1233347" y="1134159"/>
                          <a:pt x="1182757" y="1193250"/>
                          <a:pt x="1106000" y="1188000"/>
                        </a:cubicBezTo>
                        <a:cubicBezTo>
                          <a:pt x="1073175" y="1249430"/>
                          <a:pt x="1008183" y="1142738"/>
                          <a:pt x="917329" y="1188000"/>
                        </a:cubicBezTo>
                        <a:cubicBezTo>
                          <a:pt x="844618" y="1203235"/>
                          <a:pt x="839888" y="1193235"/>
                          <a:pt x="806729" y="1188000"/>
                        </a:cubicBezTo>
                        <a:cubicBezTo>
                          <a:pt x="804348" y="1171888"/>
                          <a:pt x="724604" y="1168753"/>
                          <a:pt x="592035" y="1188000"/>
                        </a:cubicBezTo>
                        <a:cubicBezTo>
                          <a:pt x="510460" y="1168465"/>
                          <a:pt x="445356" y="1128734"/>
                          <a:pt x="377341" y="1188000"/>
                        </a:cubicBezTo>
                        <a:cubicBezTo>
                          <a:pt x="303238" y="1155307"/>
                          <a:pt x="253757" y="1187267"/>
                          <a:pt x="214694" y="1188000"/>
                        </a:cubicBezTo>
                        <a:cubicBezTo>
                          <a:pt x="149929" y="1147287"/>
                          <a:pt x="47353" y="1079755"/>
                          <a:pt x="0" y="1188000"/>
                        </a:cubicBezTo>
                        <a:cubicBezTo>
                          <a:pt x="-11820" y="899640"/>
                          <a:pt x="370" y="874425"/>
                          <a:pt x="0" y="594000"/>
                        </a:cubicBezTo>
                        <a:cubicBezTo>
                          <a:pt x="13124" y="336283"/>
                          <a:pt x="14731" y="235971"/>
                          <a:pt x="0" y="0"/>
                        </a:cubicBezTo>
                        <a:close/>
                      </a:path>
                      <a:path w="2602354" h="1188000" stroke="0" extrusionOk="0">
                        <a:moveTo>
                          <a:pt x="0" y="0"/>
                        </a:moveTo>
                        <a:cubicBezTo>
                          <a:pt x="71448" y="50322"/>
                          <a:pt x="101178" y="48483"/>
                          <a:pt x="136623" y="0"/>
                        </a:cubicBezTo>
                        <a:cubicBezTo>
                          <a:pt x="177294" y="112"/>
                          <a:pt x="198470" y="-26821"/>
                          <a:pt x="221200" y="0"/>
                        </a:cubicBezTo>
                        <a:cubicBezTo>
                          <a:pt x="223184" y="-30666"/>
                          <a:pt x="378078" y="5903"/>
                          <a:pt x="435894" y="0"/>
                        </a:cubicBezTo>
                        <a:cubicBezTo>
                          <a:pt x="489345" y="63768"/>
                          <a:pt x="538279" y="20219"/>
                          <a:pt x="572517" y="0"/>
                        </a:cubicBezTo>
                        <a:cubicBezTo>
                          <a:pt x="623971" y="-44290"/>
                          <a:pt x="684081" y="-26002"/>
                          <a:pt x="709141" y="0"/>
                        </a:cubicBezTo>
                        <a:cubicBezTo>
                          <a:pt x="769386" y="35206"/>
                          <a:pt x="817014" y="137005"/>
                          <a:pt x="923835" y="0"/>
                        </a:cubicBezTo>
                        <a:cubicBezTo>
                          <a:pt x="985499" y="-18513"/>
                          <a:pt x="1000286" y="-16078"/>
                          <a:pt x="1034435" y="0"/>
                        </a:cubicBezTo>
                        <a:cubicBezTo>
                          <a:pt x="1083990" y="-13594"/>
                          <a:pt x="1123139" y="53325"/>
                          <a:pt x="1249129" y="0"/>
                        </a:cubicBezTo>
                        <a:cubicBezTo>
                          <a:pt x="1353382" y="-8518"/>
                          <a:pt x="1384024" y="-20848"/>
                          <a:pt x="1463824" y="0"/>
                        </a:cubicBezTo>
                        <a:cubicBezTo>
                          <a:pt x="1533307" y="44039"/>
                          <a:pt x="1583330" y="-760"/>
                          <a:pt x="1626471" y="0"/>
                        </a:cubicBezTo>
                        <a:cubicBezTo>
                          <a:pt x="1633589" y="82244"/>
                          <a:pt x="1782143" y="76384"/>
                          <a:pt x="1841165" y="0"/>
                        </a:cubicBezTo>
                        <a:cubicBezTo>
                          <a:pt x="1871330" y="-32082"/>
                          <a:pt x="1939673" y="27715"/>
                          <a:pt x="1977788" y="0"/>
                        </a:cubicBezTo>
                        <a:cubicBezTo>
                          <a:pt x="2006462" y="-80764"/>
                          <a:pt x="2034014" y="8193"/>
                          <a:pt x="2114412" y="0"/>
                        </a:cubicBezTo>
                        <a:cubicBezTo>
                          <a:pt x="2189474" y="66108"/>
                          <a:pt x="2255886" y="21102"/>
                          <a:pt x="2303083" y="0"/>
                        </a:cubicBezTo>
                        <a:cubicBezTo>
                          <a:pt x="2371832" y="-6009"/>
                          <a:pt x="2397057" y="39520"/>
                          <a:pt x="2439706" y="0"/>
                        </a:cubicBezTo>
                        <a:cubicBezTo>
                          <a:pt x="2497510" y="12771"/>
                          <a:pt x="2548535" y="14481"/>
                          <a:pt x="2602354" y="0"/>
                        </a:cubicBezTo>
                        <a:cubicBezTo>
                          <a:pt x="2588129" y="195644"/>
                          <a:pt x="2639309" y="342843"/>
                          <a:pt x="2602354" y="617759"/>
                        </a:cubicBezTo>
                        <a:cubicBezTo>
                          <a:pt x="2614480" y="924704"/>
                          <a:pt x="2612826" y="1001751"/>
                          <a:pt x="2602354" y="1188000"/>
                        </a:cubicBezTo>
                        <a:cubicBezTo>
                          <a:pt x="2554861" y="1253901"/>
                          <a:pt x="2497920" y="1185602"/>
                          <a:pt x="2413683" y="1188000"/>
                        </a:cubicBezTo>
                        <a:cubicBezTo>
                          <a:pt x="2359173" y="1218435"/>
                          <a:pt x="2357096" y="1181009"/>
                          <a:pt x="2303083" y="1188000"/>
                        </a:cubicBezTo>
                        <a:cubicBezTo>
                          <a:pt x="2278937" y="1132527"/>
                          <a:pt x="2186741" y="1091855"/>
                          <a:pt x="2088389" y="1188000"/>
                        </a:cubicBezTo>
                        <a:cubicBezTo>
                          <a:pt x="2012468" y="1190851"/>
                          <a:pt x="1991626" y="1185820"/>
                          <a:pt x="1925741" y="1188000"/>
                        </a:cubicBezTo>
                        <a:cubicBezTo>
                          <a:pt x="1861977" y="1201697"/>
                          <a:pt x="1863816" y="1202691"/>
                          <a:pt x="1815141" y="1188000"/>
                        </a:cubicBezTo>
                        <a:cubicBezTo>
                          <a:pt x="1757359" y="1101659"/>
                          <a:pt x="1694349" y="1142817"/>
                          <a:pt x="1652494" y="1188000"/>
                        </a:cubicBezTo>
                        <a:cubicBezTo>
                          <a:pt x="1624124" y="1214823"/>
                          <a:pt x="1608620" y="1163495"/>
                          <a:pt x="1567918" y="1188000"/>
                        </a:cubicBezTo>
                        <a:cubicBezTo>
                          <a:pt x="1527099" y="1194768"/>
                          <a:pt x="1499441" y="1185664"/>
                          <a:pt x="1483341" y="1188000"/>
                        </a:cubicBezTo>
                        <a:cubicBezTo>
                          <a:pt x="1457802" y="1145985"/>
                          <a:pt x="1391815" y="1220366"/>
                          <a:pt x="1320694" y="1188000"/>
                        </a:cubicBezTo>
                        <a:cubicBezTo>
                          <a:pt x="1247771" y="1207413"/>
                          <a:pt x="1254422" y="1211410"/>
                          <a:pt x="1210094" y="1188000"/>
                        </a:cubicBezTo>
                        <a:cubicBezTo>
                          <a:pt x="1150035" y="1149485"/>
                          <a:pt x="1100854" y="1159230"/>
                          <a:pt x="1021423" y="1188000"/>
                        </a:cubicBezTo>
                        <a:cubicBezTo>
                          <a:pt x="983238" y="1183719"/>
                          <a:pt x="937918" y="1183492"/>
                          <a:pt x="910823" y="1188000"/>
                        </a:cubicBezTo>
                        <a:cubicBezTo>
                          <a:pt x="864210" y="1194288"/>
                          <a:pt x="755110" y="1197689"/>
                          <a:pt x="722153" y="1188000"/>
                        </a:cubicBezTo>
                        <a:cubicBezTo>
                          <a:pt x="679880" y="1160851"/>
                          <a:pt x="681176" y="1202464"/>
                          <a:pt x="637576" y="1188000"/>
                        </a:cubicBezTo>
                        <a:cubicBezTo>
                          <a:pt x="597650" y="1252320"/>
                          <a:pt x="531889" y="1160024"/>
                          <a:pt x="448906" y="1188000"/>
                        </a:cubicBezTo>
                        <a:cubicBezTo>
                          <a:pt x="365591" y="1197285"/>
                          <a:pt x="389583" y="1141880"/>
                          <a:pt x="338306" y="1188000"/>
                        </a:cubicBezTo>
                        <a:cubicBezTo>
                          <a:pt x="290470" y="1202267"/>
                          <a:pt x="293670" y="1202710"/>
                          <a:pt x="253729" y="1188000"/>
                        </a:cubicBezTo>
                        <a:cubicBezTo>
                          <a:pt x="228353" y="1171736"/>
                          <a:pt x="186352" y="1190581"/>
                          <a:pt x="143129" y="1188000"/>
                        </a:cubicBezTo>
                        <a:cubicBezTo>
                          <a:pt x="105140" y="1240881"/>
                          <a:pt x="46831" y="1194803"/>
                          <a:pt x="0" y="1188000"/>
                        </a:cubicBezTo>
                        <a:cubicBezTo>
                          <a:pt x="-15454" y="964448"/>
                          <a:pt x="21953" y="761821"/>
                          <a:pt x="0" y="617759"/>
                        </a:cubicBezTo>
                        <a:cubicBezTo>
                          <a:pt x="1491" y="427273"/>
                          <a:pt x="45673" y="233201"/>
                          <a:pt x="0" y="0"/>
                        </a:cubicBezTo>
                        <a:close/>
                      </a:path>
                      <a:path w="2602354" h="1188000" fill="none" stroke="0" extrusionOk="0">
                        <a:moveTo>
                          <a:pt x="0" y="0"/>
                        </a:moveTo>
                        <a:cubicBezTo>
                          <a:pt x="29852" y="-11335"/>
                          <a:pt x="40084" y="6832"/>
                          <a:pt x="84576" y="0"/>
                        </a:cubicBezTo>
                        <a:cubicBezTo>
                          <a:pt x="129086" y="-14304"/>
                          <a:pt x="131662" y="5403"/>
                          <a:pt x="169153" y="0"/>
                        </a:cubicBezTo>
                        <a:cubicBezTo>
                          <a:pt x="185579" y="-25413"/>
                          <a:pt x="216335" y="7164"/>
                          <a:pt x="253729" y="0"/>
                        </a:cubicBezTo>
                        <a:cubicBezTo>
                          <a:pt x="280854" y="-95663"/>
                          <a:pt x="355883" y="67765"/>
                          <a:pt x="468423" y="0"/>
                        </a:cubicBezTo>
                        <a:cubicBezTo>
                          <a:pt x="571301" y="24341"/>
                          <a:pt x="603021" y="-21919"/>
                          <a:pt x="631070" y="0"/>
                        </a:cubicBezTo>
                        <a:cubicBezTo>
                          <a:pt x="661611" y="28181"/>
                          <a:pt x="680943" y="-27558"/>
                          <a:pt x="715647" y="0"/>
                        </a:cubicBezTo>
                        <a:cubicBezTo>
                          <a:pt x="757746" y="-5300"/>
                          <a:pt x="825261" y="13289"/>
                          <a:pt x="878294" y="0"/>
                        </a:cubicBezTo>
                        <a:cubicBezTo>
                          <a:pt x="931990" y="-30972"/>
                          <a:pt x="1041042" y="-13369"/>
                          <a:pt x="1092988" y="0"/>
                        </a:cubicBezTo>
                        <a:cubicBezTo>
                          <a:pt x="1150531" y="-2631"/>
                          <a:pt x="1165617" y="-1229"/>
                          <a:pt x="1229612" y="0"/>
                        </a:cubicBezTo>
                        <a:cubicBezTo>
                          <a:pt x="1296978" y="6250"/>
                          <a:pt x="1296140" y="-8040"/>
                          <a:pt x="1366235" y="0"/>
                        </a:cubicBezTo>
                        <a:cubicBezTo>
                          <a:pt x="1443924" y="19172"/>
                          <a:pt x="1490222" y="8135"/>
                          <a:pt x="1528882" y="0"/>
                        </a:cubicBezTo>
                        <a:cubicBezTo>
                          <a:pt x="1584924" y="68471"/>
                          <a:pt x="1629807" y="-27035"/>
                          <a:pt x="1717553" y="0"/>
                        </a:cubicBezTo>
                        <a:cubicBezTo>
                          <a:pt x="1807286" y="29670"/>
                          <a:pt x="1821898" y="-31407"/>
                          <a:pt x="1906224" y="0"/>
                        </a:cubicBezTo>
                        <a:cubicBezTo>
                          <a:pt x="1995464" y="27562"/>
                          <a:pt x="2002470" y="7501"/>
                          <a:pt x="2094894" y="0"/>
                        </a:cubicBezTo>
                        <a:cubicBezTo>
                          <a:pt x="2189095" y="-14366"/>
                          <a:pt x="2236303" y="-1054"/>
                          <a:pt x="2309589" y="0"/>
                        </a:cubicBezTo>
                        <a:cubicBezTo>
                          <a:pt x="2392172" y="45158"/>
                          <a:pt x="2508309" y="-30486"/>
                          <a:pt x="2602354" y="0"/>
                        </a:cubicBezTo>
                        <a:cubicBezTo>
                          <a:pt x="2604946" y="251014"/>
                          <a:pt x="2594535" y="312477"/>
                          <a:pt x="2602354" y="605880"/>
                        </a:cubicBezTo>
                        <a:cubicBezTo>
                          <a:pt x="2609172" y="888432"/>
                          <a:pt x="2599640" y="1001458"/>
                          <a:pt x="2602354" y="1188000"/>
                        </a:cubicBezTo>
                        <a:cubicBezTo>
                          <a:pt x="2494922" y="1229627"/>
                          <a:pt x="2430038" y="1208751"/>
                          <a:pt x="2387659" y="1188000"/>
                        </a:cubicBezTo>
                        <a:cubicBezTo>
                          <a:pt x="2339770" y="1166387"/>
                          <a:pt x="2276405" y="1202684"/>
                          <a:pt x="2225012" y="1188000"/>
                        </a:cubicBezTo>
                        <a:cubicBezTo>
                          <a:pt x="2164909" y="1173362"/>
                          <a:pt x="2144912" y="1199183"/>
                          <a:pt x="2088389" y="1188000"/>
                        </a:cubicBezTo>
                        <a:cubicBezTo>
                          <a:pt x="2029901" y="1197869"/>
                          <a:pt x="1991696" y="1199552"/>
                          <a:pt x="1951765" y="1188000"/>
                        </a:cubicBezTo>
                        <a:cubicBezTo>
                          <a:pt x="1921468" y="1150267"/>
                          <a:pt x="1864528" y="1154908"/>
                          <a:pt x="1815141" y="1188000"/>
                        </a:cubicBezTo>
                        <a:cubicBezTo>
                          <a:pt x="1779974" y="1208275"/>
                          <a:pt x="1720867" y="1185919"/>
                          <a:pt x="1678518" y="1188000"/>
                        </a:cubicBezTo>
                        <a:cubicBezTo>
                          <a:pt x="1638720" y="1200305"/>
                          <a:pt x="1539432" y="1223679"/>
                          <a:pt x="1489847" y="1188000"/>
                        </a:cubicBezTo>
                        <a:cubicBezTo>
                          <a:pt x="1416765" y="1286545"/>
                          <a:pt x="1361495" y="1167820"/>
                          <a:pt x="1327200" y="1188000"/>
                        </a:cubicBezTo>
                        <a:cubicBezTo>
                          <a:pt x="1291630" y="1231600"/>
                          <a:pt x="1262239" y="1196893"/>
                          <a:pt x="1242624" y="1188000"/>
                        </a:cubicBezTo>
                        <a:cubicBezTo>
                          <a:pt x="1202536" y="1257604"/>
                          <a:pt x="1179130" y="1088712"/>
                          <a:pt x="1106000" y="1188000"/>
                        </a:cubicBezTo>
                        <a:cubicBezTo>
                          <a:pt x="1046657" y="1155762"/>
                          <a:pt x="986550" y="1151027"/>
                          <a:pt x="917329" y="1188000"/>
                        </a:cubicBezTo>
                        <a:cubicBezTo>
                          <a:pt x="842720" y="1213318"/>
                          <a:pt x="836212" y="1202908"/>
                          <a:pt x="806729" y="1188000"/>
                        </a:cubicBezTo>
                        <a:cubicBezTo>
                          <a:pt x="758800" y="1237436"/>
                          <a:pt x="690331" y="1259634"/>
                          <a:pt x="592035" y="1188000"/>
                        </a:cubicBezTo>
                        <a:cubicBezTo>
                          <a:pt x="480195" y="1154897"/>
                          <a:pt x="448114" y="1148706"/>
                          <a:pt x="377341" y="1188000"/>
                        </a:cubicBezTo>
                        <a:cubicBezTo>
                          <a:pt x="297695" y="1160160"/>
                          <a:pt x="269746" y="1188655"/>
                          <a:pt x="214694" y="1188000"/>
                        </a:cubicBezTo>
                        <a:cubicBezTo>
                          <a:pt x="179418" y="1257695"/>
                          <a:pt x="47001" y="1213725"/>
                          <a:pt x="0" y="1188000"/>
                        </a:cubicBezTo>
                        <a:cubicBezTo>
                          <a:pt x="-8672" y="912816"/>
                          <a:pt x="7547" y="858993"/>
                          <a:pt x="0" y="594000"/>
                        </a:cubicBezTo>
                        <a:cubicBezTo>
                          <a:pt x="-33562" y="356630"/>
                          <a:pt x="25811" y="222263"/>
                          <a:pt x="0" y="0"/>
                        </a:cubicBezTo>
                        <a:close/>
                      </a:path>
                      <a:path w="2602354" h="1188000" fill="none" stroke="0" extrusionOk="0">
                        <a:moveTo>
                          <a:pt x="0" y="0"/>
                        </a:moveTo>
                        <a:cubicBezTo>
                          <a:pt x="29490" y="-6282"/>
                          <a:pt x="46768" y="25869"/>
                          <a:pt x="84576" y="0"/>
                        </a:cubicBezTo>
                        <a:cubicBezTo>
                          <a:pt x="126059" y="-11667"/>
                          <a:pt x="123033" y="9631"/>
                          <a:pt x="169153" y="0"/>
                        </a:cubicBezTo>
                        <a:cubicBezTo>
                          <a:pt x="206899" y="10932"/>
                          <a:pt x="218183" y="-11573"/>
                          <a:pt x="253729" y="0"/>
                        </a:cubicBezTo>
                        <a:cubicBezTo>
                          <a:pt x="284142" y="27756"/>
                          <a:pt x="397415" y="48863"/>
                          <a:pt x="468423" y="0"/>
                        </a:cubicBezTo>
                        <a:cubicBezTo>
                          <a:pt x="583770" y="-4137"/>
                          <a:pt x="603482" y="-36865"/>
                          <a:pt x="631070" y="0"/>
                        </a:cubicBezTo>
                        <a:cubicBezTo>
                          <a:pt x="660625" y="10200"/>
                          <a:pt x="682329" y="-16108"/>
                          <a:pt x="715647" y="0"/>
                        </a:cubicBezTo>
                        <a:cubicBezTo>
                          <a:pt x="759867" y="-28832"/>
                          <a:pt x="845600" y="32215"/>
                          <a:pt x="878294" y="0"/>
                        </a:cubicBezTo>
                        <a:cubicBezTo>
                          <a:pt x="913398" y="22239"/>
                          <a:pt x="1013732" y="14754"/>
                          <a:pt x="1092988" y="0"/>
                        </a:cubicBezTo>
                        <a:cubicBezTo>
                          <a:pt x="1173106" y="11463"/>
                          <a:pt x="1164904" y="5959"/>
                          <a:pt x="1229612" y="0"/>
                        </a:cubicBezTo>
                        <a:cubicBezTo>
                          <a:pt x="1295038" y="10937"/>
                          <a:pt x="1299191" y="-13695"/>
                          <a:pt x="1366235" y="0"/>
                        </a:cubicBezTo>
                        <a:cubicBezTo>
                          <a:pt x="1436866" y="39475"/>
                          <a:pt x="1487738" y="-4501"/>
                          <a:pt x="1528882" y="0"/>
                        </a:cubicBezTo>
                        <a:cubicBezTo>
                          <a:pt x="1575490" y="-11361"/>
                          <a:pt x="1622225" y="-46381"/>
                          <a:pt x="1717553" y="0"/>
                        </a:cubicBezTo>
                        <a:cubicBezTo>
                          <a:pt x="1809530" y="12175"/>
                          <a:pt x="1813049" y="-41772"/>
                          <a:pt x="1906224" y="0"/>
                        </a:cubicBezTo>
                        <a:cubicBezTo>
                          <a:pt x="1982657" y="38281"/>
                          <a:pt x="2008021" y="3516"/>
                          <a:pt x="2094894" y="0"/>
                        </a:cubicBezTo>
                        <a:cubicBezTo>
                          <a:pt x="2196834" y="-38195"/>
                          <a:pt x="2231509" y="-24242"/>
                          <a:pt x="2309589" y="0"/>
                        </a:cubicBezTo>
                        <a:cubicBezTo>
                          <a:pt x="2402388" y="64546"/>
                          <a:pt x="2530253" y="-30196"/>
                          <a:pt x="2602354" y="0"/>
                        </a:cubicBezTo>
                        <a:cubicBezTo>
                          <a:pt x="2584282" y="254806"/>
                          <a:pt x="2585224" y="317318"/>
                          <a:pt x="2602354" y="605880"/>
                        </a:cubicBezTo>
                        <a:cubicBezTo>
                          <a:pt x="2620720" y="883732"/>
                          <a:pt x="2597196" y="1016309"/>
                          <a:pt x="2602354" y="1188000"/>
                        </a:cubicBezTo>
                        <a:cubicBezTo>
                          <a:pt x="2498675" y="1227267"/>
                          <a:pt x="2433463" y="1165634"/>
                          <a:pt x="2387659" y="1188000"/>
                        </a:cubicBezTo>
                        <a:cubicBezTo>
                          <a:pt x="2334348" y="1181414"/>
                          <a:pt x="2262076" y="1216142"/>
                          <a:pt x="2225012" y="1188000"/>
                        </a:cubicBezTo>
                        <a:cubicBezTo>
                          <a:pt x="2172518" y="1187449"/>
                          <a:pt x="2123583" y="1229363"/>
                          <a:pt x="2088389" y="1188000"/>
                        </a:cubicBezTo>
                        <a:cubicBezTo>
                          <a:pt x="2035999" y="1206258"/>
                          <a:pt x="1986840" y="1201161"/>
                          <a:pt x="1951765" y="1188000"/>
                        </a:cubicBezTo>
                        <a:cubicBezTo>
                          <a:pt x="1903579" y="1166286"/>
                          <a:pt x="1846865" y="1111208"/>
                          <a:pt x="1815141" y="1188000"/>
                        </a:cubicBezTo>
                        <a:cubicBezTo>
                          <a:pt x="1792442" y="1234017"/>
                          <a:pt x="1706852" y="1151469"/>
                          <a:pt x="1678518" y="1188000"/>
                        </a:cubicBezTo>
                        <a:cubicBezTo>
                          <a:pt x="1634734" y="1214187"/>
                          <a:pt x="1539761" y="1122907"/>
                          <a:pt x="1489847" y="1188000"/>
                        </a:cubicBezTo>
                        <a:cubicBezTo>
                          <a:pt x="1439870" y="1242576"/>
                          <a:pt x="1375348" y="1139737"/>
                          <a:pt x="1327200" y="1188000"/>
                        </a:cubicBezTo>
                        <a:cubicBezTo>
                          <a:pt x="1284783" y="1218326"/>
                          <a:pt x="1266577" y="1173594"/>
                          <a:pt x="1242624" y="1188000"/>
                        </a:cubicBezTo>
                        <a:cubicBezTo>
                          <a:pt x="1204407" y="1196184"/>
                          <a:pt x="1160110" y="1264206"/>
                          <a:pt x="1106000" y="1188000"/>
                        </a:cubicBezTo>
                        <a:cubicBezTo>
                          <a:pt x="1073663" y="1169556"/>
                          <a:pt x="988991" y="1193093"/>
                          <a:pt x="917329" y="1188000"/>
                        </a:cubicBezTo>
                        <a:cubicBezTo>
                          <a:pt x="842468" y="1205439"/>
                          <a:pt x="838326" y="1191310"/>
                          <a:pt x="806729" y="1188000"/>
                        </a:cubicBezTo>
                        <a:cubicBezTo>
                          <a:pt x="815959" y="1125708"/>
                          <a:pt x="707732" y="1252427"/>
                          <a:pt x="592035" y="1188000"/>
                        </a:cubicBezTo>
                        <a:cubicBezTo>
                          <a:pt x="500617" y="1175781"/>
                          <a:pt x="449383" y="1168979"/>
                          <a:pt x="377341" y="1188000"/>
                        </a:cubicBezTo>
                        <a:cubicBezTo>
                          <a:pt x="324807" y="1218464"/>
                          <a:pt x="258771" y="1175277"/>
                          <a:pt x="214694" y="1188000"/>
                        </a:cubicBezTo>
                        <a:cubicBezTo>
                          <a:pt x="180351" y="1166043"/>
                          <a:pt x="41114" y="1118599"/>
                          <a:pt x="0" y="1188000"/>
                        </a:cubicBezTo>
                        <a:cubicBezTo>
                          <a:pt x="2460" y="898646"/>
                          <a:pt x="1970" y="850828"/>
                          <a:pt x="0" y="594000"/>
                        </a:cubicBezTo>
                        <a:cubicBezTo>
                          <a:pt x="14168" y="330437"/>
                          <a:pt x="5884" y="265294"/>
                          <a:pt x="0" y="0"/>
                        </a:cubicBezTo>
                        <a:close/>
                      </a:path>
                      <a:path w="2602354" h="1188000" fill="none" stroke="0" extrusionOk="0">
                        <a:moveTo>
                          <a:pt x="0" y="0"/>
                        </a:moveTo>
                        <a:cubicBezTo>
                          <a:pt x="20937" y="-20793"/>
                          <a:pt x="44899" y="20132"/>
                          <a:pt x="84576" y="0"/>
                        </a:cubicBezTo>
                        <a:cubicBezTo>
                          <a:pt x="131203" y="-17202"/>
                          <a:pt x="130674" y="13902"/>
                          <a:pt x="169153" y="0"/>
                        </a:cubicBezTo>
                        <a:cubicBezTo>
                          <a:pt x="202933" y="2184"/>
                          <a:pt x="216306" y="-12636"/>
                          <a:pt x="253729" y="0"/>
                        </a:cubicBezTo>
                        <a:cubicBezTo>
                          <a:pt x="275447" y="-41966"/>
                          <a:pt x="394726" y="-21832"/>
                          <a:pt x="468423" y="0"/>
                        </a:cubicBezTo>
                        <a:cubicBezTo>
                          <a:pt x="577706" y="-589"/>
                          <a:pt x="605313" y="-40948"/>
                          <a:pt x="631070" y="0"/>
                        </a:cubicBezTo>
                        <a:cubicBezTo>
                          <a:pt x="663529" y="5980"/>
                          <a:pt x="681369" y="-22455"/>
                          <a:pt x="715647" y="0"/>
                        </a:cubicBezTo>
                        <a:cubicBezTo>
                          <a:pt x="752028" y="-50636"/>
                          <a:pt x="842640" y="19134"/>
                          <a:pt x="878294" y="0"/>
                        </a:cubicBezTo>
                        <a:cubicBezTo>
                          <a:pt x="923327" y="54008"/>
                          <a:pt x="1009899" y="-48897"/>
                          <a:pt x="1092988" y="0"/>
                        </a:cubicBezTo>
                        <a:cubicBezTo>
                          <a:pt x="1176111" y="13276"/>
                          <a:pt x="1164535" y="6222"/>
                          <a:pt x="1229612" y="0"/>
                        </a:cubicBezTo>
                        <a:cubicBezTo>
                          <a:pt x="1296225" y="9114"/>
                          <a:pt x="1299994" y="-18986"/>
                          <a:pt x="1366235" y="0"/>
                        </a:cubicBezTo>
                        <a:cubicBezTo>
                          <a:pt x="1429309" y="7820"/>
                          <a:pt x="1489197" y="-2354"/>
                          <a:pt x="1528882" y="0"/>
                        </a:cubicBezTo>
                        <a:cubicBezTo>
                          <a:pt x="1568128" y="-9064"/>
                          <a:pt x="1642716" y="-36090"/>
                          <a:pt x="1717553" y="0"/>
                        </a:cubicBezTo>
                        <a:cubicBezTo>
                          <a:pt x="1797499" y="3792"/>
                          <a:pt x="1815257" y="-31516"/>
                          <a:pt x="1906224" y="0"/>
                        </a:cubicBezTo>
                        <a:cubicBezTo>
                          <a:pt x="1988411" y="36599"/>
                          <a:pt x="2002951" y="-10599"/>
                          <a:pt x="2094894" y="0"/>
                        </a:cubicBezTo>
                        <a:cubicBezTo>
                          <a:pt x="2194523" y="2008"/>
                          <a:pt x="2223239" y="8465"/>
                          <a:pt x="2309589" y="0"/>
                        </a:cubicBezTo>
                        <a:cubicBezTo>
                          <a:pt x="2369122" y="67085"/>
                          <a:pt x="2536220" y="-4928"/>
                          <a:pt x="2602354" y="0"/>
                        </a:cubicBezTo>
                        <a:cubicBezTo>
                          <a:pt x="2591248" y="258708"/>
                          <a:pt x="2613174" y="308115"/>
                          <a:pt x="2602354" y="605880"/>
                        </a:cubicBezTo>
                        <a:cubicBezTo>
                          <a:pt x="2596061" y="888757"/>
                          <a:pt x="2599924" y="977766"/>
                          <a:pt x="2602354" y="1188000"/>
                        </a:cubicBezTo>
                        <a:cubicBezTo>
                          <a:pt x="2505274" y="1195106"/>
                          <a:pt x="2426329" y="1146154"/>
                          <a:pt x="2387659" y="1188000"/>
                        </a:cubicBezTo>
                        <a:cubicBezTo>
                          <a:pt x="2335991" y="1201956"/>
                          <a:pt x="2274868" y="1188750"/>
                          <a:pt x="2225012" y="1188000"/>
                        </a:cubicBezTo>
                        <a:cubicBezTo>
                          <a:pt x="2173425" y="1187572"/>
                          <a:pt x="2123277" y="1177341"/>
                          <a:pt x="2088389" y="1188000"/>
                        </a:cubicBezTo>
                        <a:cubicBezTo>
                          <a:pt x="2021743" y="1210314"/>
                          <a:pt x="1994208" y="1228878"/>
                          <a:pt x="1951765" y="1188000"/>
                        </a:cubicBezTo>
                        <a:cubicBezTo>
                          <a:pt x="1916577" y="1183435"/>
                          <a:pt x="1857448" y="1118791"/>
                          <a:pt x="1815141" y="1188000"/>
                        </a:cubicBezTo>
                        <a:cubicBezTo>
                          <a:pt x="1793790" y="1201927"/>
                          <a:pt x="1721936" y="1159120"/>
                          <a:pt x="1678518" y="1188000"/>
                        </a:cubicBezTo>
                        <a:cubicBezTo>
                          <a:pt x="1645655" y="1173829"/>
                          <a:pt x="1554808" y="1153371"/>
                          <a:pt x="1489847" y="1188000"/>
                        </a:cubicBezTo>
                        <a:cubicBezTo>
                          <a:pt x="1443550" y="1245909"/>
                          <a:pt x="1363296" y="1168714"/>
                          <a:pt x="1327200" y="1188000"/>
                        </a:cubicBezTo>
                        <a:cubicBezTo>
                          <a:pt x="1287356" y="1216132"/>
                          <a:pt x="1270125" y="1180649"/>
                          <a:pt x="1242624" y="1188000"/>
                        </a:cubicBezTo>
                        <a:cubicBezTo>
                          <a:pt x="1228975" y="1139153"/>
                          <a:pt x="1177271" y="1211337"/>
                          <a:pt x="1106000" y="1188000"/>
                        </a:cubicBezTo>
                        <a:cubicBezTo>
                          <a:pt x="1079458" y="1228089"/>
                          <a:pt x="999858" y="1162213"/>
                          <a:pt x="917329" y="1188000"/>
                        </a:cubicBezTo>
                        <a:cubicBezTo>
                          <a:pt x="844677" y="1204717"/>
                          <a:pt x="839169" y="1194225"/>
                          <a:pt x="806729" y="1188000"/>
                        </a:cubicBezTo>
                        <a:cubicBezTo>
                          <a:pt x="800295" y="1168815"/>
                          <a:pt x="719296" y="1176562"/>
                          <a:pt x="592035" y="1188000"/>
                        </a:cubicBezTo>
                        <a:cubicBezTo>
                          <a:pt x="514381" y="1176431"/>
                          <a:pt x="444311" y="1148025"/>
                          <a:pt x="377341" y="1188000"/>
                        </a:cubicBezTo>
                        <a:cubicBezTo>
                          <a:pt x="313470" y="1169842"/>
                          <a:pt x="248894" y="1179632"/>
                          <a:pt x="214694" y="1188000"/>
                        </a:cubicBezTo>
                        <a:cubicBezTo>
                          <a:pt x="156828" y="1166991"/>
                          <a:pt x="50720" y="1094784"/>
                          <a:pt x="0" y="1188000"/>
                        </a:cubicBezTo>
                        <a:cubicBezTo>
                          <a:pt x="-1008" y="900372"/>
                          <a:pt x="3797" y="868722"/>
                          <a:pt x="0" y="594000"/>
                        </a:cubicBezTo>
                        <a:cubicBezTo>
                          <a:pt x="-5072" y="331920"/>
                          <a:pt x="3382" y="240154"/>
                          <a:pt x="0" y="0"/>
                        </a:cubicBezTo>
                        <a:close/>
                      </a:path>
                    </a:pathLst>
                  </a:custGeom>
                  <ask:type>
                    <ask:lineSketchFreehand/>
                  </ask:type>
                </ask:lineSketchStyleProps>
              </a:ext>
            </a:extLst>
          </a:ln>
        </p:spPr>
        <p:txBody>
          <a:bodyPr wrap="square" lIns="0" tIns="72000" rIns="0" bIns="0" rtlCol="0">
            <a:noAutofit/>
          </a:bodyPr>
          <a:lstStyle/>
          <a:p>
            <a:pPr algn="ctr"/>
            <a:r>
              <a:rPr lang="ja-JP" altLang="en-US" sz="5400" b="1" dirty="0">
                <a:solidFill>
                  <a:schemeClr val="accent2"/>
                </a:solidFill>
                <a:latin typeface="ＭＳ Ｐゴシック" panose="020B0600070205080204" pitchFamily="50" charset="-128"/>
                <a:ea typeface="ＭＳ Ｐゴシック" panose="020B0600070205080204" pitchFamily="50" charset="-128"/>
              </a:rPr>
              <a:t>地球温暖化が進んでいる</a:t>
            </a:r>
            <a:r>
              <a:rPr kumimoji="1" lang="ja-JP" altLang="en-US" sz="5400" b="1" dirty="0">
                <a:solidFill>
                  <a:schemeClr val="accent2"/>
                </a:solidFill>
                <a:latin typeface="ＭＳ Ｐゴシック" panose="020B0600070205080204" pitchFamily="50" charset="-128"/>
                <a:ea typeface="ＭＳ Ｐゴシック" panose="020B0600070205080204" pitchFamily="50" charset="-128"/>
              </a:rPr>
              <a:t>！</a:t>
            </a:r>
          </a:p>
        </p:txBody>
      </p:sp>
    </p:spTree>
    <p:extLst>
      <p:ext uri="{BB962C8B-B14F-4D97-AF65-F5344CB8AC3E}">
        <p14:creationId xmlns:p14="http://schemas.microsoft.com/office/powerpoint/2010/main" val="304415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8830CBFF-2424-4B5F-B54B-9FDFFD1234F2}"/>
              </a:ext>
            </a:extLst>
          </p:cNvPr>
          <p:cNvSpPr txBox="1"/>
          <p:nvPr/>
        </p:nvSpPr>
        <p:spPr>
          <a:xfrm>
            <a:off x="179690" y="6185015"/>
            <a:ext cx="11844000" cy="661720"/>
          </a:xfrm>
          <a:prstGeom prst="rect">
            <a:avLst/>
          </a:prstGeom>
          <a:noFill/>
        </p:spPr>
        <p:txBody>
          <a:bodyPr wrap="square" tIns="0" bIns="0">
            <a:spAutoFit/>
          </a:bodyPr>
          <a:lstStyle/>
          <a:p>
            <a:r>
              <a:rPr lang="ja-JP" altLang="ja-JP" sz="2100" u="sng" dirty="0">
                <a:effectLst/>
                <a:latin typeface="Calibri" panose="020F0502020204030204" pitchFamily="34" charset="0"/>
                <a:ea typeface="ＭＳ Ｐゴシック" panose="020B0600070205080204" pitchFamily="50" charset="-128"/>
                <a:cs typeface="Calibri" panose="020F0502020204030204" pitchFamily="34" charset="0"/>
              </a:rPr>
              <a:t>カーボンニュートラル</a:t>
            </a:r>
            <a:r>
              <a:rPr lang="ja-JP" altLang="ja-JP" sz="2100" baseline="30000" dirty="0">
                <a:solidFill>
                  <a:srgbClr val="FF0000"/>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2100" baseline="30000" dirty="0">
                <a:solidFill>
                  <a:srgbClr val="FF0000"/>
                </a:solidFill>
                <a:effectLst/>
                <a:latin typeface="Calibri" panose="020F0502020204030204" pitchFamily="34" charset="0"/>
                <a:ea typeface="ＭＳ Ｐゴシック" panose="020B0600070205080204" pitchFamily="50" charset="-128"/>
                <a:cs typeface="Calibri" panose="020F0502020204030204" pitchFamily="34" charset="0"/>
              </a:rPr>
              <a:t>8</a:t>
            </a:r>
            <a:r>
              <a:rPr lang="ja-JP" altLang="ja-JP" sz="2100" dirty="0">
                <a:effectLst/>
                <a:latin typeface="Calibri" panose="020F0502020204030204" pitchFamily="34" charset="0"/>
                <a:ea typeface="ＭＳ Ｐゴシック" panose="020B0600070205080204" pitchFamily="50" charset="-128"/>
                <a:cs typeface="Calibri" panose="020F0502020204030204" pitchFamily="34" charset="0"/>
              </a:rPr>
              <a:t>：</a:t>
            </a:r>
            <a:r>
              <a:rPr lang="ja-JP" altLang="ja-JP"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温室効果ガスの排出量と吸収量を均衡させること</a:t>
            </a:r>
            <a:r>
              <a:rPr lang="ja-JP" altLang="en-US"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です</a:t>
            </a:r>
            <a:r>
              <a:rPr lang="ja-JP" altLang="ja-JP"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。そ</a:t>
            </a:r>
            <a:r>
              <a:rPr lang="ja-JP" altLang="en-US"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れに</a:t>
            </a:r>
            <a:r>
              <a:rPr lang="ja-JP" altLang="ja-JP"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は、温室</a:t>
            </a:r>
            <a:endParaRPr lang="en-US" altLang="ja-JP"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効果ガスの排出量の削減</a:t>
            </a:r>
            <a:r>
              <a:rPr lang="ja-JP" altLang="en-US"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と</a:t>
            </a:r>
            <a:r>
              <a:rPr lang="ja-JP" altLang="ja-JP"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吸収作用の保全</a:t>
            </a:r>
            <a:r>
              <a:rPr lang="ja-JP" altLang="en-US"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強化（例えば、</a:t>
            </a:r>
            <a:r>
              <a:rPr lang="ja-JP" altLang="ja-JP" sz="2100" dirty="0">
                <a:solidFill>
                  <a:srgbClr val="2C2C2C"/>
                </a:solidFill>
                <a:effectLst/>
                <a:latin typeface="ＭＳ 明朝" panose="02020609040205080304" pitchFamily="17" charset="-128"/>
                <a:ea typeface="ＭＳ 明朝" panose="02020609040205080304" pitchFamily="17" charset="-128"/>
                <a:cs typeface="Times New Roman" panose="02020603050405020304" pitchFamily="18" charset="0"/>
              </a:rPr>
              <a:t>植林、森林管理</a:t>
            </a:r>
            <a:r>
              <a:rPr lang="ja-JP" altLang="en-US" sz="2100" dirty="0">
                <a:solidFill>
                  <a:srgbClr val="2C2C2C"/>
                </a:solidFill>
                <a:effectLst/>
                <a:latin typeface="ＭＳ 明朝" panose="02020609040205080304" pitchFamily="17" charset="-128"/>
                <a:ea typeface="ＭＳ 明朝" panose="02020609040205080304" pitchFamily="17" charset="-128"/>
                <a:cs typeface="Times New Roman" panose="02020603050405020304" pitchFamily="18" charset="0"/>
              </a:rPr>
              <a:t>等</a:t>
            </a:r>
            <a:r>
              <a:rPr lang="ja-JP" altLang="ja-JP" sz="2100" dirty="0">
                <a:solidFill>
                  <a:srgbClr val="2C2C2C"/>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100" dirty="0">
                <a:solidFill>
                  <a:srgbClr val="2C2C2C"/>
                </a:solidFill>
                <a:effectLst/>
                <a:latin typeface="ＭＳ 明朝" panose="02020609040205080304" pitchFamily="17" charset="-128"/>
                <a:ea typeface="ＭＳ 明朝" panose="02020609040205080304" pitchFamily="17" charset="-128"/>
                <a:cs typeface="Times New Roman" panose="02020603050405020304" pitchFamily="18" charset="0"/>
              </a:rPr>
              <a:t>が必要</a:t>
            </a:r>
            <a:r>
              <a:rPr lang="ja-JP" altLang="en-US" sz="2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です。</a:t>
            </a:r>
            <a:endParaRPr lang="ja-JP" altLang="en-US" sz="2100" dirty="0">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9988EECD-F0B4-4ACA-AC0E-678CBBBDD9F4}"/>
              </a:ext>
            </a:extLst>
          </p:cNvPr>
          <p:cNvSpPr txBox="1"/>
          <p:nvPr/>
        </p:nvSpPr>
        <p:spPr>
          <a:xfrm>
            <a:off x="215480" y="724901"/>
            <a:ext cx="11844000" cy="661720"/>
          </a:xfrm>
          <a:prstGeom prst="rect">
            <a:avLst/>
          </a:prstGeom>
          <a:noFill/>
        </p:spPr>
        <p:txBody>
          <a:bodyPr wrap="square" tIns="0" bIns="0">
            <a:spAutoFit/>
          </a:bodyPr>
          <a:lstStyle/>
          <a:p>
            <a:pPr marL="139700" indent="-139700" algn="l"/>
            <a:r>
              <a:rPr lang="ja-JP" altLang="ja-JP" sz="2100" u="sng" kern="100" dirty="0">
                <a:effectLst/>
                <a:latin typeface="游明朝" panose="02020400000000000000" pitchFamily="18" charset="-128"/>
                <a:ea typeface="ＭＳ Ｐゴシック" panose="020B0600070205080204" pitchFamily="50" charset="-128"/>
                <a:cs typeface="Calibri" panose="020F0502020204030204" pitchFamily="34" charset="0"/>
              </a:rPr>
              <a:t>温室効果ガス</a:t>
            </a:r>
            <a:r>
              <a:rPr lang="en-US" altLang="ja-JP" sz="2100" kern="100" baseline="30000" dirty="0">
                <a:solidFill>
                  <a:srgbClr val="FF0000"/>
                </a:solidFill>
                <a:effectLst/>
                <a:latin typeface="Calibri" panose="020F0502020204030204" pitchFamily="34" charset="0"/>
                <a:ea typeface="ＭＳ 明朝" panose="02020609040205080304" pitchFamily="17" charset="-128"/>
                <a:cs typeface="Times New Roman" panose="02020603050405020304" pitchFamily="18" charset="0"/>
              </a:rPr>
              <a:t>*1</a:t>
            </a:r>
            <a:r>
              <a:rPr lang="ja-JP" altLang="ja-JP" sz="2100" kern="100" dirty="0">
                <a:effectLst/>
                <a:latin typeface="游明朝" panose="02020400000000000000" pitchFamily="18" charset="-128"/>
                <a:ea typeface="ＭＳ 明朝" panose="02020609040205080304" pitchFamily="17" charset="-128"/>
                <a:cs typeface="Calibri" panose="020F0502020204030204" pitchFamily="34" charset="0"/>
              </a:rPr>
              <a:t>：</a:t>
            </a:r>
            <a:r>
              <a:rPr lang="ja-JP" altLang="ja-JP" sz="2100" kern="100" dirty="0">
                <a:solidFill>
                  <a:srgbClr val="333333"/>
                </a:solidFill>
                <a:effectLst/>
                <a:latin typeface="游明朝" panose="02020400000000000000" pitchFamily="18" charset="-128"/>
                <a:ea typeface="ＭＳ 明朝" panose="02020609040205080304" pitchFamily="17" charset="-128"/>
                <a:cs typeface="Times New Roman" panose="02020603050405020304" pitchFamily="18" charset="0"/>
              </a:rPr>
              <a:t>二酸化炭素</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a:t>
            </a:r>
            <a:r>
              <a:rPr lang="en-US" altLang="ja-JP" sz="2100" kern="100" dirty="0">
                <a:solidFill>
                  <a:srgbClr val="333333"/>
                </a:solidFill>
                <a:effectLst/>
                <a:latin typeface="Calibri" panose="020F0502020204030204" pitchFamily="34" charset="0"/>
                <a:ea typeface="ＭＳ 明朝" panose="02020609040205080304" pitchFamily="17" charset="-128"/>
                <a:cs typeface="Times New Roman" panose="02020603050405020304" pitchFamily="18" charset="0"/>
              </a:rPr>
              <a:t>CO</a:t>
            </a:r>
            <a:r>
              <a:rPr lang="en-US" altLang="ja-JP" sz="2100" kern="100" baseline="-25000" dirty="0">
                <a:solidFill>
                  <a:srgbClr val="333333"/>
                </a:solidFill>
                <a:effectLst/>
                <a:latin typeface="Calibri" panose="020F0502020204030204" pitchFamily="34" charset="0"/>
                <a:ea typeface="ＭＳ 明朝" panose="02020609040205080304" pitchFamily="17" charset="-128"/>
                <a:cs typeface="Times New Roman" panose="02020603050405020304" pitchFamily="18" charset="0"/>
              </a:rPr>
              <a:t>2</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a:t>
            </a:r>
            <a:r>
              <a:rPr lang="en-US"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メタン（</a:t>
            </a:r>
            <a:r>
              <a:rPr lang="en-US" altLang="ja-JP" sz="2100" kern="100" dirty="0">
                <a:solidFill>
                  <a:srgbClr val="333333"/>
                </a:solidFill>
                <a:effectLst/>
                <a:latin typeface="Calibri" panose="020F0502020204030204" pitchFamily="34" charset="0"/>
                <a:ea typeface="ＭＳ 明朝" panose="02020609040205080304" pitchFamily="17" charset="-128"/>
                <a:cs typeface="Times New Roman" panose="02020603050405020304" pitchFamily="18" charset="0"/>
              </a:rPr>
              <a:t>CH</a:t>
            </a:r>
            <a:r>
              <a:rPr lang="en-US" altLang="ja-JP" sz="2100" kern="100" baseline="-25000" dirty="0">
                <a:solidFill>
                  <a:srgbClr val="333333"/>
                </a:solidFill>
                <a:effectLst/>
                <a:latin typeface="Calibri" panose="020F0502020204030204" pitchFamily="34" charset="0"/>
                <a:ea typeface="ＭＳ 明朝" panose="02020609040205080304" pitchFamily="17" charset="-128"/>
                <a:cs typeface="Times New Roman" panose="02020603050405020304" pitchFamily="18" charset="0"/>
              </a:rPr>
              <a:t>4</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a:t>
            </a:r>
            <a:r>
              <a:rPr lang="en-US"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一酸化二窒素（</a:t>
            </a:r>
            <a:r>
              <a:rPr lang="en-US" altLang="ja-JP" sz="2100" kern="100" dirty="0">
                <a:solidFill>
                  <a:srgbClr val="333333"/>
                </a:solidFill>
                <a:effectLst/>
                <a:latin typeface="Calibri" panose="020F0502020204030204" pitchFamily="34" charset="0"/>
                <a:ea typeface="ＭＳ 明朝" panose="02020609040205080304" pitchFamily="17" charset="-128"/>
                <a:cs typeface="Times New Roman" panose="02020603050405020304" pitchFamily="18" charset="0"/>
              </a:rPr>
              <a:t>N</a:t>
            </a:r>
            <a:r>
              <a:rPr lang="en-US" altLang="ja-JP" sz="2100" kern="100" baseline="-25000" dirty="0">
                <a:solidFill>
                  <a:srgbClr val="333333"/>
                </a:solidFill>
                <a:effectLst/>
                <a:latin typeface="Calibri" panose="020F0502020204030204" pitchFamily="34" charset="0"/>
                <a:ea typeface="ＭＳ 明朝" panose="02020609040205080304" pitchFamily="17" charset="-128"/>
                <a:cs typeface="Times New Roman" panose="02020603050405020304" pitchFamily="18" charset="0"/>
              </a:rPr>
              <a:t>2</a:t>
            </a:r>
            <a:r>
              <a:rPr lang="en-US" altLang="ja-JP" sz="2100" kern="100" dirty="0">
                <a:solidFill>
                  <a:srgbClr val="333333"/>
                </a:solidFill>
                <a:effectLst/>
                <a:latin typeface="Calibri" panose="020F0502020204030204" pitchFamily="34" charset="0"/>
                <a:ea typeface="ＭＳ 明朝" panose="02020609040205080304" pitchFamily="17" charset="-128"/>
                <a:cs typeface="Times New Roman" panose="02020603050405020304" pitchFamily="18" charset="0"/>
              </a:rPr>
              <a:t>O</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a:t>
            </a:r>
            <a:r>
              <a:rPr lang="en-US"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フロン</a:t>
            </a:r>
            <a:r>
              <a:rPr lang="ja-JP" altLang="en-US"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ガ</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ス（</a:t>
            </a:r>
            <a:r>
              <a:rPr lang="en-US" altLang="ja-JP" sz="2100" kern="100" dirty="0">
                <a:solidFill>
                  <a:srgbClr val="333333"/>
                </a:solidFill>
                <a:effectLst/>
                <a:latin typeface="Calibri" panose="020F0502020204030204" pitchFamily="34" charset="0"/>
                <a:ea typeface="ＭＳ 明朝" panose="02020609040205080304" pitchFamily="17" charset="-128"/>
                <a:cs typeface="Times New Roman" panose="02020603050405020304" pitchFamily="18" charset="0"/>
              </a:rPr>
              <a:t>HFC</a:t>
            </a:r>
            <a:r>
              <a:rPr lang="en-US" altLang="ja-JP" sz="2100" kern="100" baseline="-25000" dirty="0">
                <a:solidFill>
                  <a:srgbClr val="333333"/>
                </a:solidFill>
                <a:effectLst/>
                <a:latin typeface="Calibri" panose="020F0502020204030204" pitchFamily="34" charset="0"/>
                <a:ea typeface="ＭＳ 明朝" panose="02020609040205080304" pitchFamily="17" charset="-128"/>
                <a:cs typeface="Times New Roman" panose="02020603050405020304" pitchFamily="18" charset="0"/>
              </a:rPr>
              <a:t>6</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他）の</a:t>
            </a:r>
            <a:r>
              <a:rPr lang="en-US" altLang="ja-JP" sz="2100" kern="100" dirty="0">
                <a:solidFill>
                  <a:srgbClr val="333333"/>
                </a:solidFill>
                <a:effectLst/>
                <a:latin typeface="Calibri" panose="020F0502020204030204" pitchFamily="34" charset="0"/>
                <a:ea typeface="ＭＳ 明朝" panose="02020609040205080304" pitchFamily="17" charset="-128"/>
                <a:cs typeface="Times New Roman" panose="02020603050405020304" pitchFamily="18" charset="0"/>
              </a:rPr>
              <a:t>4</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種類があ</a:t>
            </a:r>
            <a:r>
              <a:rPr lang="ja-JP" altLang="ja-JP" sz="2100" kern="100" dirty="0">
                <a:solidFill>
                  <a:srgbClr val="333333"/>
                </a:solidFill>
                <a:effectLst/>
                <a:latin typeface="游明朝" panose="02020400000000000000" pitchFamily="18" charset="-128"/>
                <a:ea typeface="ＭＳ 明朝" panose="02020609040205080304" pitchFamily="17" charset="-128"/>
                <a:cs typeface="Times New Roman" panose="02020603050405020304" pitchFamily="18" charset="0"/>
              </a:rPr>
              <a:t>り</a:t>
            </a:r>
            <a:r>
              <a:rPr lang="ja-JP" altLang="en-US" sz="2100" kern="100" dirty="0">
                <a:solidFill>
                  <a:srgbClr val="333333"/>
                </a:solidFill>
                <a:effectLst/>
                <a:latin typeface="游明朝" panose="02020400000000000000" pitchFamily="18" charset="-128"/>
                <a:ea typeface="ＭＳ 明朝" panose="02020609040205080304" pitchFamily="17" charset="-128"/>
                <a:cs typeface="Times New Roman" panose="02020603050405020304" pitchFamily="18" charset="0"/>
              </a:rPr>
              <a:t>ます。</a:t>
            </a:r>
            <a:r>
              <a:rPr lang="en-US"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CO2</a:t>
            </a:r>
            <a:r>
              <a:rPr lang="ja-JP" altLang="ja-JP" sz="2100" kern="100" dirty="0">
                <a:solidFill>
                  <a:srgbClr val="333333"/>
                </a:solidFill>
                <a:effectLst/>
                <a:latin typeface="游明朝" panose="02020400000000000000" pitchFamily="18" charset="-128"/>
                <a:ea typeface="ＭＳ 明朝" panose="02020609040205080304" pitchFamily="17" charset="-128"/>
                <a:cs typeface="Times New Roman" panose="02020603050405020304" pitchFamily="18" charset="0"/>
              </a:rPr>
              <a:t>は地球温暖化</a:t>
            </a:r>
            <a:r>
              <a:rPr lang="ja-JP" altLang="en-US" sz="2100" kern="100" dirty="0">
                <a:solidFill>
                  <a:srgbClr val="333333"/>
                </a:solidFill>
                <a:effectLst/>
                <a:latin typeface="游明朝" panose="02020400000000000000" pitchFamily="18" charset="-128"/>
                <a:ea typeface="ＭＳ 明朝" panose="02020609040205080304" pitchFamily="17" charset="-128"/>
                <a:cs typeface="Times New Roman" panose="02020603050405020304" pitchFamily="18" charset="0"/>
              </a:rPr>
              <a:t>への</a:t>
            </a:r>
            <a:r>
              <a:rPr lang="ja-JP" altLang="ja-JP" sz="2100" kern="100" dirty="0">
                <a:solidFill>
                  <a:srgbClr val="333333"/>
                </a:solidFill>
                <a:effectLst/>
                <a:latin typeface="游明朝" panose="02020400000000000000" pitchFamily="18" charset="-128"/>
                <a:ea typeface="ＭＳ 明朝" panose="02020609040205080304" pitchFamily="17" charset="-128"/>
                <a:cs typeface="Times New Roman" panose="02020603050405020304" pitchFamily="18" charset="0"/>
              </a:rPr>
              <a:t>影響が最大</a:t>
            </a:r>
            <a:r>
              <a:rPr lang="ja-JP" altLang="en-US" sz="2100" kern="100" dirty="0">
                <a:solidFill>
                  <a:srgbClr val="333333"/>
                </a:solidFill>
                <a:effectLst/>
                <a:latin typeface="游明朝" panose="02020400000000000000" pitchFamily="18" charset="-128"/>
                <a:ea typeface="ＭＳ 明朝" panose="02020609040205080304" pitchFamily="17" charset="-128"/>
                <a:cs typeface="Times New Roman" panose="02020603050405020304" pitchFamily="18" charset="0"/>
              </a:rPr>
              <a:t>の</a:t>
            </a:r>
            <a:r>
              <a:rPr lang="ja-JP" altLang="ja-JP" sz="2100" kern="100" dirty="0">
                <a:solidFill>
                  <a:srgbClr val="333333"/>
                </a:solidFill>
                <a:effectLst/>
                <a:latin typeface="游明朝" panose="02020400000000000000" pitchFamily="18" charset="-128"/>
                <a:ea typeface="ＭＳ 明朝" panose="02020609040205080304" pitchFamily="17" charset="-128"/>
                <a:cs typeface="Times New Roman" panose="02020603050405020304" pitchFamily="18" charset="0"/>
              </a:rPr>
              <a:t>ガスで</a:t>
            </a:r>
            <a:r>
              <a:rPr lang="ja-JP" altLang="ja-JP" sz="2100" kern="100" dirty="0">
                <a:solidFill>
                  <a:srgbClr val="333333"/>
                </a:solidFill>
                <a:effectLst/>
                <a:latin typeface="Calibri" panose="020F0502020204030204" pitchFamily="34" charset="0"/>
                <a:ea typeface="ＭＳ 明朝" panose="02020609040205080304" pitchFamily="17" charset="-128"/>
                <a:cs typeface="Calibri" panose="020F0502020204030204" pitchFamily="34" charset="0"/>
              </a:rPr>
              <a:t>す。</a:t>
            </a:r>
            <a:endParaRPr lang="ja-JP" altLang="ja-JP" sz="2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AB47BB15-5393-4DA0-AFA1-62ADD82CDD85}"/>
              </a:ext>
            </a:extLst>
          </p:cNvPr>
          <p:cNvSpPr txBox="1"/>
          <p:nvPr/>
        </p:nvSpPr>
        <p:spPr>
          <a:xfrm>
            <a:off x="215480" y="2168415"/>
            <a:ext cx="11844000" cy="661720"/>
          </a:xfrm>
          <a:prstGeom prst="rect">
            <a:avLst/>
          </a:prstGeom>
          <a:noFill/>
        </p:spPr>
        <p:txBody>
          <a:bodyPr wrap="square" tIns="0" bIns="0">
            <a:spAutoFit/>
          </a:bodyPr>
          <a:lstStyle/>
          <a:p>
            <a:pPr marL="139700" indent="-139700" algn="l"/>
            <a:r>
              <a:rPr lang="en-US" altLang="ja-JP" sz="2100" u="sng" kern="100" dirty="0">
                <a:effectLst/>
                <a:latin typeface="Calibri" panose="020F0502020204030204" pitchFamily="34" charset="0"/>
                <a:ea typeface="游明朝" panose="02020400000000000000" pitchFamily="18" charset="-128"/>
                <a:cs typeface="Calibri" panose="020F0502020204030204" pitchFamily="34" charset="0"/>
              </a:rPr>
              <a:t>COP28</a:t>
            </a:r>
            <a:r>
              <a:rPr lang="en-US" altLang="ja-JP" sz="2100" kern="100" baseline="30000" dirty="0">
                <a:solidFill>
                  <a:srgbClr val="FF0000"/>
                </a:solidFill>
                <a:effectLst/>
                <a:latin typeface="Calibri" panose="020F0502020204030204" pitchFamily="34" charset="0"/>
                <a:ea typeface="ＭＳ 明朝" panose="02020609040205080304" pitchFamily="17" charset="-128"/>
                <a:cs typeface="Times New Roman" panose="02020603050405020304" pitchFamily="18" charset="0"/>
              </a:rPr>
              <a:t>*3</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：国連変動気候枠組み条約第</a:t>
            </a:r>
            <a:r>
              <a:rPr lang="en-US" altLang="ja-JP" sz="2100" kern="100" dirty="0">
                <a:effectLst/>
                <a:latin typeface="Calibri" panose="020F0502020204030204" pitchFamily="34" charset="0"/>
                <a:ea typeface="ＭＳ 明朝" panose="02020609040205080304" pitchFamily="17" charset="-128"/>
                <a:cs typeface="Times New Roman" panose="02020603050405020304" pitchFamily="18" charset="0"/>
              </a:rPr>
              <a:t>28</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回締約国会議の略称です。</a:t>
            </a:r>
            <a:r>
              <a:rPr lang="ja-JP" altLang="en-US" sz="2100" kern="10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地球温 暖化の対策</a:t>
            </a:r>
            <a:r>
              <a:rPr lang="ja-JP" altLang="ja-JP" sz="2100" kern="10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会議</a:t>
            </a:r>
            <a:r>
              <a:rPr lang="ja-JP" altLang="en-US" sz="2100" kern="10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で、</a:t>
            </a:r>
            <a:r>
              <a:rPr lang="en-US" altLang="ja-JP" sz="2100" kern="100" spc="75" dirty="0">
                <a:effectLst/>
                <a:latin typeface="Calibri" panose="020F0502020204030204" pitchFamily="34" charset="0"/>
                <a:ea typeface="ＭＳ 明朝" panose="02020609040205080304" pitchFamily="17" charset="-128"/>
                <a:cs typeface="Times New Roman" panose="02020603050405020304" pitchFamily="18" charset="0"/>
              </a:rPr>
              <a:t>2023</a:t>
            </a:r>
            <a:r>
              <a:rPr lang="ja-JP" altLang="ja-JP" sz="2100" kern="100" spc="75" dirty="0">
                <a:effectLst/>
                <a:latin typeface="Calibri" panose="020F0502020204030204" pitchFamily="34" charset="0"/>
                <a:ea typeface="ＭＳ 明朝" panose="02020609040205080304" pitchFamily="17" charset="-128"/>
                <a:cs typeface="Calibri" panose="020F0502020204030204" pitchFamily="34" charset="0"/>
              </a:rPr>
              <a:t>年</a:t>
            </a:r>
            <a:r>
              <a:rPr lang="ja-JP" altLang="en-US" sz="2100" kern="100" spc="75" dirty="0">
                <a:effectLst/>
                <a:latin typeface="Calibri" panose="020F0502020204030204" pitchFamily="34" charset="0"/>
                <a:ea typeface="ＭＳ 明朝" panose="02020609040205080304" pitchFamily="17" charset="-128"/>
                <a:cs typeface="Calibri" panose="020F0502020204030204" pitchFamily="34" charset="0"/>
              </a:rPr>
              <a:t>秋</a:t>
            </a:r>
            <a:r>
              <a:rPr lang="ja-JP" altLang="ja-JP" sz="2100" kern="100" spc="75" dirty="0">
                <a:effectLst/>
                <a:latin typeface="Calibri" panose="020F0502020204030204" pitchFamily="34" charset="0"/>
                <a:ea typeface="ＭＳ 明朝" panose="02020609040205080304" pitchFamily="17" charset="-128"/>
                <a:cs typeface="Calibri" panose="020F0502020204030204" pitchFamily="34" charset="0"/>
              </a:rPr>
              <a:t>に</a:t>
            </a:r>
            <a:r>
              <a:rPr lang="en-US" altLang="ja-JP" sz="2100" kern="100" spc="75" dirty="0">
                <a:effectLst/>
                <a:latin typeface="Calibri" panose="020F0502020204030204" pitchFamily="34" charset="0"/>
                <a:ea typeface="ＭＳ 明朝" panose="02020609040205080304" pitchFamily="17" charset="-128"/>
                <a:cs typeface="Calibri" panose="020F0502020204030204" pitchFamily="34" charset="0"/>
              </a:rPr>
              <a:t>UAE</a:t>
            </a:r>
            <a:r>
              <a:rPr lang="ja-JP" altLang="ja-JP" sz="2100" kern="100" spc="75" dirty="0">
                <a:effectLst/>
                <a:latin typeface="Calibri" panose="020F0502020204030204" pitchFamily="34" charset="0"/>
                <a:ea typeface="ＭＳ 明朝" panose="02020609040205080304" pitchFamily="17" charset="-128"/>
                <a:cs typeface="Calibri" panose="020F0502020204030204" pitchFamily="34" charset="0"/>
              </a:rPr>
              <a:t>で</a:t>
            </a:r>
            <a:r>
              <a:rPr lang="ja-JP" altLang="en-US" sz="2100" kern="100" spc="75" dirty="0">
                <a:effectLst/>
                <a:latin typeface="Calibri" panose="020F0502020204030204" pitchFamily="34" charset="0"/>
                <a:ea typeface="ＭＳ 明朝" panose="02020609040205080304" pitchFamily="17" charset="-128"/>
                <a:cs typeface="Calibri" panose="020F0502020204030204" pitchFamily="34" charset="0"/>
              </a:rPr>
              <a:t>行った会議を</a:t>
            </a:r>
            <a:r>
              <a:rPr lang="en-US" altLang="ja-JP" sz="2100" kern="100" spc="75" dirty="0">
                <a:effectLst/>
                <a:latin typeface="Calibri" panose="020F0502020204030204" pitchFamily="34" charset="0"/>
                <a:ea typeface="ＭＳ 明朝" panose="02020609040205080304" pitchFamily="17" charset="-128"/>
                <a:cs typeface="Times New Roman" panose="02020603050405020304" pitchFamily="18" charset="0"/>
              </a:rPr>
              <a:t>COP28</a:t>
            </a:r>
            <a:r>
              <a:rPr lang="ja-JP" altLang="en-US" sz="2100" kern="100" spc="75" dirty="0">
                <a:effectLst/>
                <a:latin typeface="Calibri" panose="020F0502020204030204" pitchFamily="34" charset="0"/>
                <a:ea typeface="ＭＳ 明朝" panose="02020609040205080304" pitchFamily="17" charset="-128"/>
                <a:cs typeface="Times New Roman" panose="02020603050405020304" pitchFamily="18" charset="0"/>
              </a:rPr>
              <a:t>（</a:t>
            </a:r>
            <a:r>
              <a:rPr lang="en-US" altLang="ja-JP" sz="2100" kern="100" spc="75" dirty="0">
                <a:effectLst/>
                <a:latin typeface="Calibri" panose="020F0502020204030204" pitchFamily="34" charset="0"/>
                <a:ea typeface="ＭＳ 明朝" panose="02020609040205080304" pitchFamily="17" charset="-128"/>
                <a:cs typeface="Times New Roman" panose="02020603050405020304" pitchFamily="18" charset="0"/>
              </a:rPr>
              <a:t>28</a:t>
            </a:r>
            <a:r>
              <a:rPr lang="ja-JP" altLang="en-US" sz="2100" kern="100" spc="75" dirty="0">
                <a:effectLst/>
                <a:latin typeface="Calibri" panose="020F0502020204030204" pitchFamily="34" charset="0"/>
                <a:ea typeface="ＭＳ 明朝" panose="02020609040205080304" pitchFamily="17" charset="-128"/>
                <a:cs typeface="Times New Roman" panose="02020603050405020304" pitchFamily="18" charset="0"/>
              </a:rPr>
              <a:t>回目の会議）</a:t>
            </a:r>
            <a:r>
              <a:rPr lang="ja-JP" altLang="ja-JP" sz="2100" kern="100" spc="75" dirty="0">
                <a:effectLst/>
                <a:latin typeface="Calibri" panose="020F0502020204030204" pitchFamily="34" charset="0"/>
                <a:ea typeface="ＭＳ 明朝" panose="02020609040205080304" pitchFamily="17" charset="-128"/>
                <a:cs typeface="Calibri" panose="020F0502020204030204" pitchFamily="34" charset="0"/>
              </a:rPr>
              <a:t>と</a:t>
            </a:r>
            <a:r>
              <a:rPr lang="ja-JP" altLang="en-US" sz="2100" kern="100" spc="75" dirty="0">
                <a:effectLst/>
                <a:latin typeface="Calibri" panose="020F0502020204030204" pitchFamily="34" charset="0"/>
                <a:ea typeface="ＭＳ 明朝" panose="02020609040205080304" pitchFamily="17" charset="-128"/>
                <a:cs typeface="Calibri" panose="020F0502020204030204" pitchFamily="34" charset="0"/>
              </a:rPr>
              <a:t>言います</a:t>
            </a:r>
            <a:r>
              <a:rPr lang="ja-JP" altLang="ja-JP" sz="2100" kern="100" spc="75" dirty="0">
                <a:effectLst/>
                <a:latin typeface="Calibri" panose="020F0502020204030204" pitchFamily="34" charset="0"/>
                <a:ea typeface="ＭＳ 明朝" panose="02020609040205080304" pitchFamily="17" charset="-128"/>
                <a:cs typeface="Calibri" panose="020F0502020204030204" pitchFamily="34" charset="0"/>
              </a:rPr>
              <a:t>。</a:t>
            </a:r>
            <a:endParaRPr lang="ja-JP" altLang="ja-JP" sz="2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6755C086-B2A8-43F5-828D-C231AB0A18B7}"/>
              </a:ext>
            </a:extLst>
          </p:cNvPr>
          <p:cNvSpPr txBox="1"/>
          <p:nvPr/>
        </p:nvSpPr>
        <p:spPr>
          <a:xfrm>
            <a:off x="179690" y="2922014"/>
            <a:ext cx="11844000" cy="661720"/>
          </a:xfrm>
          <a:prstGeom prst="rect">
            <a:avLst/>
          </a:prstGeom>
          <a:noFill/>
        </p:spPr>
        <p:txBody>
          <a:bodyPr wrap="square" tIns="0" bIns="0">
            <a:spAutoFit/>
          </a:bodyPr>
          <a:lstStyle/>
          <a:p>
            <a:pPr marL="139700" indent="-139700" algn="l"/>
            <a:r>
              <a:rPr lang="ja-JP" altLang="ja-JP" sz="2100" u="sng" kern="100" dirty="0">
                <a:effectLst/>
                <a:latin typeface="游明朝" panose="02020400000000000000" pitchFamily="18" charset="-128"/>
                <a:ea typeface="ＭＳ Ｐゴシック" panose="020B0600070205080204" pitchFamily="50" charset="-128"/>
                <a:cs typeface="Calibri" panose="020F0502020204030204" pitchFamily="34" charset="0"/>
              </a:rPr>
              <a:t>エネルギー自給率</a:t>
            </a:r>
            <a:r>
              <a:rPr lang="en-US" altLang="ja-JP" sz="2100" kern="100" baseline="30000" dirty="0">
                <a:solidFill>
                  <a:srgbClr val="FF0000"/>
                </a:solidFill>
                <a:effectLst/>
                <a:latin typeface="Calibri" panose="020F0502020204030204" pitchFamily="34" charset="0"/>
                <a:ea typeface="ＭＳ 明朝" panose="02020609040205080304" pitchFamily="17" charset="-128"/>
                <a:cs typeface="Times New Roman" panose="02020603050405020304" pitchFamily="18" charset="0"/>
              </a:rPr>
              <a:t>*4</a:t>
            </a:r>
            <a:r>
              <a:rPr lang="ja-JP" altLang="ja-JP" sz="2100" kern="100" dirty="0">
                <a:effectLst/>
                <a:latin typeface="游明朝" panose="02020400000000000000" pitchFamily="18" charset="-128"/>
                <a:ea typeface="ＭＳ 明朝" panose="02020609040205080304" pitchFamily="17" charset="-128"/>
                <a:cs typeface="Calibri" panose="020F0502020204030204" pitchFamily="34" charset="0"/>
              </a:rPr>
              <a:t>：</a:t>
            </a:r>
            <a:r>
              <a:rPr lang="ja-JP" altLang="ja-JP" sz="2100"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生活や経済活動に必要な一次エネルギーのうち、自国内で確保できる比率を指します。このため、天然資源を多く保有する国ほどエネルギー自給率が高くなります。</a:t>
            </a:r>
            <a:endParaRPr lang="ja-JP" altLang="ja-JP" sz="2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D78A45B8-87BF-4407-BEF3-484DCB2E521E}"/>
              </a:ext>
            </a:extLst>
          </p:cNvPr>
          <p:cNvSpPr txBox="1"/>
          <p:nvPr/>
        </p:nvSpPr>
        <p:spPr>
          <a:xfrm>
            <a:off x="215480" y="1432792"/>
            <a:ext cx="11844000" cy="661720"/>
          </a:xfrm>
          <a:prstGeom prst="rect">
            <a:avLst/>
          </a:prstGeom>
          <a:noFill/>
        </p:spPr>
        <p:txBody>
          <a:bodyPr wrap="square" tIns="0" bIns="0">
            <a:spAutoFit/>
          </a:bodyPr>
          <a:lstStyle/>
          <a:p>
            <a:pPr algn="l"/>
            <a:r>
              <a:rPr lang="ja-JP" altLang="ja-JP" sz="2100" u="sng" kern="100" dirty="0">
                <a:effectLst/>
                <a:latin typeface="游明朝" panose="02020400000000000000" pitchFamily="18" charset="-128"/>
                <a:ea typeface="ＭＳ Ｐゴシック" panose="020B0600070205080204" pitchFamily="50" charset="-128"/>
                <a:cs typeface="Calibri" panose="020F0502020204030204" pitchFamily="34" charset="0"/>
              </a:rPr>
              <a:t>人為・自然両要因</a:t>
            </a:r>
            <a:r>
              <a:rPr lang="en-US" altLang="ja-JP" sz="2100" kern="100" baseline="30000" dirty="0">
                <a:solidFill>
                  <a:srgbClr val="FF0000"/>
                </a:solidFill>
                <a:effectLst/>
                <a:latin typeface="Calibri" panose="020F0502020204030204" pitchFamily="34" charset="0"/>
                <a:ea typeface="ＭＳ 明朝" panose="02020609040205080304" pitchFamily="17" charset="-128"/>
                <a:cs typeface="Times New Roman" panose="02020603050405020304" pitchFamily="18" charset="0"/>
              </a:rPr>
              <a:t>*2</a:t>
            </a:r>
            <a:r>
              <a:rPr lang="ja-JP" altLang="ja-JP" sz="2100" kern="100" dirty="0">
                <a:effectLst/>
                <a:latin typeface="游明朝" panose="02020400000000000000" pitchFamily="18" charset="-128"/>
                <a:ea typeface="ＭＳ 明朝" panose="02020609040205080304" pitchFamily="17" charset="-128"/>
                <a:cs typeface="Calibri" panose="020F0502020204030204" pitchFamily="34" charset="0"/>
              </a:rPr>
              <a:t>：人為的な要因としては人間の活動を指し、自然的な要因とし</a:t>
            </a:r>
            <a:r>
              <a:rPr lang="ja-JP" altLang="en-US" sz="2100" kern="100" dirty="0">
                <a:effectLst/>
                <a:latin typeface="游明朝" panose="02020400000000000000" pitchFamily="18" charset="-128"/>
                <a:ea typeface="ＭＳ 明朝" panose="02020609040205080304" pitchFamily="17" charset="-128"/>
                <a:cs typeface="Calibri" panose="020F0502020204030204" pitchFamily="34" charset="0"/>
              </a:rPr>
              <a:t>て</a:t>
            </a:r>
            <a:r>
              <a:rPr lang="ja-JP" altLang="ja-JP" sz="2100" kern="100" dirty="0">
                <a:effectLst/>
                <a:latin typeface="游明朝" panose="02020400000000000000" pitchFamily="18" charset="-128"/>
                <a:ea typeface="ＭＳ 明朝" panose="02020609040205080304" pitchFamily="17" charset="-128"/>
                <a:cs typeface="Calibri" panose="020F0502020204030204" pitchFamily="34" charset="0"/>
              </a:rPr>
              <a:t>は太陽活動や火山活動な</a:t>
            </a:r>
            <a:r>
              <a:rPr lang="ja-JP" altLang="ja-JP" sz="2100" dirty="0">
                <a:effectLst/>
                <a:ea typeface="ＭＳ 明朝" panose="02020609040205080304" pitchFamily="17" charset="-128"/>
                <a:cs typeface="Calibri" panose="020F0502020204030204" pitchFamily="34" charset="0"/>
              </a:rPr>
              <a:t>どを指しています。</a:t>
            </a:r>
            <a:endParaRPr lang="ja-JP" altLang="en-US" sz="2100" dirty="0"/>
          </a:p>
        </p:txBody>
      </p:sp>
      <p:sp>
        <p:nvSpPr>
          <p:cNvPr id="16" name="スライド番号プレースホルダー 6">
            <a:extLst>
              <a:ext uri="{FF2B5EF4-FFF2-40B4-BE49-F238E27FC236}">
                <a16:creationId xmlns:a16="http://schemas.microsoft.com/office/drawing/2014/main" id="{8C44E098-4891-4BF6-9AF0-59646292168D}"/>
              </a:ext>
            </a:extLst>
          </p:cNvPr>
          <p:cNvSpPr txBox="1">
            <a:spLocks/>
          </p:cNvSpPr>
          <p:nvPr/>
        </p:nvSpPr>
        <p:spPr>
          <a:xfrm>
            <a:off x="1164758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30</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11" name="テキスト ボックス 10">
            <a:extLst>
              <a:ext uri="{FF2B5EF4-FFF2-40B4-BE49-F238E27FC236}">
                <a16:creationId xmlns:a16="http://schemas.microsoft.com/office/drawing/2014/main" id="{373C1F81-0F2A-4DF0-853D-8FA2CB8A80EA}"/>
              </a:ext>
            </a:extLst>
          </p:cNvPr>
          <p:cNvSpPr txBox="1"/>
          <p:nvPr/>
        </p:nvSpPr>
        <p:spPr>
          <a:xfrm>
            <a:off x="205090" y="4389083"/>
            <a:ext cx="11844000" cy="661720"/>
          </a:xfrm>
          <a:prstGeom prst="rect">
            <a:avLst/>
          </a:prstGeom>
          <a:noFill/>
        </p:spPr>
        <p:txBody>
          <a:bodyPr wrap="square" tIns="0" bIns="0">
            <a:spAutoFit/>
          </a:bodyPr>
          <a:lstStyle/>
          <a:p>
            <a:pPr marL="139700" indent="-139700" algn="l"/>
            <a:r>
              <a:rPr lang="en-US" altLang="ja-JP" sz="2100" u="sng" kern="100" dirty="0">
                <a:effectLst/>
                <a:latin typeface="Calibri" panose="020F0502020204030204" pitchFamily="34" charset="0"/>
                <a:ea typeface="ＭＳ 明朝" panose="02020609040205080304" pitchFamily="17" charset="-128"/>
                <a:cs typeface="Times New Roman" panose="02020603050405020304" pitchFamily="18" charset="0"/>
              </a:rPr>
              <a:t>S</a:t>
            </a:r>
            <a:r>
              <a:rPr lang="ja-JP" altLang="ja-JP" sz="2100" u="sng" kern="1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100" u="sng" kern="100" dirty="0">
                <a:effectLst/>
                <a:latin typeface="Calibri" panose="020F0502020204030204" pitchFamily="34" charset="0"/>
                <a:ea typeface="ＭＳ 明朝" panose="02020609040205080304" pitchFamily="17" charset="-128"/>
                <a:cs typeface="Times New Roman" panose="02020603050405020304" pitchFamily="18" charset="0"/>
              </a:rPr>
              <a:t>3E</a:t>
            </a:r>
            <a:r>
              <a:rPr lang="en-US" altLang="ja-JP" sz="2100" kern="100" baseline="30000" dirty="0">
                <a:solidFill>
                  <a:srgbClr val="FF0000"/>
                </a:solidFill>
                <a:effectLst/>
                <a:latin typeface="Calibri" panose="020F0502020204030204" pitchFamily="34" charset="0"/>
                <a:ea typeface="ＭＳ 明朝" panose="02020609040205080304" pitchFamily="17" charset="-128"/>
                <a:cs typeface="Times New Roman" panose="02020603050405020304" pitchFamily="18" charset="0"/>
              </a:rPr>
              <a:t>*6</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：エネルギ</a:t>
            </a:r>
            <a:r>
              <a:rPr lang="ja-JP" altLang="en-US" sz="2100" kern="100" dirty="0">
                <a:effectLst/>
                <a:latin typeface="Calibri" panose="020F0502020204030204" pitchFamily="34" charset="0"/>
                <a:ea typeface="ＭＳ 明朝" panose="02020609040205080304" pitchFamily="17" charset="-128"/>
                <a:cs typeface="Calibri" panose="020F0502020204030204" pitchFamily="34" charset="0"/>
              </a:rPr>
              <a:t>の基本は</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安全</a:t>
            </a:r>
            <a:r>
              <a:rPr lang="ja-JP" altLang="en-US" sz="2100" kern="100" dirty="0">
                <a:effectLst/>
                <a:latin typeface="Calibri" panose="020F0502020204030204" pitchFamily="34" charset="0"/>
                <a:ea typeface="ＭＳ 明朝" panose="02020609040205080304" pitchFamily="17" charset="-128"/>
                <a:cs typeface="Calibri" panose="020F0502020204030204" pitchFamily="34" charset="0"/>
              </a:rPr>
              <a:t>性</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100" u="sng" kern="100" dirty="0">
                <a:effectLst/>
                <a:latin typeface="Calibri" panose="020F0502020204030204" pitchFamily="34" charset="0"/>
                <a:ea typeface="ＭＳ 明朝" panose="02020609040205080304" pitchFamily="17" charset="-128"/>
                <a:cs typeface="Times New Roman" panose="02020603050405020304" pitchFamily="18" charset="0"/>
              </a:rPr>
              <a:t>S</a:t>
            </a:r>
            <a:r>
              <a:rPr lang="en-US" altLang="ja-JP" sz="2100" kern="100" dirty="0">
                <a:effectLst/>
                <a:latin typeface="Calibri" panose="020F0502020204030204" pitchFamily="34" charset="0"/>
                <a:ea typeface="ＭＳ 明朝" panose="02020609040205080304" pitchFamily="17" charset="-128"/>
                <a:cs typeface="Times New Roman" panose="02020603050405020304" pitchFamily="18" charset="0"/>
              </a:rPr>
              <a:t>afety</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）、安定供給（</a:t>
            </a:r>
            <a:r>
              <a:rPr lang="en-US" altLang="ja-JP" sz="2100" u="sng" kern="100" dirty="0">
                <a:effectLst/>
                <a:latin typeface="Calibri" panose="020F0502020204030204" pitchFamily="34" charset="0"/>
                <a:ea typeface="游明朝" panose="02020400000000000000" pitchFamily="18" charset="-128"/>
                <a:cs typeface="Times New Roman" panose="02020603050405020304" pitchFamily="18" charset="0"/>
              </a:rPr>
              <a:t>E</a:t>
            </a:r>
            <a:r>
              <a:rPr lang="en-US" altLang="ja-JP" sz="2100" kern="100" dirty="0">
                <a:effectLst/>
                <a:latin typeface="Calibri" panose="020F0502020204030204" pitchFamily="34" charset="0"/>
                <a:ea typeface="游明朝" panose="02020400000000000000" pitchFamily="18" charset="-128"/>
                <a:cs typeface="Times New Roman" panose="02020603050405020304" pitchFamily="18" charset="0"/>
              </a:rPr>
              <a:t>nergy Security</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）、経済性（</a:t>
            </a:r>
            <a:r>
              <a:rPr lang="en-US" altLang="ja-JP" sz="2100" u="sng" kern="100" dirty="0">
                <a:effectLst/>
                <a:latin typeface="Calibri" panose="020F0502020204030204" pitchFamily="34" charset="0"/>
                <a:ea typeface="游明朝" panose="02020400000000000000" pitchFamily="18" charset="-128"/>
                <a:cs typeface="Times New Roman" panose="02020603050405020304" pitchFamily="18" charset="0"/>
              </a:rPr>
              <a:t>E</a:t>
            </a:r>
            <a:r>
              <a:rPr lang="en-US" altLang="ja-JP" sz="2100" kern="100" dirty="0">
                <a:effectLst/>
                <a:latin typeface="Calibri" panose="020F0502020204030204" pitchFamily="34" charset="0"/>
                <a:ea typeface="游明朝" panose="02020400000000000000" pitchFamily="18" charset="-128"/>
                <a:cs typeface="Times New Roman" panose="02020603050405020304" pitchFamily="18" charset="0"/>
              </a:rPr>
              <a:t>conomic Efficiency</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）、環境性（</a:t>
            </a:r>
            <a:r>
              <a:rPr lang="en-US" altLang="ja-JP" sz="2100" u="sng" kern="100" dirty="0">
                <a:effectLst/>
                <a:latin typeface="Calibri" panose="020F0502020204030204" pitchFamily="34" charset="0"/>
                <a:ea typeface="游明朝" panose="02020400000000000000" pitchFamily="18" charset="-128"/>
                <a:cs typeface="Times New Roman" panose="02020603050405020304" pitchFamily="18" charset="0"/>
              </a:rPr>
              <a:t>E</a:t>
            </a:r>
            <a:r>
              <a:rPr lang="en-US" altLang="ja-JP" sz="2100" kern="100" dirty="0">
                <a:effectLst/>
                <a:latin typeface="Calibri" panose="020F0502020204030204" pitchFamily="34" charset="0"/>
                <a:ea typeface="游明朝" panose="02020400000000000000" pitchFamily="18" charset="-128"/>
                <a:cs typeface="Times New Roman" panose="02020603050405020304" pitchFamily="18" charset="0"/>
              </a:rPr>
              <a:t>nvironment</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en-US" sz="2100" kern="100" dirty="0">
                <a:effectLst/>
                <a:latin typeface="Calibri" panose="020F0502020204030204" pitchFamily="34" charset="0"/>
                <a:ea typeface="ＭＳ 明朝" panose="02020609040205080304" pitchFamily="17" charset="-128"/>
                <a:cs typeface="Calibri" panose="020F0502020204030204" pitchFamily="34" charset="0"/>
              </a:rPr>
              <a:t>であり</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こ</a:t>
            </a:r>
            <a:r>
              <a:rPr lang="ja-JP" altLang="en-US" sz="2100" kern="100" dirty="0">
                <a:effectLst/>
                <a:latin typeface="Calibri" panose="020F0502020204030204" pitchFamily="34" charset="0"/>
                <a:ea typeface="ＭＳ 明朝" panose="02020609040205080304" pitchFamily="17" charset="-128"/>
                <a:cs typeface="Calibri" panose="020F0502020204030204" pitchFamily="34" charset="0"/>
              </a:rPr>
              <a:t>の頭文字「</a:t>
            </a:r>
            <a:r>
              <a:rPr lang="en-US" altLang="ja-JP" sz="2100" kern="100" dirty="0">
                <a:effectLst/>
                <a:latin typeface="Calibri" panose="020F0502020204030204" pitchFamily="34" charset="0"/>
                <a:ea typeface="ＭＳ 明朝" panose="02020609040205080304" pitchFamily="17" charset="-128"/>
                <a:cs typeface="Times New Roman" panose="02020603050405020304" pitchFamily="18" charset="0"/>
              </a:rPr>
              <a:t>S</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100" kern="100" dirty="0">
                <a:effectLst/>
                <a:latin typeface="Calibri" panose="020F0502020204030204" pitchFamily="34" charset="0"/>
                <a:ea typeface="ＭＳ 明朝" panose="02020609040205080304" pitchFamily="17" charset="-128"/>
                <a:cs typeface="Times New Roman" panose="02020603050405020304" pitchFamily="18" charset="0"/>
              </a:rPr>
              <a:t>3E</a:t>
            </a:r>
            <a:r>
              <a:rPr lang="ja-JP" altLang="en-US" sz="2100" kern="100" dirty="0">
                <a:effectLst/>
                <a:latin typeface="Calibri" panose="020F0502020204030204" pitchFamily="34" charset="0"/>
                <a:ea typeface="ＭＳ 明朝" panose="02020609040205080304" pitchFamily="17" charset="-128"/>
                <a:cs typeface="Times New Roman" panose="02020603050405020304" pitchFamily="18" charset="0"/>
              </a:rPr>
              <a:t>」が重要な視点とされています。</a:t>
            </a:r>
            <a:endParaRPr lang="ja-JP" altLang="ja-JP" sz="2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7F939060-2866-6C36-EC5E-C67FF967F4F1}"/>
              </a:ext>
            </a:extLst>
          </p:cNvPr>
          <p:cNvSpPr txBox="1"/>
          <p:nvPr/>
        </p:nvSpPr>
        <p:spPr>
          <a:xfrm>
            <a:off x="200971" y="5138289"/>
            <a:ext cx="11844000" cy="969496"/>
          </a:xfrm>
          <a:prstGeom prst="rect">
            <a:avLst/>
          </a:prstGeom>
          <a:noFill/>
        </p:spPr>
        <p:txBody>
          <a:bodyPr wrap="square" tIns="0" bIns="0">
            <a:spAutoFit/>
          </a:bodyPr>
          <a:lstStyle/>
          <a:p>
            <a:pPr marL="195580" indent="-195580" algn="l"/>
            <a:r>
              <a:rPr lang="en-US" altLang="ja-JP" sz="2100" u="sng" kern="100" dirty="0">
                <a:effectLst/>
                <a:latin typeface="Calibri" panose="020F0502020204030204" pitchFamily="34" charset="0"/>
                <a:ea typeface="游明朝" panose="02020400000000000000" pitchFamily="18" charset="-128"/>
                <a:cs typeface="Calibri" panose="020F0502020204030204" pitchFamily="34" charset="0"/>
              </a:rPr>
              <a:t>CCUS</a:t>
            </a:r>
            <a:r>
              <a:rPr lang="en-US" altLang="ja-JP" sz="2100" kern="100" baseline="30000" dirty="0">
                <a:solidFill>
                  <a:srgbClr val="FF0000"/>
                </a:solidFill>
                <a:effectLst/>
                <a:latin typeface="Calibri" panose="020F0502020204030204" pitchFamily="34" charset="0"/>
                <a:ea typeface="ＭＳ 明朝" panose="02020609040205080304" pitchFamily="17" charset="-128"/>
                <a:cs typeface="Times New Roman" panose="02020603050405020304" pitchFamily="18" charset="0"/>
              </a:rPr>
              <a:t>*7</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：火力発電所</a:t>
            </a:r>
            <a:r>
              <a:rPr lang="ja-JP" altLang="en-US" sz="2100" kern="100" dirty="0">
                <a:effectLst/>
                <a:latin typeface="Calibri" panose="020F0502020204030204" pitchFamily="34" charset="0"/>
                <a:ea typeface="ＭＳ 明朝" panose="02020609040205080304" pitchFamily="17" charset="-128"/>
                <a:cs typeface="Calibri" panose="020F0502020204030204" pitchFamily="34" charset="0"/>
              </a:rPr>
              <a:t>等</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から</a:t>
            </a:r>
            <a:r>
              <a:rPr lang="ja-JP" altLang="en-US" sz="2100" kern="100" dirty="0">
                <a:effectLst/>
                <a:latin typeface="Calibri" panose="020F0502020204030204" pitchFamily="34" charset="0"/>
                <a:ea typeface="ＭＳ 明朝" panose="02020609040205080304" pitchFamily="17" charset="-128"/>
                <a:cs typeface="Calibri" panose="020F0502020204030204" pitchFamily="34" charset="0"/>
              </a:rPr>
              <a:t>出</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る</a:t>
            </a:r>
            <a:r>
              <a:rPr lang="en-US" altLang="ja-JP" sz="2100" kern="100" dirty="0">
                <a:effectLst/>
                <a:latin typeface="Calibri" panose="020F0502020204030204" pitchFamily="34" charset="0"/>
                <a:ea typeface="ＭＳ 明朝" panose="02020609040205080304" pitchFamily="17" charset="-128"/>
                <a:cs typeface="Times New Roman" panose="02020603050405020304" pitchFamily="18" charset="0"/>
              </a:rPr>
              <a:t>CO2</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を分離・回収し、その</a:t>
            </a:r>
            <a:r>
              <a:rPr lang="en-US" altLang="ja-JP" sz="2100" kern="100" dirty="0">
                <a:effectLst/>
                <a:latin typeface="Calibri" panose="020F0502020204030204" pitchFamily="34" charset="0"/>
                <a:ea typeface="ＭＳ 明朝" panose="02020609040205080304" pitchFamily="17" charset="-128"/>
                <a:cs typeface="Times New Roman" panose="02020603050405020304" pitchFamily="18" charset="0"/>
              </a:rPr>
              <a:t>CO2</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を地下貯留する技術</a:t>
            </a:r>
            <a:r>
              <a:rPr lang="ja-JP" altLang="en-US" sz="2100" kern="100" dirty="0">
                <a:effectLst/>
                <a:latin typeface="Calibri" panose="020F0502020204030204" pitchFamily="34" charset="0"/>
                <a:ea typeface="ＭＳ 明朝" panose="02020609040205080304" pitchFamily="17" charset="-128"/>
                <a:cs typeface="Calibri" panose="020F0502020204030204" pitchFamily="34" charset="0"/>
              </a:rPr>
              <a:t>を</a:t>
            </a:r>
            <a:r>
              <a:rPr lang="en-US" altLang="ja-JP" sz="2100" kern="1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100" kern="100" dirty="0">
                <a:effectLst/>
                <a:latin typeface="Calibri" panose="020F0502020204030204" pitchFamily="34" charset="0"/>
                <a:ea typeface="ＭＳ 明朝" panose="02020609040205080304" pitchFamily="17" charset="-128"/>
                <a:cs typeface="Times New Roman" panose="02020603050405020304" pitchFamily="18" charset="0"/>
              </a:rPr>
              <a:t>CCS”</a:t>
            </a:r>
            <a:r>
              <a:rPr lang="ja-JP" altLang="en-US" sz="2100" kern="100" dirty="0">
                <a:effectLst/>
                <a:latin typeface="Calibri" panose="020F0502020204030204" pitchFamily="34" charset="0"/>
                <a:ea typeface="ＭＳ 明朝" panose="02020609040205080304" pitchFamily="17" charset="-128"/>
                <a:cs typeface="Times New Roman" panose="02020603050405020304" pitchFamily="18" charset="0"/>
              </a:rPr>
              <a:t>と言い、</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さらに、その</a:t>
            </a:r>
            <a:r>
              <a:rPr lang="en-US" altLang="ja-JP" sz="2100" kern="100" dirty="0">
                <a:effectLst/>
                <a:latin typeface="Calibri" panose="020F0502020204030204" pitchFamily="34" charset="0"/>
                <a:ea typeface="ＭＳ 明朝" panose="02020609040205080304" pitchFamily="17" charset="-128"/>
                <a:cs typeface="Times New Roman" panose="02020603050405020304" pitchFamily="18" charset="0"/>
              </a:rPr>
              <a:t>CO2</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を原料として再利用する新発想のイノベーション</a:t>
            </a:r>
            <a:r>
              <a:rPr lang="ja-JP" altLang="en-US" sz="2100" kern="100" dirty="0">
                <a:effectLst/>
                <a:latin typeface="Calibri" panose="020F0502020204030204" pitchFamily="34" charset="0"/>
                <a:ea typeface="ＭＳ 明朝" panose="02020609040205080304" pitchFamily="17" charset="-128"/>
                <a:cs typeface="Calibri" panose="020F0502020204030204" pitchFamily="34" charset="0"/>
              </a:rPr>
              <a:t>を</a:t>
            </a:r>
            <a:r>
              <a:rPr lang="en-US" altLang="ja-JP" sz="2100" kern="1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100" kern="100" dirty="0">
                <a:effectLst/>
                <a:latin typeface="Calibri" panose="020F0502020204030204" pitchFamily="34" charset="0"/>
                <a:ea typeface="ＭＳ 明朝" panose="02020609040205080304" pitchFamily="17" charset="-128"/>
                <a:cs typeface="Times New Roman" panose="02020603050405020304" pitchFamily="18" charset="0"/>
              </a:rPr>
              <a:t>CCUS”</a:t>
            </a:r>
            <a:r>
              <a:rPr lang="ja-JP" altLang="en-US" sz="2100" kern="100" dirty="0">
                <a:effectLst/>
                <a:latin typeface="Calibri" panose="020F0502020204030204" pitchFamily="34" charset="0"/>
                <a:ea typeface="ＭＳ 明朝" panose="02020609040205080304" pitchFamily="17" charset="-128"/>
                <a:cs typeface="Times New Roman" panose="02020603050405020304" pitchFamily="18" charset="0"/>
              </a:rPr>
              <a:t>と言います</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ja-JP" sz="2100" kern="100" dirty="0">
                <a:solidFill>
                  <a:srgbClr val="333333"/>
                </a:solidFill>
                <a:effectLst/>
                <a:latin typeface="Calibri" panose="020F0502020204030204" pitchFamily="34" charset="0"/>
                <a:ea typeface="ＭＳ Ｐ明朝" panose="02020600040205080304" pitchFamily="18" charset="-128"/>
                <a:cs typeface="Calibri" panose="020F0502020204030204" pitchFamily="34" charset="0"/>
              </a:rPr>
              <a:t>「</a:t>
            </a:r>
            <a:r>
              <a:rPr lang="en-US" altLang="ja-JP" sz="2100" u="sng" kern="100" dirty="0">
                <a:solidFill>
                  <a:srgbClr val="333333"/>
                </a:solidFill>
                <a:effectLst/>
                <a:latin typeface="Calibri" panose="020F0502020204030204" pitchFamily="34" charset="0"/>
                <a:ea typeface="ＭＳ Ｐ明朝" panose="02020600040205080304" pitchFamily="18" charset="-128"/>
                <a:cs typeface="Times New Roman" panose="02020603050405020304" pitchFamily="18" charset="0"/>
              </a:rPr>
              <a:t>C</a:t>
            </a:r>
            <a:r>
              <a:rPr lang="en-US" altLang="ja-JP" sz="2100" kern="100" dirty="0">
                <a:solidFill>
                  <a:srgbClr val="333333"/>
                </a:solidFill>
                <a:effectLst/>
                <a:latin typeface="Calibri" panose="020F0502020204030204" pitchFamily="34" charset="0"/>
                <a:ea typeface="ＭＳ Ｐ明朝" panose="02020600040205080304" pitchFamily="18" charset="-128"/>
                <a:cs typeface="Times New Roman" panose="02020603050405020304" pitchFamily="18" charset="0"/>
              </a:rPr>
              <a:t>arbon dioxide</a:t>
            </a:r>
            <a:r>
              <a:rPr lang="en-US" altLang="ja-JP" sz="2100" u="sng" kern="100" dirty="0">
                <a:solidFill>
                  <a:srgbClr val="333333"/>
                </a:solidFill>
                <a:effectLst/>
                <a:latin typeface="Calibri" panose="020F0502020204030204" pitchFamily="34" charset="0"/>
                <a:ea typeface="ＭＳ Ｐ明朝" panose="02020600040205080304" pitchFamily="18" charset="-128"/>
                <a:cs typeface="Times New Roman" panose="02020603050405020304" pitchFamily="18" charset="0"/>
              </a:rPr>
              <a:t> C</a:t>
            </a:r>
            <a:r>
              <a:rPr lang="en-US" altLang="ja-JP" sz="2100" kern="100" dirty="0">
                <a:solidFill>
                  <a:srgbClr val="333333"/>
                </a:solidFill>
                <a:effectLst/>
                <a:latin typeface="Calibri" panose="020F0502020204030204" pitchFamily="34" charset="0"/>
                <a:ea typeface="ＭＳ Ｐ明朝" panose="02020600040205080304" pitchFamily="18" charset="-128"/>
                <a:cs typeface="Times New Roman" panose="02020603050405020304" pitchFamily="18" charset="0"/>
              </a:rPr>
              <a:t>apture, </a:t>
            </a:r>
            <a:r>
              <a:rPr lang="en-US" altLang="ja-JP" sz="2100" u="sng" kern="100" dirty="0">
                <a:solidFill>
                  <a:srgbClr val="333333"/>
                </a:solidFill>
                <a:effectLst/>
                <a:latin typeface="Calibri" panose="020F0502020204030204" pitchFamily="34" charset="0"/>
                <a:ea typeface="ＭＳ Ｐ明朝" panose="02020600040205080304" pitchFamily="18" charset="-128"/>
                <a:cs typeface="Times New Roman" panose="02020603050405020304" pitchFamily="18" charset="0"/>
              </a:rPr>
              <a:t>U</a:t>
            </a:r>
            <a:r>
              <a:rPr lang="en-US" altLang="ja-JP" sz="2100" kern="100" dirty="0">
                <a:solidFill>
                  <a:srgbClr val="333333"/>
                </a:solidFill>
                <a:effectLst/>
                <a:latin typeface="Calibri" panose="020F0502020204030204" pitchFamily="34" charset="0"/>
                <a:ea typeface="ＭＳ Ｐ明朝" panose="02020600040205080304" pitchFamily="18" charset="-128"/>
                <a:cs typeface="Times New Roman" panose="02020603050405020304" pitchFamily="18" charset="0"/>
              </a:rPr>
              <a:t>tilization and </a:t>
            </a:r>
            <a:r>
              <a:rPr lang="en-US" altLang="ja-JP" sz="2100" u="sng" kern="100" dirty="0">
                <a:solidFill>
                  <a:srgbClr val="333333"/>
                </a:solidFill>
                <a:effectLst/>
                <a:latin typeface="Calibri" panose="020F0502020204030204" pitchFamily="34" charset="0"/>
                <a:ea typeface="ＭＳ Ｐ明朝" panose="02020600040205080304" pitchFamily="18" charset="-128"/>
                <a:cs typeface="Times New Roman" panose="02020603050405020304" pitchFamily="18" charset="0"/>
              </a:rPr>
              <a:t>S</a:t>
            </a:r>
            <a:r>
              <a:rPr lang="en-US" altLang="ja-JP" sz="2100" kern="100" dirty="0">
                <a:solidFill>
                  <a:srgbClr val="333333"/>
                </a:solidFill>
                <a:effectLst/>
                <a:latin typeface="Calibri" panose="020F0502020204030204" pitchFamily="34" charset="0"/>
                <a:ea typeface="ＭＳ Ｐ明朝" panose="02020600040205080304" pitchFamily="18" charset="-128"/>
                <a:cs typeface="Times New Roman" panose="02020603050405020304" pitchFamily="18" charset="0"/>
              </a:rPr>
              <a:t>torage</a:t>
            </a:r>
            <a:r>
              <a:rPr lang="ja-JP" altLang="ja-JP" sz="2100" kern="100" dirty="0">
                <a:solidFill>
                  <a:srgbClr val="333333"/>
                </a:solidFill>
                <a:effectLst/>
                <a:latin typeface="Calibri" panose="020F0502020204030204" pitchFamily="34" charset="0"/>
                <a:ea typeface="ＭＳ Ｐ明朝" panose="02020600040205080304" pitchFamily="18" charset="-128"/>
                <a:cs typeface="Calibri" panose="020F0502020204030204" pitchFamily="34" charset="0"/>
              </a:rPr>
              <a:t>」の略</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a:t>
            </a:r>
            <a:endParaRPr lang="ja-JP" altLang="ja-JP" sz="2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E4A668D5-C2FC-5582-3FDB-588E71E315BD}"/>
              </a:ext>
            </a:extLst>
          </p:cNvPr>
          <p:cNvSpPr txBox="1"/>
          <p:nvPr/>
        </p:nvSpPr>
        <p:spPr>
          <a:xfrm>
            <a:off x="215480" y="3664377"/>
            <a:ext cx="11844000" cy="646331"/>
          </a:xfrm>
          <a:prstGeom prst="rect">
            <a:avLst/>
          </a:prstGeom>
          <a:noFill/>
        </p:spPr>
        <p:txBody>
          <a:bodyPr wrap="square" tIns="0" bIns="0">
            <a:spAutoFit/>
          </a:bodyPr>
          <a:lstStyle/>
          <a:p>
            <a:pPr marL="139700" indent="-139700" algn="l"/>
            <a:r>
              <a:rPr lang="ja-JP" altLang="en-US" sz="2100" u="sng"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準国産エネルギー</a:t>
            </a:r>
            <a:r>
              <a:rPr lang="en-US" altLang="ja-JP" sz="2100" kern="100" baseline="30000" dirty="0">
                <a:solidFill>
                  <a:srgbClr val="FF0000"/>
                </a:solidFill>
                <a:effectLst/>
                <a:latin typeface="Calibri" panose="020F0502020204030204" pitchFamily="34" charset="0"/>
                <a:ea typeface="ＭＳ 明朝" panose="02020609040205080304" pitchFamily="17" charset="-128"/>
                <a:cs typeface="Times New Roman" panose="02020603050405020304" pitchFamily="18" charset="0"/>
              </a:rPr>
              <a:t>*5</a:t>
            </a:r>
            <a:r>
              <a:rPr lang="ja-JP" altLang="ja-JP" sz="2100"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en-US" sz="2100" kern="100" dirty="0">
                <a:effectLst/>
                <a:latin typeface="Calibri" panose="020F0502020204030204" pitchFamily="34" charset="0"/>
                <a:ea typeface="ＭＳ 明朝" panose="02020609040205080304" pitchFamily="17" charset="-128"/>
                <a:cs typeface="Calibri" panose="020F0502020204030204" pitchFamily="34" charset="0"/>
              </a:rPr>
              <a:t>原子力発電は、万が一海外からの燃料調達が途絶えても、国内保有燃料だけで数年間の発電ができるため「準国産エネルギー」の電源です（</a:t>
            </a:r>
            <a:r>
              <a:rPr lang="en-US" altLang="ja-JP" sz="2100" kern="100" dirty="0">
                <a:effectLst/>
                <a:latin typeface="Calibri" panose="020F0502020204030204" pitchFamily="34" charset="0"/>
                <a:ea typeface="ＭＳ 明朝" panose="02020609040205080304" pitchFamily="17" charset="-128"/>
                <a:cs typeface="Calibri" panose="020F0502020204030204" pitchFamily="34" charset="0"/>
              </a:rPr>
              <a:t>IEA</a:t>
            </a:r>
            <a:r>
              <a:rPr lang="ja-JP" altLang="en-US" sz="2100" kern="100" dirty="0">
                <a:effectLst/>
                <a:latin typeface="Calibri" panose="020F0502020204030204" pitchFamily="34" charset="0"/>
                <a:ea typeface="ＭＳ 明朝" panose="02020609040205080304" pitchFamily="17" charset="-128"/>
                <a:cs typeface="Calibri" panose="020F0502020204030204" pitchFamily="34" charset="0"/>
              </a:rPr>
              <a:t>（国際エネルギー機関）。</a:t>
            </a:r>
            <a:endParaRPr lang="ja-JP" altLang="ja-JP" sz="2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字幕 2">
            <a:extLst>
              <a:ext uri="{FF2B5EF4-FFF2-40B4-BE49-F238E27FC236}">
                <a16:creationId xmlns:a16="http://schemas.microsoft.com/office/drawing/2014/main" id="{72F26BF8-636C-F606-85E7-FB90D6237B10}"/>
              </a:ext>
            </a:extLst>
          </p:cNvPr>
          <p:cNvSpPr txBox="1">
            <a:spLocks/>
          </p:cNvSpPr>
          <p:nvPr/>
        </p:nvSpPr>
        <p:spPr>
          <a:xfrm>
            <a:off x="15038" y="18666"/>
            <a:ext cx="12158301" cy="648000"/>
          </a:xfrm>
          <a:prstGeom prst="rect">
            <a:avLst/>
          </a:prstGeom>
          <a:solidFill>
            <a:schemeClr val="accent2"/>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ja-JP" altLang="en-US" sz="4000" b="1" kern="100" dirty="0">
                <a:solidFill>
                  <a:schemeClr val="bg1"/>
                </a:solidFill>
                <a:latin typeface="Calibri" panose="020F0502020204030204" pitchFamily="34" charset="0"/>
                <a:ea typeface="ＭＳ ゴシック" panose="020B0609070205080204" pitchFamily="49" charset="-128"/>
                <a:cs typeface="Calibri" panose="020F0502020204030204" pitchFamily="34" charset="0"/>
              </a:rPr>
              <a:t>参考資料</a:t>
            </a:r>
            <a:r>
              <a:rPr lang="ja-JP" altLang="en-US" sz="2400" b="1" kern="100" dirty="0">
                <a:solidFill>
                  <a:schemeClr val="bg1"/>
                </a:solidFill>
                <a:latin typeface="Calibri" panose="020F0502020204030204" pitchFamily="34" charset="0"/>
                <a:ea typeface="ＭＳ ゴシック" panose="020B0609070205080204" pitchFamily="49" charset="-128"/>
                <a:cs typeface="Calibri" panose="020F0502020204030204" pitchFamily="34" charset="0"/>
              </a:rPr>
              <a:t>（用語の解説）</a:t>
            </a:r>
            <a:endParaRPr lang="en-US" altLang="ja-JP" sz="2400" b="1" kern="100" dirty="0">
              <a:solidFill>
                <a:schemeClr val="bg1"/>
              </a:solidFill>
              <a:effectLst/>
              <a:latin typeface="Calibri" panose="020F0502020204030204" pitchFamily="34" charset="0"/>
              <a:ea typeface="ＭＳ ゴシック" panose="020B0609070205080204" pitchFamily="49" charset="-128"/>
              <a:cs typeface="Calibri" panose="020F0502020204030204" pitchFamily="34" charset="0"/>
            </a:endParaRPr>
          </a:p>
        </p:txBody>
      </p:sp>
    </p:spTree>
    <p:extLst>
      <p:ext uri="{BB962C8B-B14F-4D97-AF65-F5344CB8AC3E}">
        <p14:creationId xmlns:p14="http://schemas.microsoft.com/office/powerpoint/2010/main" val="321107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世界イラスト／無料イラストなら「イラストAC」">
            <a:extLst>
              <a:ext uri="{FF2B5EF4-FFF2-40B4-BE49-F238E27FC236}">
                <a16:creationId xmlns:a16="http://schemas.microsoft.com/office/drawing/2014/main" id="{948BF133-661D-498A-8FC6-70886B3EB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97" y="771246"/>
            <a:ext cx="10450162" cy="6084000"/>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D614F8C8-D5F8-41E0-9B3C-06AB8B0E2FCF}"/>
              </a:ext>
            </a:extLst>
          </p:cNvPr>
          <p:cNvSpPr txBox="1"/>
          <p:nvPr/>
        </p:nvSpPr>
        <p:spPr>
          <a:xfrm>
            <a:off x="621984" y="3771055"/>
            <a:ext cx="5508270" cy="369332"/>
          </a:xfrm>
          <a:prstGeom prst="rect">
            <a:avLst/>
          </a:prstGeom>
          <a:noFill/>
          <a:ln w="31750">
            <a:noFill/>
          </a:ln>
        </p:spPr>
        <p:txBody>
          <a:bodyPr wrap="square" lIns="0" tIns="0" rIns="0" bIns="0">
            <a:spAutoFit/>
          </a:bodyPr>
          <a:lstStyle/>
          <a:p>
            <a:pPr algn="r"/>
            <a:r>
              <a:rPr kumimoji="1" lang="ja-JP" altLang="en-US" sz="2400" dirty="0">
                <a:latin typeface="ＭＳ ゴシック" panose="020B0609070205080204" pitchFamily="49" charset="-128"/>
                <a:ea typeface="ＭＳ ゴシック" panose="020B0609070205080204" pitchFamily="49" charset="-128"/>
              </a:rPr>
              <a:t>（ガザ地区･ハマス</a:t>
            </a:r>
            <a:r>
              <a:rPr kumimoji="1" lang="en-US" altLang="ja-JP" sz="2400" dirty="0">
                <a:latin typeface="ＭＳ ゴシック" panose="020B0609070205080204" pitchFamily="49" charset="-128"/>
                <a:ea typeface="ＭＳ ゴシック" panose="020B0609070205080204" pitchFamily="49" charset="-128"/>
              </a:rPr>
              <a:t>/</a:t>
            </a:r>
            <a:r>
              <a:rPr kumimoji="1" lang="ja-JP" altLang="en-US" sz="2400" dirty="0">
                <a:latin typeface="ＭＳ ゴシック" panose="020B0609070205080204" pitchFamily="49" charset="-128"/>
                <a:ea typeface="ＭＳ ゴシック" panose="020B0609070205080204" pitchFamily="49" charset="-128"/>
              </a:rPr>
              <a:t>イスラエル）</a:t>
            </a:r>
            <a:endParaRPr kumimoji="1" lang="ja-JP" altLang="en-US" sz="2400" dirty="0"/>
          </a:p>
        </p:txBody>
      </p:sp>
      <p:grpSp>
        <p:nvGrpSpPr>
          <p:cNvPr id="26" name="グループ化 25">
            <a:extLst>
              <a:ext uri="{FF2B5EF4-FFF2-40B4-BE49-F238E27FC236}">
                <a16:creationId xmlns:a16="http://schemas.microsoft.com/office/drawing/2014/main" id="{E4407572-1EC9-4614-9D26-DE2C874B613E}"/>
              </a:ext>
            </a:extLst>
          </p:cNvPr>
          <p:cNvGrpSpPr/>
          <p:nvPr/>
        </p:nvGrpSpPr>
        <p:grpSpPr>
          <a:xfrm>
            <a:off x="389150" y="799090"/>
            <a:ext cx="5544000" cy="2052000"/>
            <a:chOff x="948243" y="3967718"/>
            <a:chExt cx="4041098" cy="1650019"/>
          </a:xfrm>
          <a:solidFill>
            <a:schemeClr val="bg1"/>
          </a:solidFill>
        </p:grpSpPr>
        <p:sp>
          <p:nvSpPr>
            <p:cNvPr id="24" name="吹き出し: 角を丸めた四角形 23">
              <a:extLst>
                <a:ext uri="{FF2B5EF4-FFF2-40B4-BE49-F238E27FC236}">
                  <a16:creationId xmlns:a16="http://schemas.microsoft.com/office/drawing/2014/main" id="{CEAE7AEE-7735-4423-A604-8733A27F055D}"/>
                </a:ext>
              </a:extLst>
            </p:cNvPr>
            <p:cNvSpPr/>
            <p:nvPr/>
          </p:nvSpPr>
          <p:spPr>
            <a:xfrm>
              <a:off x="948243" y="3967718"/>
              <a:ext cx="4041098" cy="1650019"/>
            </a:xfrm>
            <a:prstGeom prst="wedgeRoundRectCallout">
              <a:avLst>
                <a:gd name="adj1" fmla="val 51572"/>
                <a:gd name="adj2" fmla="val 66134"/>
                <a:gd name="adj3" fmla="val 16667"/>
              </a:avLst>
            </a:prstGeom>
            <a:grpFill/>
            <a:ln w="63500">
              <a:solidFill>
                <a:schemeClr val="accent2"/>
              </a:solidFill>
              <a:extLst>
                <a:ext uri="{C807C97D-BFC1-408E-A445-0C87EB9F89A2}">
                  <ask:lineSketchStyleProps xmlns:ask="http://schemas.microsoft.com/office/drawing/2018/sketchyshapes" sd="1411281475">
                    <a:custGeom>
                      <a:avLst/>
                      <a:gdLst>
                        <a:gd name="connsiteX0" fmla="*/ 0 w 5551058"/>
                        <a:gd name="connsiteY0" fmla="*/ 177811 h 1066843"/>
                        <a:gd name="connsiteX1" fmla="*/ 177811 w 5551058"/>
                        <a:gd name="connsiteY1" fmla="*/ 0 h 1066843"/>
                        <a:gd name="connsiteX2" fmla="*/ 3238117 w 5551058"/>
                        <a:gd name="connsiteY2" fmla="*/ 0 h 1066843"/>
                        <a:gd name="connsiteX3" fmla="*/ 4708963 w 5551058"/>
                        <a:gd name="connsiteY3" fmla="*/ -538105 h 1066843"/>
                        <a:gd name="connsiteX4" fmla="*/ 4625882 w 5551058"/>
                        <a:gd name="connsiteY4" fmla="*/ 0 h 1066843"/>
                        <a:gd name="connsiteX5" fmla="*/ 5373247 w 5551058"/>
                        <a:gd name="connsiteY5" fmla="*/ 0 h 1066843"/>
                        <a:gd name="connsiteX6" fmla="*/ 5551058 w 5551058"/>
                        <a:gd name="connsiteY6" fmla="*/ 177811 h 1066843"/>
                        <a:gd name="connsiteX7" fmla="*/ 5551058 w 5551058"/>
                        <a:gd name="connsiteY7" fmla="*/ 177807 h 1066843"/>
                        <a:gd name="connsiteX8" fmla="*/ 5551058 w 5551058"/>
                        <a:gd name="connsiteY8" fmla="*/ 177807 h 1066843"/>
                        <a:gd name="connsiteX9" fmla="*/ 5551058 w 5551058"/>
                        <a:gd name="connsiteY9" fmla="*/ 444518 h 1066843"/>
                        <a:gd name="connsiteX10" fmla="*/ 5551058 w 5551058"/>
                        <a:gd name="connsiteY10" fmla="*/ 889032 h 1066843"/>
                        <a:gd name="connsiteX11" fmla="*/ 5373247 w 5551058"/>
                        <a:gd name="connsiteY11" fmla="*/ 1066843 h 1066843"/>
                        <a:gd name="connsiteX12" fmla="*/ 4625882 w 5551058"/>
                        <a:gd name="connsiteY12" fmla="*/ 1066843 h 1066843"/>
                        <a:gd name="connsiteX13" fmla="*/ 3238117 w 5551058"/>
                        <a:gd name="connsiteY13" fmla="*/ 1066843 h 1066843"/>
                        <a:gd name="connsiteX14" fmla="*/ 3238117 w 5551058"/>
                        <a:gd name="connsiteY14" fmla="*/ 1066843 h 1066843"/>
                        <a:gd name="connsiteX15" fmla="*/ 177811 w 5551058"/>
                        <a:gd name="connsiteY15" fmla="*/ 1066843 h 1066843"/>
                        <a:gd name="connsiteX16" fmla="*/ 0 w 5551058"/>
                        <a:gd name="connsiteY16" fmla="*/ 889032 h 1066843"/>
                        <a:gd name="connsiteX17" fmla="*/ 0 w 5551058"/>
                        <a:gd name="connsiteY17" fmla="*/ 444518 h 1066843"/>
                        <a:gd name="connsiteX18" fmla="*/ 0 w 5551058"/>
                        <a:gd name="connsiteY18" fmla="*/ 177807 h 1066843"/>
                        <a:gd name="connsiteX19" fmla="*/ 0 w 5551058"/>
                        <a:gd name="connsiteY19" fmla="*/ 177807 h 1066843"/>
                        <a:gd name="connsiteX20" fmla="*/ 0 w 5551058"/>
                        <a:gd name="connsiteY20" fmla="*/ 177811 h 106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51058" h="1066843" fill="none" extrusionOk="0">
                          <a:moveTo>
                            <a:pt x="0" y="177811"/>
                          </a:moveTo>
                          <a:cubicBezTo>
                            <a:pt x="-5691" y="65075"/>
                            <a:pt x="65992" y="4089"/>
                            <a:pt x="177811" y="0"/>
                          </a:cubicBezTo>
                          <a:cubicBezTo>
                            <a:pt x="1595535" y="94241"/>
                            <a:pt x="2549124" y="43492"/>
                            <a:pt x="3238117" y="0"/>
                          </a:cubicBezTo>
                          <a:cubicBezTo>
                            <a:pt x="3489647" y="29929"/>
                            <a:pt x="4100932" y="-457541"/>
                            <a:pt x="4708963" y="-538105"/>
                          </a:cubicBezTo>
                          <a:cubicBezTo>
                            <a:pt x="4718240" y="-459029"/>
                            <a:pt x="4620856" y="-271704"/>
                            <a:pt x="4625882" y="0"/>
                          </a:cubicBezTo>
                          <a:cubicBezTo>
                            <a:pt x="4773531" y="-12591"/>
                            <a:pt x="5208535" y="131"/>
                            <a:pt x="5373247" y="0"/>
                          </a:cubicBezTo>
                          <a:cubicBezTo>
                            <a:pt x="5469968" y="-19125"/>
                            <a:pt x="5542798" y="64320"/>
                            <a:pt x="5551058" y="177811"/>
                          </a:cubicBezTo>
                          <a:lnTo>
                            <a:pt x="5551058" y="177807"/>
                          </a:lnTo>
                          <a:lnTo>
                            <a:pt x="5551058" y="177807"/>
                          </a:lnTo>
                          <a:cubicBezTo>
                            <a:pt x="5557309" y="247509"/>
                            <a:pt x="5558830" y="397489"/>
                            <a:pt x="5551058" y="444518"/>
                          </a:cubicBezTo>
                          <a:cubicBezTo>
                            <a:pt x="5555692" y="629320"/>
                            <a:pt x="5549347" y="732180"/>
                            <a:pt x="5551058" y="889032"/>
                          </a:cubicBezTo>
                          <a:cubicBezTo>
                            <a:pt x="5562440" y="1002959"/>
                            <a:pt x="5484453" y="1068520"/>
                            <a:pt x="5373247" y="1066843"/>
                          </a:cubicBezTo>
                          <a:cubicBezTo>
                            <a:pt x="5294896" y="1005791"/>
                            <a:pt x="4883228" y="1074136"/>
                            <a:pt x="4625882" y="1066843"/>
                          </a:cubicBezTo>
                          <a:cubicBezTo>
                            <a:pt x="4455286" y="1124450"/>
                            <a:pt x="3732312" y="1117753"/>
                            <a:pt x="3238117" y="1066843"/>
                          </a:cubicBezTo>
                          <a:lnTo>
                            <a:pt x="3238117" y="1066843"/>
                          </a:lnTo>
                          <a:cubicBezTo>
                            <a:pt x="2875878" y="1052217"/>
                            <a:pt x="790629" y="1019200"/>
                            <a:pt x="177811" y="1066843"/>
                          </a:cubicBezTo>
                          <a:cubicBezTo>
                            <a:pt x="78154" y="1067895"/>
                            <a:pt x="-10029" y="982890"/>
                            <a:pt x="0" y="889032"/>
                          </a:cubicBezTo>
                          <a:cubicBezTo>
                            <a:pt x="-37568" y="677204"/>
                            <a:pt x="7567" y="664214"/>
                            <a:pt x="0" y="444518"/>
                          </a:cubicBezTo>
                          <a:cubicBezTo>
                            <a:pt x="10071" y="316132"/>
                            <a:pt x="11722" y="204860"/>
                            <a:pt x="0" y="177807"/>
                          </a:cubicBezTo>
                          <a:lnTo>
                            <a:pt x="0" y="177807"/>
                          </a:lnTo>
                          <a:lnTo>
                            <a:pt x="0" y="177811"/>
                          </a:lnTo>
                          <a:close/>
                        </a:path>
                        <a:path w="5551058" h="1066843" stroke="0" extrusionOk="0">
                          <a:moveTo>
                            <a:pt x="0" y="177811"/>
                          </a:moveTo>
                          <a:cubicBezTo>
                            <a:pt x="-1290" y="96841"/>
                            <a:pt x="78171" y="-3934"/>
                            <a:pt x="177811" y="0"/>
                          </a:cubicBezTo>
                          <a:cubicBezTo>
                            <a:pt x="812252" y="-38283"/>
                            <a:pt x="1917826" y="-65921"/>
                            <a:pt x="3238117" y="0"/>
                          </a:cubicBezTo>
                          <a:cubicBezTo>
                            <a:pt x="3594437" y="-63097"/>
                            <a:pt x="4277977" y="-336633"/>
                            <a:pt x="4708963" y="-538105"/>
                          </a:cubicBezTo>
                          <a:cubicBezTo>
                            <a:pt x="4682005" y="-289963"/>
                            <a:pt x="4618207" y="-89702"/>
                            <a:pt x="4625882" y="0"/>
                          </a:cubicBezTo>
                          <a:cubicBezTo>
                            <a:pt x="4854049" y="-55070"/>
                            <a:pt x="5193186" y="2590"/>
                            <a:pt x="5373247" y="0"/>
                          </a:cubicBezTo>
                          <a:cubicBezTo>
                            <a:pt x="5473931" y="16524"/>
                            <a:pt x="5545885" y="75966"/>
                            <a:pt x="5551058" y="177811"/>
                          </a:cubicBezTo>
                          <a:lnTo>
                            <a:pt x="5551058" y="177807"/>
                          </a:lnTo>
                          <a:lnTo>
                            <a:pt x="5551058" y="177807"/>
                          </a:lnTo>
                          <a:cubicBezTo>
                            <a:pt x="5550905" y="246284"/>
                            <a:pt x="5541555" y="415154"/>
                            <a:pt x="5551058" y="444518"/>
                          </a:cubicBezTo>
                          <a:cubicBezTo>
                            <a:pt x="5577739" y="621179"/>
                            <a:pt x="5535498" y="691154"/>
                            <a:pt x="5551058" y="889032"/>
                          </a:cubicBezTo>
                          <a:cubicBezTo>
                            <a:pt x="5557766" y="996769"/>
                            <a:pt x="5482648" y="1068998"/>
                            <a:pt x="5373247" y="1066843"/>
                          </a:cubicBezTo>
                          <a:cubicBezTo>
                            <a:pt x="5064130" y="1095657"/>
                            <a:pt x="4995586" y="1109647"/>
                            <a:pt x="4625882" y="1066843"/>
                          </a:cubicBezTo>
                          <a:cubicBezTo>
                            <a:pt x="4216639" y="1013002"/>
                            <a:pt x="3720167" y="1071038"/>
                            <a:pt x="3238117" y="1066843"/>
                          </a:cubicBezTo>
                          <a:lnTo>
                            <a:pt x="3238117" y="1066843"/>
                          </a:lnTo>
                          <a:cubicBezTo>
                            <a:pt x="2447789" y="1158626"/>
                            <a:pt x="1149243" y="1143676"/>
                            <a:pt x="177811" y="1066843"/>
                          </a:cubicBezTo>
                          <a:cubicBezTo>
                            <a:pt x="69774" y="1073755"/>
                            <a:pt x="-6002" y="990313"/>
                            <a:pt x="0" y="889032"/>
                          </a:cubicBezTo>
                          <a:cubicBezTo>
                            <a:pt x="1934" y="774311"/>
                            <a:pt x="-1877" y="643315"/>
                            <a:pt x="0" y="444518"/>
                          </a:cubicBezTo>
                          <a:cubicBezTo>
                            <a:pt x="-14123" y="319601"/>
                            <a:pt x="1347" y="231754"/>
                            <a:pt x="0" y="177807"/>
                          </a:cubicBezTo>
                          <a:lnTo>
                            <a:pt x="0" y="177807"/>
                          </a:lnTo>
                          <a:lnTo>
                            <a:pt x="0" y="177811"/>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sp>
          <p:nvSpPr>
            <p:cNvPr id="25" name="テキスト ボックス 24">
              <a:extLst>
                <a:ext uri="{FF2B5EF4-FFF2-40B4-BE49-F238E27FC236}">
                  <a16:creationId xmlns:a16="http://schemas.microsoft.com/office/drawing/2014/main" id="{4B4B54BE-59BF-439D-8EA4-2E154D42C085}"/>
                </a:ext>
              </a:extLst>
            </p:cNvPr>
            <p:cNvSpPr txBox="1"/>
            <p:nvPr/>
          </p:nvSpPr>
          <p:spPr>
            <a:xfrm>
              <a:off x="1047912" y="4057996"/>
              <a:ext cx="3857411" cy="1484904"/>
            </a:xfrm>
            <a:prstGeom prst="rect">
              <a:avLst/>
            </a:prstGeom>
            <a:grp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a:latin typeface="ＭＳ ゴシック" panose="020B0609070205080204" pitchFamily="49" charset="-128"/>
                  <a:ea typeface="ＭＳ ゴシック" panose="020B0609070205080204" pitchFamily="49" charset="-128"/>
                </a:rPr>
                <a:t>東欧</a:t>
              </a:r>
              <a:r>
                <a:rPr kumimoji="1" lang="en-US" altLang="ja-JP" sz="2400" b="1" dirty="0">
                  <a:latin typeface="ＭＳ ゴシック" panose="020B0609070205080204" pitchFamily="49" charset="-128"/>
                  <a:ea typeface="ＭＳ ゴシック" panose="020B0609070205080204" pitchFamily="49" charset="-128"/>
                </a:rPr>
                <a:t>(</a:t>
              </a:r>
              <a:r>
                <a:rPr kumimoji="1" lang="ja-JP" altLang="en-US" sz="2400" b="1" dirty="0">
                  <a:latin typeface="ＭＳ ゴシック" panose="020B0609070205080204" pitchFamily="49" charset="-128"/>
                  <a:ea typeface="ＭＳ ゴシック" panose="020B0609070205080204" pitchFamily="49" charset="-128"/>
                </a:rPr>
                <a:t>ウクライナ</a:t>
              </a:r>
              <a:r>
                <a:rPr kumimoji="1" lang="en-US" altLang="ja-JP" sz="2400" b="1" dirty="0">
                  <a:latin typeface="ＭＳ ゴシック" panose="020B0609070205080204" pitchFamily="49" charset="-128"/>
                  <a:ea typeface="ＭＳ ゴシック" panose="020B0609070205080204" pitchFamily="49" charset="-128"/>
                </a:rPr>
                <a:t>)</a:t>
              </a:r>
              <a:r>
                <a:rPr kumimoji="1" lang="ja-JP" altLang="en-US" sz="2400" b="1" dirty="0">
                  <a:latin typeface="ＭＳ ゴシック" panose="020B0609070205080204" pitchFamily="49" charset="-128"/>
                  <a:ea typeface="ＭＳ ゴシック" panose="020B0609070205080204" pitchFamily="49" charset="-128"/>
                </a:rPr>
                <a:t>で戦争</a:t>
              </a:r>
              <a:r>
                <a:rPr kumimoji="1" lang="en-US" altLang="ja-JP" sz="2400" b="1" dirty="0">
                  <a:latin typeface="ＭＳ ゴシック" panose="020B0609070205080204" pitchFamily="49" charset="-128"/>
                  <a:ea typeface="ＭＳ ゴシック" panose="020B0609070205080204" pitchFamily="49" charset="-128"/>
                </a:rPr>
                <a:t>(2022/2</a:t>
              </a:r>
              <a:r>
                <a:rPr kumimoji="1" lang="ja-JP" altLang="en-US" sz="2400" b="1" dirty="0">
                  <a:latin typeface="ＭＳ ゴシック" panose="020B0609070205080204" pitchFamily="49" charset="-128"/>
                  <a:ea typeface="ＭＳ ゴシック" panose="020B0609070205080204" pitchFamily="49" charset="-128"/>
                </a:rPr>
                <a:t>～</a:t>
              </a:r>
              <a:r>
                <a:rPr kumimoji="1" lang="en-US" altLang="ja-JP" sz="2400" b="1" dirty="0">
                  <a:latin typeface="ＭＳ ゴシック" panose="020B0609070205080204" pitchFamily="49" charset="-128"/>
                  <a:ea typeface="ＭＳ ゴシック" panose="020B0609070205080204" pitchFamily="49"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ＭＳ ゴシック" panose="020B0609070205080204" pitchFamily="49" charset="-128"/>
                  <a:ea typeface="ＭＳ ゴシック" panose="020B0609070205080204" pitchFamily="49" charset="-128"/>
                </a:rPr>
                <a:t>・化石燃料急</a:t>
              </a:r>
              <a:r>
                <a:rPr kumimoji="1" lang="ja-JP" altLang="en-US" sz="2400" u="none" dirty="0">
                  <a:latin typeface="ＭＳ ゴシック" panose="020B0609070205080204" pitchFamily="49" charset="-128"/>
                  <a:ea typeface="ＭＳ ゴシック" panose="020B0609070205080204" pitchFamily="49" charset="-128"/>
                </a:rPr>
                <a:t>騰で、特に、欧州の電気･ガス料金が高騰</a:t>
              </a:r>
              <a:endParaRPr kumimoji="1" lang="en-US" altLang="ja-JP" sz="2400" u="none"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ＭＳ ゴシック" panose="020B0609070205080204" pitchFamily="49" charset="-128"/>
                  <a:ea typeface="ＭＳ ゴシック" panose="020B0609070205080204" pitchFamily="49" charset="-128"/>
                </a:rPr>
                <a:t>・エネルギー安全保障を根本的に考え直す必要がある</a:t>
              </a:r>
              <a:endParaRPr kumimoji="1" lang="ja-JP" altLang="en-US" sz="2400" b="1" dirty="0">
                <a:solidFill>
                  <a:schemeClr val="accent2"/>
                </a:solidFill>
              </a:endParaRPr>
            </a:p>
          </p:txBody>
        </p:sp>
      </p:grpSp>
      <p:sp>
        <p:nvSpPr>
          <p:cNvPr id="3" name="テキスト ボックス 2">
            <a:extLst>
              <a:ext uri="{FF2B5EF4-FFF2-40B4-BE49-F238E27FC236}">
                <a16:creationId xmlns:a16="http://schemas.microsoft.com/office/drawing/2014/main" id="{186EA6D1-BB3A-9867-944E-AE565E4BA209}"/>
              </a:ext>
            </a:extLst>
          </p:cNvPr>
          <p:cNvSpPr txBox="1"/>
          <p:nvPr/>
        </p:nvSpPr>
        <p:spPr>
          <a:xfrm>
            <a:off x="2724995" y="3172887"/>
            <a:ext cx="3384000" cy="369332"/>
          </a:xfrm>
          <a:prstGeom prst="rect">
            <a:avLst/>
          </a:prstGeom>
          <a:noFill/>
          <a:ln w="31750">
            <a:noFill/>
          </a:ln>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ＭＳ ゴシック" panose="020B0609070205080204" pitchFamily="49" charset="-128"/>
                <a:ea typeface="ＭＳ ゴシック" panose="020B0609070205080204" pitchFamily="49" charset="-128"/>
              </a:rPr>
              <a:t>（ウクライナ</a:t>
            </a:r>
            <a:r>
              <a:rPr lang="en-US" altLang="ja-JP" sz="2400" dirty="0">
                <a:latin typeface="ＭＳ ゴシック" panose="020B0609070205080204" pitchFamily="49" charset="-128"/>
                <a:ea typeface="ＭＳ ゴシック" panose="020B0609070205080204" pitchFamily="49" charset="-128"/>
              </a:rPr>
              <a:t>/</a:t>
            </a:r>
            <a:r>
              <a:rPr kumimoji="1" lang="ja-JP" altLang="en-US" sz="2400" dirty="0">
                <a:latin typeface="ＭＳ ゴシック" panose="020B0609070205080204" pitchFamily="49" charset="-128"/>
                <a:ea typeface="ＭＳ ゴシック" panose="020B0609070205080204" pitchFamily="49" charset="-128"/>
              </a:rPr>
              <a:t>ロシア）</a:t>
            </a:r>
            <a:endParaRPr kumimoji="1" lang="ja-JP" altLang="en-US" sz="2400" dirty="0"/>
          </a:p>
        </p:txBody>
      </p:sp>
      <p:grpSp>
        <p:nvGrpSpPr>
          <p:cNvPr id="9" name="グループ化 8">
            <a:extLst>
              <a:ext uri="{FF2B5EF4-FFF2-40B4-BE49-F238E27FC236}">
                <a16:creationId xmlns:a16="http://schemas.microsoft.com/office/drawing/2014/main" id="{1051390C-4D56-2F14-F408-5B52CF7F65AD}"/>
              </a:ext>
            </a:extLst>
          </p:cNvPr>
          <p:cNvGrpSpPr/>
          <p:nvPr/>
        </p:nvGrpSpPr>
        <p:grpSpPr>
          <a:xfrm>
            <a:off x="6227422" y="808507"/>
            <a:ext cx="5651999" cy="2052000"/>
            <a:chOff x="965331" y="3967718"/>
            <a:chExt cx="3408231" cy="2240417"/>
          </a:xfrm>
          <a:solidFill>
            <a:schemeClr val="bg1"/>
          </a:solidFill>
        </p:grpSpPr>
        <p:sp>
          <p:nvSpPr>
            <p:cNvPr id="10" name="吹き出し: 角を丸めた四角形 9">
              <a:extLst>
                <a:ext uri="{FF2B5EF4-FFF2-40B4-BE49-F238E27FC236}">
                  <a16:creationId xmlns:a16="http://schemas.microsoft.com/office/drawing/2014/main" id="{C035AC3B-3AA6-88BF-311E-F8A6905F4CC6}"/>
                </a:ext>
              </a:extLst>
            </p:cNvPr>
            <p:cNvSpPr/>
            <p:nvPr/>
          </p:nvSpPr>
          <p:spPr>
            <a:xfrm>
              <a:off x="965331" y="3967718"/>
              <a:ext cx="3408231" cy="2240417"/>
            </a:xfrm>
            <a:prstGeom prst="wedgeRoundRectCallout">
              <a:avLst>
                <a:gd name="adj1" fmla="val -40894"/>
                <a:gd name="adj2" fmla="val 92902"/>
                <a:gd name="adj3" fmla="val 16667"/>
              </a:avLst>
            </a:prstGeom>
            <a:grpFill/>
            <a:ln w="63500">
              <a:solidFill>
                <a:schemeClr val="accent2"/>
              </a:solidFill>
              <a:extLst>
                <a:ext uri="{C807C97D-BFC1-408E-A445-0C87EB9F89A2}">
                  <ask:lineSketchStyleProps xmlns:ask="http://schemas.microsoft.com/office/drawing/2018/sketchyshapes" sd="1411281475">
                    <a:custGeom>
                      <a:avLst/>
                      <a:gdLst>
                        <a:gd name="connsiteX0" fmla="*/ 0 w 5551058"/>
                        <a:gd name="connsiteY0" fmla="*/ 177811 h 1066843"/>
                        <a:gd name="connsiteX1" fmla="*/ 177811 w 5551058"/>
                        <a:gd name="connsiteY1" fmla="*/ 0 h 1066843"/>
                        <a:gd name="connsiteX2" fmla="*/ 3238117 w 5551058"/>
                        <a:gd name="connsiteY2" fmla="*/ 0 h 1066843"/>
                        <a:gd name="connsiteX3" fmla="*/ 4708963 w 5551058"/>
                        <a:gd name="connsiteY3" fmla="*/ -538105 h 1066843"/>
                        <a:gd name="connsiteX4" fmla="*/ 4625882 w 5551058"/>
                        <a:gd name="connsiteY4" fmla="*/ 0 h 1066843"/>
                        <a:gd name="connsiteX5" fmla="*/ 5373247 w 5551058"/>
                        <a:gd name="connsiteY5" fmla="*/ 0 h 1066843"/>
                        <a:gd name="connsiteX6" fmla="*/ 5551058 w 5551058"/>
                        <a:gd name="connsiteY6" fmla="*/ 177811 h 1066843"/>
                        <a:gd name="connsiteX7" fmla="*/ 5551058 w 5551058"/>
                        <a:gd name="connsiteY7" fmla="*/ 177807 h 1066843"/>
                        <a:gd name="connsiteX8" fmla="*/ 5551058 w 5551058"/>
                        <a:gd name="connsiteY8" fmla="*/ 177807 h 1066843"/>
                        <a:gd name="connsiteX9" fmla="*/ 5551058 w 5551058"/>
                        <a:gd name="connsiteY9" fmla="*/ 444518 h 1066843"/>
                        <a:gd name="connsiteX10" fmla="*/ 5551058 w 5551058"/>
                        <a:gd name="connsiteY10" fmla="*/ 889032 h 1066843"/>
                        <a:gd name="connsiteX11" fmla="*/ 5373247 w 5551058"/>
                        <a:gd name="connsiteY11" fmla="*/ 1066843 h 1066843"/>
                        <a:gd name="connsiteX12" fmla="*/ 4625882 w 5551058"/>
                        <a:gd name="connsiteY12" fmla="*/ 1066843 h 1066843"/>
                        <a:gd name="connsiteX13" fmla="*/ 3238117 w 5551058"/>
                        <a:gd name="connsiteY13" fmla="*/ 1066843 h 1066843"/>
                        <a:gd name="connsiteX14" fmla="*/ 3238117 w 5551058"/>
                        <a:gd name="connsiteY14" fmla="*/ 1066843 h 1066843"/>
                        <a:gd name="connsiteX15" fmla="*/ 177811 w 5551058"/>
                        <a:gd name="connsiteY15" fmla="*/ 1066843 h 1066843"/>
                        <a:gd name="connsiteX16" fmla="*/ 0 w 5551058"/>
                        <a:gd name="connsiteY16" fmla="*/ 889032 h 1066843"/>
                        <a:gd name="connsiteX17" fmla="*/ 0 w 5551058"/>
                        <a:gd name="connsiteY17" fmla="*/ 444518 h 1066843"/>
                        <a:gd name="connsiteX18" fmla="*/ 0 w 5551058"/>
                        <a:gd name="connsiteY18" fmla="*/ 177807 h 1066843"/>
                        <a:gd name="connsiteX19" fmla="*/ 0 w 5551058"/>
                        <a:gd name="connsiteY19" fmla="*/ 177807 h 1066843"/>
                        <a:gd name="connsiteX20" fmla="*/ 0 w 5551058"/>
                        <a:gd name="connsiteY20" fmla="*/ 177811 h 106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51058" h="1066843" fill="none" extrusionOk="0">
                          <a:moveTo>
                            <a:pt x="0" y="177811"/>
                          </a:moveTo>
                          <a:cubicBezTo>
                            <a:pt x="-5691" y="65075"/>
                            <a:pt x="65992" y="4089"/>
                            <a:pt x="177811" y="0"/>
                          </a:cubicBezTo>
                          <a:cubicBezTo>
                            <a:pt x="1595535" y="94241"/>
                            <a:pt x="2549124" y="43492"/>
                            <a:pt x="3238117" y="0"/>
                          </a:cubicBezTo>
                          <a:cubicBezTo>
                            <a:pt x="3489647" y="29929"/>
                            <a:pt x="4100932" y="-457541"/>
                            <a:pt x="4708963" y="-538105"/>
                          </a:cubicBezTo>
                          <a:cubicBezTo>
                            <a:pt x="4718240" y="-459029"/>
                            <a:pt x="4620856" y="-271704"/>
                            <a:pt x="4625882" y="0"/>
                          </a:cubicBezTo>
                          <a:cubicBezTo>
                            <a:pt x="4773531" y="-12591"/>
                            <a:pt x="5208535" y="131"/>
                            <a:pt x="5373247" y="0"/>
                          </a:cubicBezTo>
                          <a:cubicBezTo>
                            <a:pt x="5469968" y="-19125"/>
                            <a:pt x="5542798" y="64320"/>
                            <a:pt x="5551058" y="177811"/>
                          </a:cubicBezTo>
                          <a:lnTo>
                            <a:pt x="5551058" y="177807"/>
                          </a:lnTo>
                          <a:lnTo>
                            <a:pt x="5551058" y="177807"/>
                          </a:lnTo>
                          <a:cubicBezTo>
                            <a:pt x="5557309" y="247509"/>
                            <a:pt x="5558830" y="397489"/>
                            <a:pt x="5551058" y="444518"/>
                          </a:cubicBezTo>
                          <a:cubicBezTo>
                            <a:pt x="5555692" y="629320"/>
                            <a:pt x="5549347" y="732180"/>
                            <a:pt x="5551058" y="889032"/>
                          </a:cubicBezTo>
                          <a:cubicBezTo>
                            <a:pt x="5562440" y="1002959"/>
                            <a:pt x="5484453" y="1068520"/>
                            <a:pt x="5373247" y="1066843"/>
                          </a:cubicBezTo>
                          <a:cubicBezTo>
                            <a:pt x="5294896" y="1005791"/>
                            <a:pt x="4883228" y="1074136"/>
                            <a:pt x="4625882" y="1066843"/>
                          </a:cubicBezTo>
                          <a:cubicBezTo>
                            <a:pt x="4455286" y="1124450"/>
                            <a:pt x="3732312" y="1117753"/>
                            <a:pt x="3238117" y="1066843"/>
                          </a:cubicBezTo>
                          <a:lnTo>
                            <a:pt x="3238117" y="1066843"/>
                          </a:lnTo>
                          <a:cubicBezTo>
                            <a:pt x="2875878" y="1052217"/>
                            <a:pt x="790629" y="1019200"/>
                            <a:pt x="177811" y="1066843"/>
                          </a:cubicBezTo>
                          <a:cubicBezTo>
                            <a:pt x="78154" y="1067895"/>
                            <a:pt x="-10029" y="982890"/>
                            <a:pt x="0" y="889032"/>
                          </a:cubicBezTo>
                          <a:cubicBezTo>
                            <a:pt x="-37568" y="677204"/>
                            <a:pt x="7567" y="664214"/>
                            <a:pt x="0" y="444518"/>
                          </a:cubicBezTo>
                          <a:cubicBezTo>
                            <a:pt x="10071" y="316132"/>
                            <a:pt x="11722" y="204860"/>
                            <a:pt x="0" y="177807"/>
                          </a:cubicBezTo>
                          <a:lnTo>
                            <a:pt x="0" y="177807"/>
                          </a:lnTo>
                          <a:lnTo>
                            <a:pt x="0" y="177811"/>
                          </a:lnTo>
                          <a:close/>
                        </a:path>
                        <a:path w="5551058" h="1066843" stroke="0" extrusionOk="0">
                          <a:moveTo>
                            <a:pt x="0" y="177811"/>
                          </a:moveTo>
                          <a:cubicBezTo>
                            <a:pt x="-1290" y="96841"/>
                            <a:pt x="78171" y="-3934"/>
                            <a:pt x="177811" y="0"/>
                          </a:cubicBezTo>
                          <a:cubicBezTo>
                            <a:pt x="812252" y="-38283"/>
                            <a:pt x="1917826" y="-65921"/>
                            <a:pt x="3238117" y="0"/>
                          </a:cubicBezTo>
                          <a:cubicBezTo>
                            <a:pt x="3594437" y="-63097"/>
                            <a:pt x="4277977" y="-336633"/>
                            <a:pt x="4708963" y="-538105"/>
                          </a:cubicBezTo>
                          <a:cubicBezTo>
                            <a:pt x="4682005" y="-289963"/>
                            <a:pt x="4618207" y="-89702"/>
                            <a:pt x="4625882" y="0"/>
                          </a:cubicBezTo>
                          <a:cubicBezTo>
                            <a:pt x="4854049" y="-55070"/>
                            <a:pt x="5193186" y="2590"/>
                            <a:pt x="5373247" y="0"/>
                          </a:cubicBezTo>
                          <a:cubicBezTo>
                            <a:pt x="5473931" y="16524"/>
                            <a:pt x="5545885" y="75966"/>
                            <a:pt x="5551058" y="177811"/>
                          </a:cubicBezTo>
                          <a:lnTo>
                            <a:pt x="5551058" y="177807"/>
                          </a:lnTo>
                          <a:lnTo>
                            <a:pt x="5551058" y="177807"/>
                          </a:lnTo>
                          <a:cubicBezTo>
                            <a:pt x="5550905" y="246284"/>
                            <a:pt x="5541555" y="415154"/>
                            <a:pt x="5551058" y="444518"/>
                          </a:cubicBezTo>
                          <a:cubicBezTo>
                            <a:pt x="5577739" y="621179"/>
                            <a:pt x="5535498" y="691154"/>
                            <a:pt x="5551058" y="889032"/>
                          </a:cubicBezTo>
                          <a:cubicBezTo>
                            <a:pt x="5557766" y="996769"/>
                            <a:pt x="5482648" y="1068998"/>
                            <a:pt x="5373247" y="1066843"/>
                          </a:cubicBezTo>
                          <a:cubicBezTo>
                            <a:pt x="5064130" y="1095657"/>
                            <a:pt x="4995586" y="1109647"/>
                            <a:pt x="4625882" y="1066843"/>
                          </a:cubicBezTo>
                          <a:cubicBezTo>
                            <a:pt x="4216639" y="1013002"/>
                            <a:pt x="3720167" y="1071038"/>
                            <a:pt x="3238117" y="1066843"/>
                          </a:cubicBezTo>
                          <a:lnTo>
                            <a:pt x="3238117" y="1066843"/>
                          </a:lnTo>
                          <a:cubicBezTo>
                            <a:pt x="2447789" y="1158626"/>
                            <a:pt x="1149243" y="1143676"/>
                            <a:pt x="177811" y="1066843"/>
                          </a:cubicBezTo>
                          <a:cubicBezTo>
                            <a:pt x="69774" y="1073755"/>
                            <a:pt x="-6002" y="990313"/>
                            <a:pt x="0" y="889032"/>
                          </a:cubicBezTo>
                          <a:cubicBezTo>
                            <a:pt x="1934" y="774311"/>
                            <a:pt x="-1877" y="643315"/>
                            <a:pt x="0" y="444518"/>
                          </a:cubicBezTo>
                          <a:cubicBezTo>
                            <a:pt x="-14123" y="319601"/>
                            <a:pt x="1347" y="231754"/>
                            <a:pt x="0" y="177807"/>
                          </a:cubicBezTo>
                          <a:lnTo>
                            <a:pt x="0" y="177807"/>
                          </a:lnTo>
                          <a:lnTo>
                            <a:pt x="0" y="177811"/>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sp>
          <p:nvSpPr>
            <p:cNvPr id="12" name="テキスト ボックス 11">
              <a:extLst>
                <a:ext uri="{FF2B5EF4-FFF2-40B4-BE49-F238E27FC236}">
                  <a16:creationId xmlns:a16="http://schemas.microsoft.com/office/drawing/2014/main" id="{E924C122-5DF0-1658-2D31-F4E5DFED5516}"/>
                </a:ext>
              </a:extLst>
            </p:cNvPr>
            <p:cNvSpPr txBox="1">
              <a:spLocks/>
            </p:cNvSpPr>
            <p:nvPr/>
          </p:nvSpPr>
          <p:spPr>
            <a:xfrm>
              <a:off x="1089423" y="4065914"/>
              <a:ext cx="3191147" cy="2016221"/>
            </a:xfrm>
            <a:prstGeom prst="rect">
              <a:avLst/>
            </a:prstGeom>
            <a:grp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a:latin typeface="ＭＳ ゴシック" panose="020B0609070205080204" pitchFamily="49" charset="-128"/>
                  <a:ea typeface="ＭＳ ゴシック" panose="020B0609070205080204" pitchFamily="49" charset="-128"/>
                </a:rPr>
                <a:t>中東</a:t>
              </a:r>
              <a:r>
                <a:rPr kumimoji="1" lang="en-US" altLang="ja-JP" sz="2400" b="1" dirty="0">
                  <a:latin typeface="ＭＳ ゴシック" panose="020B0609070205080204" pitchFamily="49" charset="-128"/>
                  <a:ea typeface="ＭＳ ゴシック" panose="020B0609070205080204" pitchFamily="49" charset="-128"/>
                </a:rPr>
                <a:t>(</a:t>
              </a:r>
              <a:r>
                <a:rPr kumimoji="1" lang="ja-JP" altLang="en-US" sz="2400" b="1" dirty="0">
                  <a:latin typeface="ＭＳ ゴシック" panose="020B0609070205080204" pitchFamily="49" charset="-128"/>
                  <a:ea typeface="ＭＳ ゴシック" panose="020B0609070205080204" pitchFamily="49" charset="-128"/>
                </a:rPr>
                <a:t>パレスチナ</a:t>
              </a:r>
              <a:r>
                <a:rPr kumimoji="1" lang="en-US" altLang="ja-JP" sz="2400" b="1" dirty="0">
                  <a:latin typeface="ＭＳ ゴシック" panose="020B0609070205080204" pitchFamily="49" charset="-128"/>
                  <a:ea typeface="ＭＳ ゴシック" panose="020B0609070205080204" pitchFamily="49" charset="-128"/>
                </a:rPr>
                <a:t>)</a:t>
              </a:r>
              <a:r>
                <a:rPr kumimoji="1" lang="ja-JP" altLang="en-US" sz="2400" b="1" dirty="0">
                  <a:latin typeface="ＭＳ ゴシック" panose="020B0609070205080204" pitchFamily="49" charset="-128"/>
                  <a:ea typeface="ＭＳ ゴシック" panose="020B0609070205080204" pitchFamily="49" charset="-128"/>
                </a:rPr>
                <a:t>で戦争</a:t>
              </a:r>
              <a:r>
                <a:rPr kumimoji="1" lang="en-US" altLang="ja-JP" sz="2400" b="1" dirty="0">
                  <a:latin typeface="ＭＳ ゴシック" panose="020B0609070205080204" pitchFamily="49" charset="-128"/>
                  <a:ea typeface="ＭＳ ゴシック" panose="020B0609070205080204" pitchFamily="49" charset="-128"/>
                </a:rPr>
                <a:t>(2023/10</a:t>
              </a:r>
              <a:r>
                <a:rPr kumimoji="1" lang="ja-JP" altLang="en-US" sz="2400" b="1" dirty="0">
                  <a:latin typeface="ＭＳ ゴシック" panose="020B0609070205080204" pitchFamily="49" charset="-128"/>
                  <a:ea typeface="ＭＳ ゴシック" panose="020B0609070205080204" pitchFamily="49" charset="-128"/>
                </a:rPr>
                <a:t>～</a:t>
              </a:r>
              <a:r>
                <a:rPr kumimoji="1" lang="en-US" altLang="ja-JP" sz="2400" b="1" dirty="0">
                  <a:latin typeface="ＭＳ ゴシック" panose="020B0609070205080204" pitchFamily="49" charset="-128"/>
                  <a:ea typeface="ＭＳ ゴシック" panose="020B0609070205080204" pitchFamily="49" charset="-128"/>
                </a:rPr>
                <a:t>)</a:t>
              </a:r>
            </a:p>
            <a:p>
              <a:r>
                <a:rPr lang="ja-JP" altLang="en-US" sz="2400" dirty="0">
                  <a:latin typeface="ＭＳ ゴシック" panose="020B0609070205080204" pitchFamily="49" charset="-128"/>
                  <a:ea typeface="ＭＳ ゴシック" panose="020B0609070205080204" pitchFamily="49" charset="-128"/>
                </a:rPr>
                <a:t>・戦争の拡大およびそれによる石油等の価格への影響が懸念</a:t>
              </a:r>
              <a:endParaRPr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a:t>
              </a:r>
              <a:r>
                <a:rPr kumimoji="1" lang="en-US" altLang="ja-JP" sz="2400" dirty="0">
                  <a:latin typeface="ＭＳ ゴシック" panose="020B0609070205080204" pitchFamily="49" charset="-128"/>
                  <a:ea typeface="ＭＳ ゴシック" panose="020B0609070205080204" pitchFamily="49" charset="-128"/>
                </a:rPr>
                <a:t>1973</a:t>
              </a:r>
              <a:r>
                <a:rPr kumimoji="1" lang="ja-JP" altLang="en-US" sz="2400" dirty="0">
                  <a:latin typeface="ＭＳ ゴシック" panose="020B0609070205080204" pitchFamily="49" charset="-128"/>
                  <a:ea typeface="ＭＳ ゴシック" panose="020B0609070205080204" pitchFamily="49" charset="-128"/>
                </a:rPr>
                <a:t>年の石油ショックは、中東第</a:t>
              </a:r>
              <a:r>
                <a:rPr kumimoji="1" lang="en-US" altLang="ja-JP" sz="2400" dirty="0">
                  <a:latin typeface="ＭＳ ゴシック" panose="020B0609070205080204" pitchFamily="49" charset="-128"/>
                  <a:ea typeface="ＭＳ ゴシック" panose="020B0609070205080204" pitchFamily="49" charset="-128"/>
                </a:rPr>
                <a:t>4</a:t>
              </a:r>
              <a:r>
                <a:rPr kumimoji="1" lang="ja-JP" altLang="en-US" sz="2400" dirty="0">
                  <a:latin typeface="ＭＳ ゴシック" panose="020B0609070205080204" pitchFamily="49" charset="-128"/>
                  <a:ea typeface="ＭＳ ゴシック" panose="020B0609070205080204" pitchFamily="49" charset="-128"/>
                </a:rPr>
                <a:t>次戦争から波及したことが想起</a:t>
              </a:r>
              <a:endParaRPr kumimoji="1" lang="en-US" altLang="ja-JP" sz="2400" dirty="0">
                <a:latin typeface="ＭＳ ゴシック" panose="020B0609070205080204" pitchFamily="49" charset="-128"/>
                <a:ea typeface="ＭＳ ゴシック" panose="020B0609070205080204" pitchFamily="49" charset="-128"/>
              </a:endParaRPr>
            </a:p>
          </p:txBody>
        </p:sp>
      </p:grpSp>
      <p:sp>
        <p:nvSpPr>
          <p:cNvPr id="6" name="テキスト ボックス 5">
            <a:extLst>
              <a:ext uri="{FF2B5EF4-FFF2-40B4-BE49-F238E27FC236}">
                <a16:creationId xmlns:a16="http://schemas.microsoft.com/office/drawing/2014/main" id="{A1C922E2-74CD-9049-2A9C-653BB202CBBD}"/>
              </a:ext>
            </a:extLst>
          </p:cNvPr>
          <p:cNvSpPr txBox="1"/>
          <p:nvPr/>
        </p:nvSpPr>
        <p:spPr>
          <a:xfrm>
            <a:off x="1122378" y="5776059"/>
            <a:ext cx="10224000" cy="1008000"/>
          </a:xfrm>
          <a:custGeom>
            <a:avLst/>
            <a:gdLst>
              <a:gd name="connsiteX0" fmla="*/ 0 w 10224000"/>
              <a:gd name="connsiteY0" fmla="*/ 0 h 1008000"/>
              <a:gd name="connsiteX1" fmla="*/ 332278 w 10224000"/>
              <a:gd name="connsiteY1" fmla="*/ 0 h 1008000"/>
              <a:gd name="connsiteX2" fmla="*/ 664559 w 10224000"/>
              <a:gd name="connsiteY2" fmla="*/ 0 h 1008000"/>
              <a:gd name="connsiteX3" fmla="*/ 996837 w 10224000"/>
              <a:gd name="connsiteY3" fmla="*/ 0 h 1008000"/>
              <a:gd name="connsiteX4" fmla="*/ 1840317 w 10224000"/>
              <a:gd name="connsiteY4" fmla="*/ 0 h 1008000"/>
              <a:gd name="connsiteX5" fmla="*/ 2479316 w 10224000"/>
              <a:gd name="connsiteY5" fmla="*/ 0 h 1008000"/>
              <a:gd name="connsiteX6" fmla="*/ 2811598 w 10224000"/>
              <a:gd name="connsiteY6" fmla="*/ 0 h 1008000"/>
              <a:gd name="connsiteX7" fmla="*/ 3450598 w 10224000"/>
              <a:gd name="connsiteY7" fmla="*/ 0 h 1008000"/>
              <a:gd name="connsiteX8" fmla="*/ 4294077 w 10224000"/>
              <a:gd name="connsiteY8" fmla="*/ 0 h 1008000"/>
              <a:gd name="connsiteX9" fmla="*/ 4830838 w 10224000"/>
              <a:gd name="connsiteY9" fmla="*/ 0 h 1008000"/>
              <a:gd name="connsiteX10" fmla="*/ 5367596 w 10224000"/>
              <a:gd name="connsiteY10" fmla="*/ 0 h 1008000"/>
              <a:gd name="connsiteX11" fmla="*/ 6006596 w 10224000"/>
              <a:gd name="connsiteY11" fmla="*/ 0 h 1008000"/>
              <a:gd name="connsiteX12" fmla="*/ 6747837 w 10224000"/>
              <a:gd name="connsiteY12" fmla="*/ 0 h 1008000"/>
              <a:gd name="connsiteX13" fmla="*/ 7489078 w 10224000"/>
              <a:gd name="connsiteY13" fmla="*/ 0 h 1008000"/>
              <a:gd name="connsiteX14" fmla="*/ 8230316 w 10224000"/>
              <a:gd name="connsiteY14" fmla="*/ 0 h 1008000"/>
              <a:gd name="connsiteX15" fmla="*/ 9073799 w 10224000"/>
              <a:gd name="connsiteY15" fmla="*/ 0 h 1008000"/>
              <a:gd name="connsiteX16" fmla="*/ 10224000 w 10224000"/>
              <a:gd name="connsiteY16" fmla="*/ 0 h 1008000"/>
              <a:gd name="connsiteX17" fmla="*/ 10224000 w 10224000"/>
              <a:gd name="connsiteY17" fmla="*/ 514080 h 1008000"/>
              <a:gd name="connsiteX18" fmla="*/ 10224000 w 10224000"/>
              <a:gd name="connsiteY18" fmla="*/ 1008000 h 1008000"/>
              <a:gd name="connsiteX19" fmla="*/ 9380516 w 10224000"/>
              <a:gd name="connsiteY19" fmla="*/ 1008000 h 1008000"/>
              <a:gd name="connsiteX20" fmla="*/ 8741517 w 10224000"/>
              <a:gd name="connsiteY20" fmla="*/ 1008000 h 1008000"/>
              <a:gd name="connsiteX21" fmla="*/ 8204759 w 10224000"/>
              <a:gd name="connsiteY21" fmla="*/ 1008000 h 1008000"/>
              <a:gd name="connsiteX22" fmla="*/ 7667998 w 10224000"/>
              <a:gd name="connsiteY22" fmla="*/ 1008000 h 1008000"/>
              <a:gd name="connsiteX23" fmla="*/ 7131236 w 10224000"/>
              <a:gd name="connsiteY23" fmla="*/ 1008000 h 1008000"/>
              <a:gd name="connsiteX24" fmla="*/ 6594478 w 10224000"/>
              <a:gd name="connsiteY24" fmla="*/ 1008000 h 1008000"/>
              <a:gd name="connsiteX25" fmla="*/ 5853237 w 10224000"/>
              <a:gd name="connsiteY25" fmla="*/ 1008000 h 1008000"/>
              <a:gd name="connsiteX26" fmla="*/ 5214237 w 10224000"/>
              <a:gd name="connsiteY26" fmla="*/ 1008000 h 1008000"/>
              <a:gd name="connsiteX27" fmla="*/ 4881959 w 10224000"/>
              <a:gd name="connsiteY27" fmla="*/ 1008000 h 1008000"/>
              <a:gd name="connsiteX28" fmla="*/ 4345198 w 10224000"/>
              <a:gd name="connsiteY28" fmla="*/ 1008000 h 1008000"/>
              <a:gd name="connsiteX29" fmla="*/ 3603956 w 10224000"/>
              <a:gd name="connsiteY29" fmla="*/ 1008000 h 1008000"/>
              <a:gd name="connsiteX30" fmla="*/ 3169437 w 10224000"/>
              <a:gd name="connsiteY30" fmla="*/ 1008000 h 1008000"/>
              <a:gd name="connsiteX31" fmla="*/ 2325957 w 10224000"/>
              <a:gd name="connsiteY31" fmla="*/ 1008000 h 1008000"/>
              <a:gd name="connsiteX32" fmla="*/ 1482478 w 10224000"/>
              <a:gd name="connsiteY32" fmla="*/ 1008000 h 1008000"/>
              <a:gd name="connsiteX33" fmla="*/ 843479 w 10224000"/>
              <a:gd name="connsiteY33" fmla="*/ 1008000 h 1008000"/>
              <a:gd name="connsiteX34" fmla="*/ 0 w 10224000"/>
              <a:gd name="connsiteY34" fmla="*/ 1008000 h 1008000"/>
              <a:gd name="connsiteX35" fmla="*/ 0 w 10224000"/>
              <a:gd name="connsiteY35" fmla="*/ 504000 h 1008000"/>
              <a:gd name="connsiteX36" fmla="*/ 0 w 10224000"/>
              <a:gd name="connsiteY36" fmla="*/ 0 h 1008000"/>
              <a:gd name="connsiteX0" fmla="*/ 0 w 10224000"/>
              <a:gd name="connsiteY0" fmla="*/ 0 h 1008000"/>
              <a:gd name="connsiteX1" fmla="*/ 536757 w 10224000"/>
              <a:gd name="connsiteY1" fmla="*/ 0 h 1008000"/>
              <a:gd name="connsiteX2" fmla="*/ 869039 w 10224000"/>
              <a:gd name="connsiteY2" fmla="*/ 0 h 1008000"/>
              <a:gd name="connsiteX3" fmla="*/ 1712518 w 10224000"/>
              <a:gd name="connsiteY3" fmla="*/ 0 h 1008000"/>
              <a:gd name="connsiteX4" fmla="*/ 2249276 w 10224000"/>
              <a:gd name="connsiteY4" fmla="*/ 0 h 1008000"/>
              <a:gd name="connsiteX5" fmla="*/ 2786038 w 10224000"/>
              <a:gd name="connsiteY5" fmla="*/ 0 h 1008000"/>
              <a:gd name="connsiteX6" fmla="*/ 3629517 w 10224000"/>
              <a:gd name="connsiteY6" fmla="*/ 0 h 1008000"/>
              <a:gd name="connsiteX7" fmla="*/ 4064037 w 10224000"/>
              <a:gd name="connsiteY7" fmla="*/ 0 h 1008000"/>
              <a:gd name="connsiteX8" fmla="*/ 4907516 w 10224000"/>
              <a:gd name="connsiteY8" fmla="*/ 0 h 1008000"/>
              <a:gd name="connsiteX9" fmla="*/ 5750999 w 10224000"/>
              <a:gd name="connsiteY9" fmla="*/ 0 h 1008000"/>
              <a:gd name="connsiteX10" fmla="*/ 6389999 w 10224000"/>
              <a:gd name="connsiteY10" fmla="*/ 0 h 1008000"/>
              <a:gd name="connsiteX11" fmla="*/ 7233478 w 10224000"/>
              <a:gd name="connsiteY11" fmla="*/ 0 h 1008000"/>
              <a:gd name="connsiteX12" fmla="*/ 7770235 w 10224000"/>
              <a:gd name="connsiteY12" fmla="*/ 0 h 1008000"/>
              <a:gd name="connsiteX13" fmla="*/ 8306997 w 10224000"/>
              <a:gd name="connsiteY13" fmla="*/ 0 h 1008000"/>
              <a:gd name="connsiteX14" fmla="*/ 9048238 w 10224000"/>
              <a:gd name="connsiteY14" fmla="*/ 0 h 1008000"/>
              <a:gd name="connsiteX15" fmla="*/ 9584996 w 10224000"/>
              <a:gd name="connsiteY15" fmla="*/ 0 h 1008000"/>
              <a:gd name="connsiteX16" fmla="*/ 10224000 w 10224000"/>
              <a:gd name="connsiteY16" fmla="*/ 0 h 1008000"/>
              <a:gd name="connsiteX17" fmla="*/ 10224000 w 10224000"/>
              <a:gd name="connsiteY17" fmla="*/ 524159 h 1008000"/>
              <a:gd name="connsiteX18" fmla="*/ 10224000 w 10224000"/>
              <a:gd name="connsiteY18" fmla="*/ 1008000 h 1008000"/>
              <a:gd name="connsiteX19" fmla="*/ 9482758 w 10224000"/>
              <a:gd name="connsiteY19" fmla="*/ 1008000 h 1008000"/>
              <a:gd name="connsiteX20" fmla="*/ 9048238 w 10224000"/>
              <a:gd name="connsiteY20" fmla="*/ 1008000 h 1008000"/>
              <a:gd name="connsiteX21" fmla="*/ 8204759 w 10224000"/>
              <a:gd name="connsiteY21" fmla="*/ 1008000 h 1008000"/>
              <a:gd name="connsiteX22" fmla="*/ 7565756 w 10224000"/>
              <a:gd name="connsiteY22" fmla="*/ 1008000 h 1008000"/>
              <a:gd name="connsiteX23" fmla="*/ 7131236 w 10224000"/>
              <a:gd name="connsiteY23" fmla="*/ 1008000 h 1008000"/>
              <a:gd name="connsiteX24" fmla="*/ 6492236 w 10224000"/>
              <a:gd name="connsiteY24" fmla="*/ 1008000 h 1008000"/>
              <a:gd name="connsiteX25" fmla="*/ 6159958 w 10224000"/>
              <a:gd name="connsiteY25" fmla="*/ 1008000 h 1008000"/>
              <a:gd name="connsiteX26" fmla="*/ 5827676 w 10224000"/>
              <a:gd name="connsiteY26" fmla="*/ 1008000 h 1008000"/>
              <a:gd name="connsiteX27" fmla="*/ 5188677 w 10224000"/>
              <a:gd name="connsiteY27" fmla="*/ 1008000 h 1008000"/>
              <a:gd name="connsiteX28" fmla="*/ 4754157 w 10224000"/>
              <a:gd name="connsiteY28" fmla="*/ 1008000 h 1008000"/>
              <a:gd name="connsiteX29" fmla="*/ 4012916 w 10224000"/>
              <a:gd name="connsiteY29" fmla="*/ 1008000 h 1008000"/>
              <a:gd name="connsiteX30" fmla="*/ 3578396 w 10224000"/>
              <a:gd name="connsiteY30" fmla="*/ 1008000 h 1008000"/>
              <a:gd name="connsiteX31" fmla="*/ 2837159 w 10224000"/>
              <a:gd name="connsiteY31" fmla="*/ 1008000 h 1008000"/>
              <a:gd name="connsiteX32" fmla="*/ 2504877 w 10224000"/>
              <a:gd name="connsiteY32" fmla="*/ 1008000 h 1008000"/>
              <a:gd name="connsiteX33" fmla="*/ 1763639 w 10224000"/>
              <a:gd name="connsiteY33" fmla="*/ 1008000 h 1008000"/>
              <a:gd name="connsiteX34" fmla="*/ 1329119 w 10224000"/>
              <a:gd name="connsiteY34" fmla="*/ 1008000 h 1008000"/>
              <a:gd name="connsiteX35" fmla="*/ 996837 w 10224000"/>
              <a:gd name="connsiteY35" fmla="*/ 1008000 h 1008000"/>
              <a:gd name="connsiteX36" fmla="*/ 562318 w 10224000"/>
              <a:gd name="connsiteY36" fmla="*/ 1008000 h 1008000"/>
              <a:gd name="connsiteX37" fmla="*/ 0 w 10224000"/>
              <a:gd name="connsiteY37" fmla="*/ 1008000 h 1008000"/>
              <a:gd name="connsiteX38" fmla="*/ 0 w 10224000"/>
              <a:gd name="connsiteY38" fmla="*/ 524159 h 1008000"/>
              <a:gd name="connsiteX39" fmla="*/ 0 w 10224000"/>
              <a:gd name="connsiteY39" fmla="*/ 0 h 1008000"/>
              <a:gd name="connsiteX0" fmla="*/ 0 w 10224000"/>
              <a:gd name="connsiteY0" fmla="*/ 0 h 1008000"/>
              <a:gd name="connsiteX1" fmla="*/ 332278 w 10224000"/>
              <a:gd name="connsiteY1" fmla="*/ 0 h 1008000"/>
              <a:gd name="connsiteX2" fmla="*/ 664559 w 10224000"/>
              <a:gd name="connsiteY2" fmla="*/ 0 h 1008000"/>
              <a:gd name="connsiteX3" fmla="*/ 996837 w 10224000"/>
              <a:gd name="connsiteY3" fmla="*/ 0 h 1008000"/>
              <a:gd name="connsiteX4" fmla="*/ 1840317 w 10224000"/>
              <a:gd name="connsiteY4" fmla="*/ 0 h 1008000"/>
              <a:gd name="connsiteX5" fmla="*/ 2479316 w 10224000"/>
              <a:gd name="connsiteY5" fmla="*/ 0 h 1008000"/>
              <a:gd name="connsiteX6" fmla="*/ 2811598 w 10224000"/>
              <a:gd name="connsiteY6" fmla="*/ 0 h 1008000"/>
              <a:gd name="connsiteX7" fmla="*/ 3450598 w 10224000"/>
              <a:gd name="connsiteY7" fmla="*/ 0 h 1008000"/>
              <a:gd name="connsiteX8" fmla="*/ 4294077 w 10224000"/>
              <a:gd name="connsiteY8" fmla="*/ 0 h 1008000"/>
              <a:gd name="connsiteX9" fmla="*/ 4830838 w 10224000"/>
              <a:gd name="connsiteY9" fmla="*/ 0 h 1008000"/>
              <a:gd name="connsiteX10" fmla="*/ 5367596 w 10224000"/>
              <a:gd name="connsiteY10" fmla="*/ 0 h 1008000"/>
              <a:gd name="connsiteX11" fmla="*/ 6006596 w 10224000"/>
              <a:gd name="connsiteY11" fmla="*/ 0 h 1008000"/>
              <a:gd name="connsiteX12" fmla="*/ 6747837 w 10224000"/>
              <a:gd name="connsiteY12" fmla="*/ 0 h 1008000"/>
              <a:gd name="connsiteX13" fmla="*/ 7489078 w 10224000"/>
              <a:gd name="connsiteY13" fmla="*/ 0 h 1008000"/>
              <a:gd name="connsiteX14" fmla="*/ 8230316 w 10224000"/>
              <a:gd name="connsiteY14" fmla="*/ 0 h 1008000"/>
              <a:gd name="connsiteX15" fmla="*/ 9073799 w 10224000"/>
              <a:gd name="connsiteY15" fmla="*/ 0 h 1008000"/>
              <a:gd name="connsiteX16" fmla="*/ 10224000 w 10224000"/>
              <a:gd name="connsiteY16" fmla="*/ 0 h 1008000"/>
              <a:gd name="connsiteX17" fmla="*/ 10224000 w 10224000"/>
              <a:gd name="connsiteY17" fmla="*/ 514080 h 1008000"/>
              <a:gd name="connsiteX18" fmla="*/ 10224000 w 10224000"/>
              <a:gd name="connsiteY18" fmla="*/ 1008000 h 1008000"/>
              <a:gd name="connsiteX19" fmla="*/ 9380516 w 10224000"/>
              <a:gd name="connsiteY19" fmla="*/ 1008000 h 1008000"/>
              <a:gd name="connsiteX20" fmla="*/ 8741517 w 10224000"/>
              <a:gd name="connsiteY20" fmla="*/ 1008000 h 1008000"/>
              <a:gd name="connsiteX21" fmla="*/ 8204759 w 10224000"/>
              <a:gd name="connsiteY21" fmla="*/ 1008000 h 1008000"/>
              <a:gd name="connsiteX22" fmla="*/ 7667998 w 10224000"/>
              <a:gd name="connsiteY22" fmla="*/ 1008000 h 1008000"/>
              <a:gd name="connsiteX23" fmla="*/ 7131236 w 10224000"/>
              <a:gd name="connsiteY23" fmla="*/ 1008000 h 1008000"/>
              <a:gd name="connsiteX24" fmla="*/ 6594478 w 10224000"/>
              <a:gd name="connsiteY24" fmla="*/ 1008000 h 1008000"/>
              <a:gd name="connsiteX25" fmla="*/ 5853237 w 10224000"/>
              <a:gd name="connsiteY25" fmla="*/ 1008000 h 1008000"/>
              <a:gd name="connsiteX26" fmla="*/ 5214237 w 10224000"/>
              <a:gd name="connsiteY26" fmla="*/ 1008000 h 1008000"/>
              <a:gd name="connsiteX27" fmla="*/ 4881959 w 10224000"/>
              <a:gd name="connsiteY27" fmla="*/ 1008000 h 1008000"/>
              <a:gd name="connsiteX28" fmla="*/ 4345198 w 10224000"/>
              <a:gd name="connsiteY28" fmla="*/ 1008000 h 1008000"/>
              <a:gd name="connsiteX29" fmla="*/ 3603956 w 10224000"/>
              <a:gd name="connsiteY29" fmla="*/ 1008000 h 1008000"/>
              <a:gd name="connsiteX30" fmla="*/ 3169437 w 10224000"/>
              <a:gd name="connsiteY30" fmla="*/ 1008000 h 1008000"/>
              <a:gd name="connsiteX31" fmla="*/ 2325957 w 10224000"/>
              <a:gd name="connsiteY31" fmla="*/ 1008000 h 1008000"/>
              <a:gd name="connsiteX32" fmla="*/ 1482478 w 10224000"/>
              <a:gd name="connsiteY32" fmla="*/ 1008000 h 1008000"/>
              <a:gd name="connsiteX33" fmla="*/ 843479 w 10224000"/>
              <a:gd name="connsiteY33" fmla="*/ 1008000 h 1008000"/>
              <a:gd name="connsiteX34" fmla="*/ 0 w 10224000"/>
              <a:gd name="connsiteY34" fmla="*/ 1008000 h 1008000"/>
              <a:gd name="connsiteX35" fmla="*/ 0 w 10224000"/>
              <a:gd name="connsiteY35" fmla="*/ 504000 h 1008000"/>
              <a:gd name="connsiteX36" fmla="*/ 0 w 10224000"/>
              <a:gd name="connsiteY36" fmla="*/ 0 h 1008000"/>
              <a:gd name="connsiteX0" fmla="*/ 0 w 10224000"/>
              <a:gd name="connsiteY0" fmla="*/ 0 h 1008000"/>
              <a:gd name="connsiteX1" fmla="*/ 332278 w 10224000"/>
              <a:gd name="connsiteY1" fmla="*/ 0 h 1008000"/>
              <a:gd name="connsiteX2" fmla="*/ 664559 w 10224000"/>
              <a:gd name="connsiteY2" fmla="*/ 0 h 1008000"/>
              <a:gd name="connsiteX3" fmla="*/ 996837 w 10224000"/>
              <a:gd name="connsiteY3" fmla="*/ 0 h 1008000"/>
              <a:gd name="connsiteX4" fmla="*/ 1840317 w 10224000"/>
              <a:gd name="connsiteY4" fmla="*/ 0 h 1008000"/>
              <a:gd name="connsiteX5" fmla="*/ 2479316 w 10224000"/>
              <a:gd name="connsiteY5" fmla="*/ 0 h 1008000"/>
              <a:gd name="connsiteX6" fmla="*/ 2811598 w 10224000"/>
              <a:gd name="connsiteY6" fmla="*/ 0 h 1008000"/>
              <a:gd name="connsiteX7" fmla="*/ 3450598 w 10224000"/>
              <a:gd name="connsiteY7" fmla="*/ 0 h 1008000"/>
              <a:gd name="connsiteX8" fmla="*/ 4294077 w 10224000"/>
              <a:gd name="connsiteY8" fmla="*/ 0 h 1008000"/>
              <a:gd name="connsiteX9" fmla="*/ 4830838 w 10224000"/>
              <a:gd name="connsiteY9" fmla="*/ 0 h 1008000"/>
              <a:gd name="connsiteX10" fmla="*/ 5367596 w 10224000"/>
              <a:gd name="connsiteY10" fmla="*/ 0 h 1008000"/>
              <a:gd name="connsiteX11" fmla="*/ 6006596 w 10224000"/>
              <a:gd name="connsiteY11" fmla="*/ 0 h 1008000"/>
              <a:gd name="connsiteX12" fmla="*/ 6747837 w 10224000"/>
              <a:gd name="connsiteY12" fmla="*/ 0 h 1008000"/>
              <a:gd name="connsiteX13" fmla="*/ 7489078 w 10224000"/>
              <a:gd name="connsiteY13" fmla="*/ 0 h 1008000"/>
              <a:gd name="connsiteX14" fmla="*/ 8230316 w 10224000"/>
              <a:gd name="connsiteY14" fmla="*/ 0 h 1008000"/>
              <a:gd name="connsiteX15" fmla="*/ 9073799 w 10224000"/>
              <a:gd name="connsiteY15" fmla="*/ 0 h 1008000"/>
              <a:gd name="connsiteX16" fmla="*/ 10224000 w 10224000"/>
              <a:gd name="connsiteY16" fmla="*/ 0 h 1008000"/>
              <a:gd name="connsiteX17" fmla="*/ 10224000 w 10224000"/>
              <a:gd name="connsiteY17" fmla="*/ 514080 h 1008000"/>
              <a:gd name="connsiteX18" fmla="*/ 10224000 w 10224000"/>
              <a:gd name="connsiteY18" fmla="*/ 1008000 h 1008000"/>
              <a:gd name="connsiteX19" fmla="*/ 9380516 w 10224000"/>
              <a:gd name="connsiteY19" fmla="*/ 1008000 h 1008000"/>
              <a:gd name="connsiteX20" fmla="*/ 8741517 w 10224000"/>
              <a:gd name="connsiteY20" fmla="*/ 1008000 h 1008000"/>
              <a:gd name="connsiteX21" fmla="*/ 8204759 w 10224000"/>
              <a:gd name="connsiteY21" fmla="*/ 1008000 h 1008000"/>
              <a:gd name="connsiteX22" fmla="*/ 7667998 w 10224000"/>
              <a:gd name="connsiteY22" fmla="*/ 1008000 h 1008000"/>
              <a:gd name="connsiteX23" fmla="*/ 7131236 w 10224000"/>
              <a:gd name="connsiteY23" fmla="*/ 1008000 h 1008000"/>
              <a:gd name="connsiteX24" fmla="*/ 6594478 w 10224000"/>
              <a:gd name="connsiteY24" fmla="*/ 1008000 h 1008000"/>
              <a:gd name="connsiteX25" fmla="*/ 5853237 w 10224000"/>
              <a:gd name="connsiteY25" fmla="*/ 1008000 h 1008000"/>
              <a:gd name="connsiteX26" fmla="*/ 5214237 w 10224000"/>
              <a:gd name="connsiteY26" fmla="*/ 1008000 h 1008000"/>
              <a:gd name="connsiteX27" fmla="*/ 4881959 w 10224000"/>
              <a:gd name="connsiteY27" fmla="*/ 1008000 h 1008000"/>
              <a:gd name="connsiteX28" fmla="*/ 4345198 w 10224000"/>
              <a:gd name="connsiteY28" fmla="*/ 1008000 h 1008000"/>
              <a:gd name="connsiteX29" fmla="*/ 3603956 w 10224000"/>
              <a:gd name="connsiteY29" fmla="*/ 1008000 h 1008000"/>
              <a:gd name="connsiteX30" fmla="*/ 3169437 w 10224000"/>
              <a:gd name="connsiteY30" fmla="*/ 1008000 h 1008000"/>
              <a:gd name="connsiteX31" fmla="*/ 2325957 w 10224000"/>
              <a:gd name="connsiteY31" fmla="*/ 1008000 h 1008000"/>
              <a:gd name="connsiteX32" fmla="*/ 1482478 w 10224000"/>
              <a:gd name="connsiteY32" fmla="*/ 1008000 h 1008000"/>
              <a:gd name="connsiteX33" fmla="*/ 843479 w 10224000"/>
              <a:gd name="connsiteY33" fmla="*/ 1008000 h 1008000"/>
              <a:gd name="connsiteX34" fmla="*/ 0 w 10224000"/>
              <a:gd name="connsiteY34" fmla="*/ 1008000 h 1008000"/>
              <a:gd name="connsiteX35" fmla="*/ 0 w 10224000"/>
              <a:gd name="connsiteY35" fmla="*/ 504000 h 1008000"/>
              <a:gd name="connsiteX36" fmla="*/ 0 w 10224000"/>
              <a:gd name="connsiteY36" fmla="*/ 0 h 1008000"/>
              <a:gd name="connsiteX0" fmla="*/ 0 w 10224000"/>
              <a:gd name="connsiteY0" fmla="*/ 0 h 1008000"/>
              <a:gd name="connsiteX1" fmla="*/ 332278 w 10224000"/>
              <a:gd name="connsiteY1" fmla="*/ 0 h 1008000"/>
              <a:gd name="connsiteX2" fmla="*/ 664559 w 10224000"/>
              <a:gd name="connsiteY2" fmla="*/ 0 h 1008000"/>
              <a:gd name="connsiteX3" fmla="*/ 996837 w 10224000"/>
              <a:gd name="connsiteY3" fmla="*/ 0 h 1008000"/>
              <a:gd name="connsiteX4" fmla="*/ 1840317 w 10224000"/>
              <a:gd name="connsiteY4" fmla="*/ 0 h 1008000"/>
              <a:gd name="connsiteX5" fmla="*/ 2479316 w 10224000"/>
              <a:gd name="connsiteY5" fmla="*/ 0 h 1008000"/>
              <a:gd name="connsiteX6" fmla="*/ 2811598 w 10224000"/>
              <a:gd name="connsiteY6" fmla="*/ 0 h 1008000"/>
              <a:gd name="connsiteX7" fmla="*/ 3450598 w 10224000"/>
              <a:gd name="connsiteY7" fmla="*/ 0 h 1008000"/>
              <a:gd name="connsiteX8" fmla="*/ 4294077 w 10224000"/>
              <a:gd name="connsiteY8" fmla="*/ 0 h 1008000"/>
              <a:gd name="connsiteX9" fmla="*/ 4830838 w 10224000"/>
              <a:gd name="connsiteY9" fmla="*/ 0 h 1008000"/>
              <a:gd name="connsiteX10" fmla="*/ 5367596 w 10224000"/>
              <a:gd name="connsiteY10" fmla="*/ 0 h 1008000"/>
              <a:gd name="connsiteX11" fmla="*/ 6006596 w 10224000"/>
              <a:gd name="connsiteY11" fmla="*/ 0 h 1008000"/>
              <a:gd name="connsiteX12" fmla="*/ 6747837 w 10224000"/>
              <a:gd name="connsiteY12" fmla="*/ 0 h 1008000"/>
              <a:gd name="connsiteX13" fmla="*/ 7489078 w 10224000"/>
              <a:gd name="connsiteY13" fmla="*/ 0 h 1008000"/>
              <a:gd name="connsiteX14" fmla="*/ 8230316 w 10224000"/>
              <a:gd name="connsiteY14" fmla="*/ 0 h 1008000"/>
              <a:gd name="connsiteX15" fmla="*/ 9073799 w 10224000"/>
              <a:gd name="connsiteY15" fmla="*/ 0 h 1008000"/>
              <a:gd name="connsiteX16" fmla="*/ 10224000 w 10224000"/>
              <a:gd name="connsiteY16" fmla="*/ 0 h 1008000"/>
              <a:gd name="connsiteX17" fmla="*/ 10224000 w 10224000"/>
              <a:gd name="connsiteY17" fmla="*/ 514080 h 1008000"/>
              <a:gd name="connsiteX18" fmla="*/ 10224000 w 10224000"/>
              <a:gd name="connsiteY18" fmla="*/ 1008000 h 1008000"/>
              <a:gd name="connsiteX19" fmla="*/ 9380516 w 10224000"/>
              <a:gd name="connsiteY19" fmla="*/ 1008000 h 1008000"/>
              <a:gd name="connsiteX20" fmla="*/ 8741517 w 10224000"/>
              <a:gd name="connsiteY20" fmla="*/ 1008000 h 1008000"/>
              <a:gd name="connsiteX21" fmla="*/ 8204759 w 10224000"/>
              <a:gd name="connsiteY21" fmla="*/ 1008000 h 1008000"/>
              <a:gd name="connsiteX22" fmla="*/ 7667998 w 10224000"/>
              <a:gd name="connsiteY22" fmla="*/ 1008000 h 1008000"/>
              <a:gd name="connsiteX23" fmla="*/ 7131236 w 10224000"/>
              <a:gd name="connsiteY23" fmla="*/ 1008000 h 1008000"/>
              <a:gd name="connsiteX24" fmla="*/ 6594478 w 10224000"/>
              <a:gd name="connsiteY24" fmla="*/ 1008000 h 1008000"/>
              <a:gd name="connsiteX25" fmla="*/ 5853237 w 10224000"/>
              <a:gd name="connsiteY25" fmla="*/ 1008000 h 1008000"/>
              <a:gd name="connsiteX26" fmla="*/ 5214237 w 10224000"/>
              <a:gd name="connsiteY26" fmla="*/ 1008000 h 1008000"/>
              <a:gd name="connsiteX27" fmla="*/ 4881959 w 10224000"/>
              <a:gd name="connsiteY27" fmla="*/ 1008000 h 1008000"/>
              <a:gd name="connsiteX28" fmla="*/ 4345198 w 10224000"/>
              <a:gd name="connsiteY28" fmla="*/ 1008000 h 1008000"/>
              <a:gd name="connsiteX29" fmla="*/ 3603956 w 10224000"/>
              <a:gd name="connsiteY29" fmla="*/ 1008000 h 1008000"/>
              <a:gd name="connsiteX30" fmla="*/ 3169437 w 10224000"/>
              <a:gd name="connsiteY30" fmla="*/ 1008000 h 1008000"/>
              <a:gd name="connsiteX31" fmla="*/ 2325957 w 10224000"/>
              <a:gd name="connsiteY31" fmla="*/ 1008000 h 1008000"/>
              <a:gd name="connsiteX32" fmla="*/ 1482478 w 10224000"/>
              <a:gd name="connsiteY32" fmla="*/ 1008000 h 1008000"/>
              <a:gd name="connsiteX33" fmla="*/ 843479 w 10224000"/>
              <a:gd name="connsiteY33" fmla="*/ 1008000 h 1008000"/>
              <a:gd name="connsiteX34" fmla="*/ 0 w 10224000"/>
              <a:gd name="connsiteY34" fmla="*/ 1008000 h 1008000"/>
              <a:gd name="connsiteX35" fmla="*/ 0 w 10224000"/>
              <a:gd name="connsiteY35" fmla="*/ 504000 h 1008000"/>
              <a:gd name="connsiteX36" fmla="*/ 0 w 10224000"/>
              <a:gd name="connsiteY36"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224000" h="1008000" fill="none" extrusionOk="0">
                <a:moveTo>
                  <a:pt x="0" y="0"/>
                </a:moveTo>
                <a:cubicBezTo>
                  <a:pt x="76387" y="-27045"/>
                  <a:pt x="215359" y="-7507"/>
                  <a:pt x="332278" y="0"/>
                </a:cubicBezTo>
                <a:cubicBezTo>
                  <a:pt x="501383" y="-7059"/>
                  <a:pt x="555734" y="14734"/>
                  <a:pt x="664559" y="0"/>
                </a:cubicBezTo>
                <a:cubicBezTo>
                  <a:pt x="797748" y="1906"/>
                  <a:pt x="852279" y="-22598"/>
                  <a:pt x="996837" y="0"/>
                </a:cubicBezTo>
                <a:cubicBezTo>
                  <a:pt x="1150552" y="-106564"/>
                  <a:pt x="1520608" y="-109737"/>
                  <a:pt x="1840317" y="0"/>
                </a:cubicBezTo>
                <a:cubicBezTo>
                  <a:pt x="2219828" y="7"/>
                  <a:pt x="2392631" y="-55063"/>
                  <a:pt x="2479316" y="0"/>
                </a:cubicBezTo>
                <a:cubicBezTo>
                  <a:pt x="2641719" y="-3386"/>
                  <a:pt x="2727610" y="-21493"/>
                  <a:pt x="2811598" y="0"/>
                </a:cubicBezTo>
                <a:cubicBezTo>
                  <a:pt x="2966857" y="-65578"/>
                  <a:pt x="3333974" y="-3886"/>
                  <a:pt x="3450598" y="0"/>
                </a:cubicBezTo>
                <a:cubicBezTo>
                  <a:pt x="3544829" y="121136"/>
                  <a:pt x="3818395" y="-93610"/>
                  <a:pt x="4294077" y="0"/>
                </a:cubicBezTo>
                <a:cubicBezTo>
                  <a:pt x="4633837" y="19546"/>
                  <a:pt x="4556135" y="6393"/>
                  <a:pt x="4830838" y="0"/>
                </a:cubicBezTo>
                <a:cubicBezTo>
                  <a:pt x="5072120" y="6007"/>
                  <a:pt x="5106677" y="-20590"/>
                  <a:pt x="5367596" y="0"/>
                </a:cubicBezTo>
                <a:cubicBezTo>
                  <a:pt x="5564779" y="17751"/>
                  <a:pt x="5823522" y="33795"/>
                  <a:pt x="6006596" y="0"/>
                </a:cubicBezTo>
                <a:cubicBezTo>
                  <a:pt x="6118440" y="-25267"/>
                  <a:pt x="6505565" y="-17481"/>
                  <a:pt x="6747837" y="0"/>
                </a:cubicBezTo>
                <a:cubicBezTo>
                  <a:pt x="7044986" y="1353"/>
                  <a:pt x="7111851" y="-18732"/>
                  <a:pt x="7489078" y="0"/>
                </a:cubicBezTo>
                <a:cubicBezTo>
                  <a:pt x="7796709" y="15797"/>
                  <a:pt x="7882523" y="-21520"/>
                  <a:pt x="8230316" y="0"/>
                </a:cubicBezTo>
                <a:cubicBezTo>
                  <a:pt x="8599530" y="31096"/>
                  <a:pt x="8744269" y="37486"/>
                  <a:pt x="9073799" y="0"/>
                </a:cubicBezTo>
                <a:cubicBezTo>
                  <a:pt x="9270041" y="54902"/>
                  <a:pt x="9973932" y="44160"/>
                  <a:pt x="10224000" y="0"/>
                </a:cubicBezTo>
                <a:cubicBezTo>
                  <a:pt x="10118319" y="201370"/>
                  <a:pt x="10208049" y="245220"/>
                  <a:pt x="10224000" y="514080"/>
                </a:cubicBezTo>
                <a:cubicBezTo>
                  <a:pt x="10251237" y="718603"/>
                  <a:pt x="10312457" y="801504"/>
                  <a:pt x="10224000" y="1008000"/>
                </a:cubicBezTo>
                <a:cubicBezTo>
                  <a:pt x="9913834" y="976383"/>
                  <a:pt x="9621610" y="951471"/>
                  <a:pt x="9380516" y="1008000"/>
                </a:cubicBezTo>
                <a:cubicBezTo>
                  <a:pt x="9187284" y="1069247"/>
                  <a:pt x="8991461" y="990733"/>
                  <a:pt x="8741517" y="1008000"/>
                </a:cubicBezTo>
                <a:cubicBezTo>
                  <a:pt x="8582227" y="1007550"/>
                  <a:pt x="8347028" y="969012"/>
                  <a:pt x="8204759" y="1008000"/>
                </a:cubicBezTo>
                <a:cubicBezTo>
                  <a:pt x="7918182" y="1022075"/>
                  <a:pt x="7875974" y="1057051"/>
                  <a:pt x="7667998" y="1008000"/>
                </a:cubicBezTo>
                <a:cubicBezTo>
                  <a:pt x="7475787" y="1022243"/>
                  <a:pt x="7376330" y="938531"/>
                  <a:pt x="7131236" y="1008000"/>
                </a:cubicBezTo>
                <a:cubicBezTo>
                  <a:pt x="7048188" y="970250"/>
                  <a:pt x="6849498" y="1000287"/>
                  <a:pt x="6594478" y="1008000"/>
                </a:cubicBezTo>
                <a:cubicBezTo>
                  <a:pt x="6493042" y="970275"/>
                  <a:pt x="6153360" y="972978"/>
                  <a:pt x="5853237" y="1008000"/>
                </a:cubicBezTo>
                <a:cubicBezTo>
                  <a:pt x="5680542" y="1062067"/>
                  <a:pt x="5348565" y="1019690"/>
                  <a:pt x="5214237" y="1008000"/>
                </a:cubicBezTo>
                <a:cubicBezTo>
                  <a:pt x="5048961" y="1029221"/>
                  <a:pt x="5003266" y="1003642"/>
                  <a:pt x="4881959" y="1008000"/>
                </a:cubicBezTo>
                <a:cubicBezTo>
                  <a:pt x="4844950" y="938275"/>
                  <a:pt x="4683832" y="985558"/>
                  <a:pt x="4345198" y="1008000"/>
                </a:cubicBezTo>
                <a:cubicBezTo>
                  <a:pt x="4226904" y="1081550"/>
                  <a:pt x="3982755" y="969119"/>
                  <a:pt x="3603956" y="1008000"/>
                </a:cubicBezTo>
                <a:cubicBezTo>
                  <a:pt x="3321570" y="1017566"/>
                  <a:pt x="3299977" y="1011817"/>
                  <a:pt x="3169437" y="1008000"/>
                </a:cubicBezTo>
                <a:cubicBezTo>
                  <a:pt x="3227194" y="1024688"/>
                  <a:pt x="2873082" y="968898"/>
                  <a:pt x="2325957" y="1008000"/>
                </a:cubicBezTo>
                <a:cubicBezTo>
                  <a:pt x="2053781" y="1008423"/>
                  <a:pt x="1758686" y="904302"/>
                  <a:pt x="1482478" y="1008000"/>
                </a:cubicBezTo>
                <a:cubicBezTo>
                  <a:pt x="1188992" y="975064"/>
                  <a:pt x="999588" y="1027201"/>
                  <a:pt x="843479" y="1008000"/>
                </a:cubicBezTo>
                <a:cubicBezTo>
                  <a:pt x="545777" y="963098"/>
                  <a:pt x="185121" y="891186"/>
                  <a:pt x="0" y="1008000"/>
                </a:cubicBezTo>
                <a:cubicBezTo>
                  <a:pt x="-47783" y="762164"/>
                  <a:pt x="-1771" y="745731"/>
                  <a:pt x="0" y="504000"/>
                </a:cubicBezTo>
                <a:cubicBezTo>
                  <a:pt x="55458" y="287668"/>
                  <a:pt x="74838" y="197773"/>
                  <a:pt x="0" y="0"/>
                </a:cubicBezTo>
                <a:close/>
              </a:path>
              <a:path w="10224000" h="1008000" stroke="0" extrusionOk="0">
                <a:moveTo>
                  <a:pt x="0" y="0"/>
                </a:moveTo>
                <a:cubicBezTo>
                  <a:pt x="291479" y="47371"/>
                  <a:pt x="405377" y="46221"/>
                  <a:pt x="536757" y="0"/>
                </a:cubicBezTo>
                <a:cubicBezTo>
                  <a:pt x="694766" y="5461"/>
                  <a:pt x="796346" y="-32245"/>
                  <a:pt x="869039" y="0"/>
                </a:cubicBezTo>
                <a:cubicBezTo>
                  <a:pt x="855266" y="-36130"/>
                  <a:pt x="1480783" y="-2275"/>
                  <a:pt x="1712518" y="0"/>
                </a:cubicBezTo>
                <a:cubicBezTo>
                  <a:pt x="1918627" y="82769"/>
                  <a:pt x="2138354" y="36772"/>
                  <a:pt x="2249276" y="0"/>
                </a:cubicBezTo>
                <a:cubicBezTo>
                  <a:pt x="2453934" y="-48508"/>
                  <a:pt x="2698651" y="-42001"/>
                  <a:pt x="2786038" y="0"/>
                </a:cubicBezTo>
                <a:cubicBezTo>
                  <a:pt x="3069506" y="40634"/>
                  <a:pt x="3185233" y="131172"/>
                  <a:pt x="3629517" y="0"/>
                </a:cubicBezTo>
                <a:cubicBezTo>
                  <a:pt x="3869151" y="-11055"/>
                  <a:pt x="3942287" y="-11355"/>
                  <a:pt x="4064037" y="0"/>
                </a:cubicBezTo>
                <a:cubicBezTo>
                  <a:pt x="4290698" y="-26912"/>
                  <a:pt x="4398193" y="24309"/>
                  <a:pt x="4907516" y="0"/>
                </a:cubicBezTo>
                <a:cubicBezTo>
                  <a:pt x="5309106" y="12281"/>
                  <a:pt x="5443543" y="-10026"/>
                  <a:pt x="5750999" y="0"/>
                </a:cubicBezTo>
                <a:cubicBezTo>
                  <a:pt x="5987747" y="42127"/>
                  <a:pt x="6222089" y="18398"/>
                  <a:pt x="6389999" y="0"/>
                </a:cubicBezTo>
                <a:cubicBezTo>
                  <a:pt x="6403614" y="72309"/>
                  <a:pt x="6990490" y="110670"/>
                  <a:pt x="7233478" y="0"/>
                </a:cubicBezTo>
                <a:cubicBezTo>
                  <a:pt x="7316792" y="-35585"/>
                  <a:pt x="7608362" y="30371"/>
                  <a:pt x="7770235" y="0"/>
                </a:cubicBezTo>
                <a:cubicBezTo>
                  <a:pt x="7888980" y="-89077"/>
                  <a:pt x="7965550" y="-8104"/>
                  <a:pt x="8306997" y="0"/>
                </a:cubicBezTo>
                <a:cubicBezTo>
                  <a:pt x="8607666" y="81240"/>
                  <a:pt x="8870685" y="39577"/>
                  <a:pt x="9048238" y="0"/>
                </a:cubicBezTo>
                <a:cubicBezTo>
                  <a:pt x="9335508" y="-13562"/>
                  <a:pt x="9416773" y="40903"/>
                  <a:pt x="9584996" y="0"/>
                </a:cubicBezTo>
                <a:cubicBezTo>
                  <a:pt x="9822051" y="24938"/>
                  <a:pt x="10023847" y="1198"/>
                  <a:pt x="10224000" y="0"/>
                </a:cubicBezTo>
                <a:cubicBezTo>
                  <a:pt x="10151770" y="171884"/>
                  <a:pt x="10381275" y="293406"/>
                  <a:pt x="10224000" y="524159"/>
                </a:cubicBezTo>
                <a:cubicBezTo>
                  <a:pt x="10277065" y="788430"/>
                  <a:pt x="10268874" y="846861"/>
                  <a:pt x="10224000" y="1008000"/>
                </a:cubicBezTo>
                <a:cubicBezTo>
                  <a:pt x="10049617" y="1092413"/>
                  <a:pt x="9857898" y="1012681"/>
                  <a:pt x="9482758" y="1008000"/>
                </a:cubicBezTo>
                <a:cubicBezTo>
                  <a:pt x="9270871" y="1035240"/>
                  <a:pt x="9266184" y="997844"/>
                  <a:pt x="9048238" y="1008000"/>
                </a:cubicBezTo>
                <a:cubicBezTo>
                  <a:pt x="9029267" y="956922"/>
                  <a:pt x="8613940" y="872077"/>
                  <a:pt x="8204759" y="1008000"/>
                </a:cubicBezTo>
                <a:cubicBezTo>
                  <a:pt x="7920224" y="1007912"/>
                  <a:pt x="7865878" y="1009881"/>
                  <a:pt x="7565756" y="1008000"/>
                </a:cubicBezTo>
                <a:cubicBezTo>
                  <a:pt x="7315835" y="1020451"/>
                  <a:pt x="7322812" y="1021546"/>
                  <a:pt x="7131236" y="1008000"/>
                </a:cubicBezTo>
                <a:cubicBezTo>
                  <a:pt x="6906307" y="942973"/>
                  <a:pt x="6630958" y="952630"/>
                  <a:pt x="6492236" y="1008000"/>
                </a:cubicBezTo>
                <a:cubicBezTo>
                  <a:pt x="6371015" y="1024433"/>
                  <a:pt x="6318324" y="983005"/>
                  <a:pt x="6159958" y="1008000"/>
                </a:cubicBezTo>
                <a:cubicBezTo>
                  <a:pt x="5996972" y="1007093"/>
                  <a:pt x="5882352" y="997929"/>
                  <a:pt x="5827676" y="1008000"/>
                </a:cubicBezTo>
                <a:cubicBezTo>
                  <a:pt x="5682622" y="940526"/>
                  <a:pt x="5452776" y="1041847"/>
                  <a:pt x="5188677" y="1008000"/>
                </a:cubicBezTo>
                <a:cubicBezTo>
                  <a:pt x="4901765" y="1026313"/>
                  <a:pt x="4932067" y="1032633"/>
                  <a:pt x="4754157" y="1008000"/>
                </a:cubicBezTo>
                <a:cubicBezTo>
                  <a:pt x="4512571" y="1011468"/>
                  <a:pt x="4303652" y="991761"/>
                  <a:pt x="4012916" y="1008000"/>
                </a:cubicBezTo>
                <a:cubicBezTo>
                  <a:pt x="3847113" y="993960"/>
                  <a:pt x="3687913" y="979483"/>
                  <a:pt x="3578396" y="1008000"/>
                </a:cubicBezTo>
                <a:cubicBezTo>
                  <a:pt x="3387704" y="995379"/>
                  <a:pt x="2943878" y="1026213"/>
                  <a:pt x="2837159" y="1008000"/>
                </a:cubicBezTo>
                <a:cubicBezTo>
                  <a:pt x="2669046" y="984935"/>
                  <a:pt x="2683590" y="1023296"/>
                  <a:pt x="2504877" y="1008000"/>
                </a:cubicBezTo>
                <a:cubicBezTo>
                  <a:pt x="2288021" y="1090159"/>
                  <a:pt x="2121263" y="943109"/>
                  <a:pt x="1763639" y="1008000"/>
                </a:cubicBezTo>
                <a:cubicBezTo>
                  <a:pt x="1425402" y="1012859"/>
                  <a:pt x="1533197" y="957076"/>
                  <a:pt x="1329119" y="1008000"/>
                </a:cubicBezTo>
                <a:cubicBezTo>
                  <a:pt x="1142324" y="1020540"/>
                  <a:pt x="1152272" y="1021500"/>
                  <a:pt x="996837" y="1008000"/>
                </a:cubicBezTo>
                <a:cubicBezTo>
                  <a:pt x="900976" y="987970"/>
                  <a:pt x="740754" y="1017590"/>
                  <a:pt x="562318" y="1008000"/>
                </a:cubicBezTo>
                <a:cubicBezTo>
                  <a:pt x="437262" y="1035222"/>
                  <a:pt x="174391" y="1003494"/>
                  <a:pt x="0" y="1008000"/>
                </a:cubicBezTo>
                <a:cubicBezTo>
                  <a:pt x="-76406" y="831831"/>
                  <a:pt x="122440" y="650964"/>
                  <a:pt x="0" y="524159"/>
                </a:cubicBezTo>
                <a:cubicBezTo>
                  <a:pt x="-40651" y="382301"/>
                  <a:pt x="198122" y="186763"/>
                  <a:pt x="0" y="0"/>
                </a:cubicBezTo>
                <a:close/>
              </a:path>
              <a:path w="10224000" h="1008000" fill="none" stroke="0" extrusionOk="0">
                <a:moveTo>
                  <a:pt x="0" y="0"/>
                </a:moveTo>
                <a:cubicBezTo>
                  <a:pt x="118469" y="259"/>
                  <a:pt x="149568" y="449"/>
                  <a:pt x="332278" y="0"/>
                </a:cubicBezTo>
                <a:cubicBezTo>
                  <a:pt x="507736" y="-11610"/>
                  <a:pt x="519222" y="7008"/>
                  <a:pt x="664559" y="0"/>
                </a:cubicBezTo>
                <a:cubicBezTo>
                  <a:pt x="725273" y="-30870"/>
                  <a:pt x="848787" y="-2041"/>
                  <a:pt x="996837" y="0"/>
                </a:cubicBezTo>
                <a:cubicBezTo>
                  <a:pt x="1102034" y="-129118"/>
                  <a:pt x="1356871" y="111195"/>
                  <a:pt x="1840317" y="0"/>
                </a:cubicBezTo>
                <a:cubicBezTo>
                  <a:pt x="2234167" y="39552"/>
                  <a:pt x="2373391" y="-9420"/>
                  <a:pt x="2479316" y="0"/>
                </a:cubicBezTo>
                <a:cubicBezTo>
                  <a:pt x="2599458" y="26464"/>
                  <a:pt x="2675210" y="-32982"/>
                  <a:pt x="2811598" y="0"/>
                </a:cubicBezTo>
                <a:cubicBezTo>
                  <a:pt x="3006739" y="-11432"/>
                  <a:pt x="3222658" y="9837"/>
                  <a:pt x="3450598" y="0"/>
                </a:cubicBezTo>
                <a:cubicBezTo>
                  <a:pt x="3697239" y="-46484"/>
                  <a:pt x="4121868" y="-35102"/>
                  <a:pt x="4294077" y="0"/>
                </a:cubicBezTo>
                <a:cubicBezTo>
                  <a:pt x="4546624" y="-19783"/>
                  <a:pt x="4718008" y="2445"/>
                  <a:pt x="4830838" y="0"/>
                </a:cubicBezTo>
                <a:cubicBezTo>
                  <a:pt x="5098024" y="4137"/>
                  <a:pt x="5090195" y="-7451"/>
                  <a:pt x="5367596" y="0"/>
                </a:cubicBezTo>
                <a:cubicBezTo>
                  <a:pt x="5659747" y="-6455"/>
                  <a:pt x="5853179" y="-28596"/>
                  <a:pt x="6006596" y="0"/>
                </a:cubicBezTo>
                <a:cubicBezTo>
                  <a:pt x="6230822" y="60096"/>
                  <a:pt x="6393086" y="-3612"/>
                  <a:pt x="6747837" y="0"/>
                </a:cubicBezTo>
                <a:cubicBezTo>
                  <a:pt x="7102840" y="31353"/>
                  <a:pt x="7153288" y="-10447"/>
                  <a:pt x="7489078" y="0"/>
                </a:cubicBezTo>
                <a:cubicBezTo>
                  <a:pt x="7841831" y="19881"/>
                  <a:pt x="7865406" y="2852"/>
                  <a:pt x="8230316" y="0"/>
                </a:cubicBezTo>
                <a:cubicBezTo>
                  <a:pt x="8636234" y="-23951"/>
                  <a:pt x="8796990" y="-20544"/>
                  <a:pt x="9073799" y="0"/>
                </a:cubicBezTo>
                <a:cubicBezTo>
                  <a:pt x="9421997" y="88816"/>
                  <a:pt x="9864993" y="36922"/>
                  <a:pt x="10224000" y="0"/>
                </a:cubicBezTo>
                <a:cubicBezTo>
                  <a:pt x="10236379" y="216275"/>
                  <a:pt x="10181851" y="256990"/>
                  <a:pt x="10224000" y="514080"/>
                </a:cubicBezTo>
                <a:cubicBezTo>
                  <a:pt x="10262741" y="766412"/>
                  <a:pt x="10222241" y="853028"/>
                  <a:pt x="10224000" y="1008000"/>
                </a:cubicBezTo>
                <a:cubicBezTo>
                  <a:pt x="9809039" y="1045037"/>
                  <a:pt x="9525099" y="1054531"/>
                  <a:pt x="9380516" y="1008000"/>
                </a:cubicBezTo>
                <a:cubicBezTo>
                  <a:pt x="9167847" y="990014"/>
                  <a:pt x="8946958" y="991845"/>
                  <a:pt x="8741517" y="1008000"/>
                </a:cubicBezTo>
                <a:cubicBezTo>
                  <a:pt x="8508391" y="994181"/>
                  <a:pt x="8430750" y="1006592"/>
                  <a:pt x="8204759" y="1008000"/>
                </a:cubicBezTo>
                <a:cubicBezTo>
                  <a:pt x="7974449" y="982825"/>
                  <a:pt x="7830370" y="1046283"/>
                  <a:pt x="7667998" y="1008000"/>
                </a:cubicBezTo>
                <a:cubicBezTo>
                  <a:pt x="7586427" y="947927"/>
                  <a:pt x="7349371" y="988983"/>
                  <a:pt x="7131236" y="1008000"/>
                </a:cubicBezTo>
                <a:cubicBezTo>
                  <a:pt x="6960127" y="1026686"/>
                  <a:pt x="6770126" y="1021212"/>
                  <a:pt x="6594478" y="1008000"/>
                </a:cubicBezTo>
                <a:cubicBezTo>
                  <a:pt x="6450336" y="987573"/>
                  <a:pt x="6056427" y="1072762"/>
                  <a:pt x="5853237" y="1008000"/>
                </a:cubicBezTo>
                <a:cubicBezTo>
                  <a:pt x="5546536" y="1102963"/>
                  <a:pt x="5347593" y="1023495"/>
                  <a:pt x="5214237" y="1008000"/>
                </a:cubicBezTo>
                <a:cubicBezTo>
                  <a:pt x="5073728" y="1048082"/>
                  <a:pt x="4961938" y="1010175"/>
                  <a:pt x="4881959" y="1008000"/>
                </a:cubicBezTo>
                <a:cubicBezTo>
                  <a:pt x="4713026" y="1052788"/>
                  <a:pt x="4648092" y="916201"/>
                  <a:pt x="4345198" y="1008000"/>
                </a:cubicBezTo>
                <a:cubicBezTo>
                  <a:pt x="4094398" y="984565"/>
                  <a:pt x="3853141" y="968911"/>
                  <a:pt x="3603956" y="1008000"/>
                </a:cubicBezTo>
                <a:cubicBezTo>
                  <a:pt x="3306331" y="1027744"/>
                  <a:pt x="3283192" y="1023307"/>
                  <a:pt x="3169437" y="1008000"/>
                </a:cubicBezTo>
                <a:cubicBezTo>
                  <a:pt x="2932109" y="1096175"/>
                  <a:pt x="2751127" y="1051005"/>
                  <a:pt x="2325957" y="1008000"/>
                </a:cubicBezTo>
                <a:cubicBezTo>
                  <a:pt x="1867916" y="969842"/>
                  <a:pt x="1763118" y="972724"/>
                  <a:pt x="1482478" y="1008000"/>
                </a:cubicBezTo>
                <a:cubicBezTo>
                  <a:pt x="1160573" y="978793"/>
                  <a:pt x="1070456" y="992168"/>
                  <a:pt x="843479" y="1008000"/>
                </a:cubicBezTo>
                <a:cubicBezTo>
                  <a:pt x="705636" y="1061789"/>
                  <a:pt x="166358" y="1013918"/>
                  <a:pt x="0" y="1008000"/>
                </a:cubicBezTo>
                <a:cubicBezTo>
                  <a:pt x="-38823" y="777391"/>
                  <a:pt x="37063" y="717018"/>
                  <a:pt x="0" y="504000"/>
                </a:cubicBezTo>
                <a:cubicBezTo>
                  <a:pt x="-155751" y="292560"/>
                  <a:pt x="123439" y="182895"/>
                  <a:pt x="0" y="0"/>
                </a:cubicBezTo>
                <a:close/>
              </a:path>
              <a:path w="10224000" h="1008000" fill="none" stroke="0" extrusionOk="0">
                <a:moveTo>
                  <a:pt x="0" y="0"/>
                </a:moveTo>
                <a:cubicBezTo>
                  <a:pt x="121421" y="593"/>
                  <a:pt x="190126" y="13432"/>
                  <a:pt x="332278" y="0"/>
                </a:cubicBezTo>
                <a:cubicBezTo>
                  <a:pt x="495011" y="-8038"/>
                  <a:pt x="479576" y="5937"/>
                  <a:pt x="664559" y="0"/>
                </a:cubicBezTo>
                <a:cubicBezTo>
                  <a:pt x="821163" y="16716"/>
                  <a:pt x="864000" y="-15723"/>
                  <a:pt x="996837" y="0"/>
                </a:cubicBezTo>
                <a:cubicBezTo>
                  <a:pt x="1122544" y="64961"/>
                  <a:pt x="1603979" y="69737"/>
                  <a:pt x="1840317" y="0"/>
                </a:cubicBezTo>
                <a:cubicBezTo>
                  <a:pt x="2309927" y="-8716"/>
                  <a:pt x="2373687" y="-36245"/>
                  <a:pt x="2479316" y="0"/>
                </a:cubicBezTo>
                <a:cubicBezTo>
                  <a:pt x="2589907" y="4661"/>
                  <a:pt x="2686361" y="-3229"/>
                  <a:pt x="2811598" y="0"/>
                </a:cubicBezTo>
                <a:cubicBezTo>
                  <a:pt x="2995859" y="-23080"/>
                  <a:pt x="3324398" y="-160"/>
                  <a:pt x="3450598" y="0"/>
                </a:cubicBezTo>
                <a:cubicBezTo>
                  <a:pt x="3567476" y="8143"/>
                  <a:pt x="3974774" y="22911"/>
                  <a:pt x="4294077" y="0"/>
                </a:cubicBezTo>
                <a:cubicBezTo>
                  <a:pt x="4606980" y="10821"/>
                  <a:pt x="4574330" y="8579"/>
                  <a:pt x="4830838" y="0"/>
                </a:cubicBezTo>
                <a:cubicBezTo>
                  <a:pt x="5087007" y="10477"/>
                  <a:pt x="5102794" y="-12638"/>
                  <a:pt x="5367596" y="0"/>
                </a:cubicBezTo>
                <a:cubicBezTo>
                  <a:pt x="5634799" y="56045"/>
                  <a:pt x="5844980" y="-8664"/>
                  <a:pt x="6006596" y="0"/>
                </a:cubicBezTo>
                <a:cubicBezTo>
                  <a:pt x="6185161" y="-16850"/>
                  <a:pt x="6336467" y="-50549"/>
                  <a:pt x="6747837" y="0"/>
                </a:cubicBezTo>
                <a:cubicBezTo>
                  <a:pt x="7112507" y="13143"/>
                  <a:pt x="7114433" y="-36445"/>
                  <a:pt x="7489078" y="0"/>
                </a:cubicBezTo>
                <a:cubicBezTo>
                  <a:pt x="7780339" y="31719"/>
                  <a:pt x="7895264" y="17166"/>
                  <a:pt x="8230316" y="0"/>
                </a:cubicBezTo>
                <a:cubicBezTo>
                  <a:pt x="8637684" y="-14668"/>
                  <a:pt x="8767664" y="-24359"/>
                  <a:pt x="9073799" y="0"/>
                </a:cubicBezTo>
                <a:cubicBezTo>
                  <a:pt x="9489993" y="65716"/>
                  <a:pt x="9921486" y="-1225"/>
                  <a:pt x="10224000" y="0"/>
                </a:cubicBezTo>
                <a:cubicBezTo>
                  <a:pt x="10144343" y="220474"/>
                  <a:pt x="10154750" y="268844"/>
                  <a:pt x="10224000" y="514080"/>
                </a:cubicBezTo>
                <a:cubicBezTo>
                  <a:pt x="10314286" y="744763"/>
                  <a:pt x="10205212" y="896451"/>
                  <a:pt x="10224000" y="1008000"/>
                </a:cubicBezTo>
                <a:cubicBezTo>
                  <a:pt x="9858560" y="1045869"/>
                  <a:pt x="9577821" y="960700"/>
                  <a:pt x="9380516" y="1008000"/>
                </a:cubicBezTo>
                <a:cubicBezTo>
                  <a:pt x="9161647" y="980074"/>
                  <a:pt x="8854997" y="1021555"/>
                  <a:pt x="8741517" y="1008000"/>
                </a:cubicBezTo>
                <a:cubicBezTo>
                  <a:pt x="8543811" y="987869"/>
                  <a:pt x="8343147" y="1057826"/>
                  <a:pt x="8204759" y="1008000"/>
                </a:cubicBezTo>
                <a:cubicBezTo>
                  <a:pt x="8018466" y="1007006"/>
                  <a:pt x="7802288" y="1016160"/>
                  <a:pt x="7667998" y="1008000"/>
                </a:cubicBezTo>
                <a:cubicBezTo>
                  <a:pt x="7456998" y="973566"/>
                  <a:pt x="7245031" y="937954"/>
                  <a:pt x="7131236" y="1008000"/>
                </a:cubicBezTo>
                <a:cubicBezTo>
                  <a:pt x="7065033" y="1042764"/>
                  <a:pt x="6698007" y="974518"/>
                  <a:pt x="6594478" y="1008000"/>
                </a:cubicBezTo>
                <a:cubicBezTo>
                  <a:pt x="6412713" y="997153"/>
                  <a:pt x="6013225" y="939408"/>
                  <a:pt x="5853237" y="1008000"/>
                </a:cubicBezTo>
                <a:cubicBezTo>
                  <a:pt x="5694717" y="1073197"/>
                  <a:pt x="5428895" y="966932"/>
                  <a:pt x="5214237" y="1008000"/>
                </a:cubicBezTo>
                <a:cubicBezTo>
                  <a:pt x="5045459" y="1034460"/>
                  <a:pt x="4981481" y="1006944"/>
                  <a:pt x="4881959" y="1008000"/>
                </a:cubicBezTo>
                <a:cubicBezTo>
                  <a:pt x="4704378" y="1029319"/>
                  <a:pt x="4532629" y="1055777"/>
                  <a:pt x="4345198" y="1008000"/>
                </a:cubicBezTo>
                <a:cubicBezTo>
                  <a:pt x="4222360" y="928574"/>
                  <a:pt x="3868031" y="1043912"/>
                  <a:pt x="3603956" y="1008000"/>
                </a:cubicBezTo>
                <a:cubicBezTo>
                  <a:pt x="3308788" y="1021893"/>
                  <a:pt x="3292973" y="1007208"/>
                  <a:pt x="3169437" y="1008000"/>
                </a:cubicBezTo>
                <a:cubicBezTo>
                  <a:pt x="3257967" y="894218"/>
                  <a:pt x="2788632" y="1090485"/>
                  <a:pt x="2325957" y="1008000"/>
                </a:cubicBezTo>
                <a:cubicBezTo>
                  <a:pt x="1939986" y="1023693"/>
                  <a:pt x="1774612" y="986534"/>
                  <a:pt x="1482478" y="1008000"/>
                </a:cubicBezTo>
                <a:cubicBezTo>
                  <a:pt x="1318917" y="1031196"/>
                  <a:pt x="1020205" y="999520"/>
                  <a:pt x="843479" y="1008000"/>
                </a:cubicBezTo>
                <a:cubicBezTo>
                  <a:pt x="720258" y="974419"/>
                  <a:pt x="136699" y="943025"/>
                  <a:pt x="0" y="1008000"/>
                </a:cubicBezTo>
                <a:cubicBezTo>
                  <a:pt x="15950" y="755655"/>
                  <a:pt x="-1610" y="719290"/>
                  <a:pt x="0" y="504000"/>
                </a:cubicBezTo>
                <a:cubicBezTo>
                  <a:pt x="58676" y="279816"/>
                  <a:pt x="29145" y="232792"/>
                  <a:pt x="0" y="0"/>
                </a:cubicBezTo>
                <a:close/>
              </a:path>
              <a:path w="10224000" h="1008000" fill="none" stroke="0" extrusionOk="0">
                <a:moveTo>
                  <a:pt x="0" y="0"/>
                </a:moveTo>
                <a:cubicBezTo>
                  <a:pt x="87128" y="-31768"/>
                  <a:pt x="165501" y="17311"/>
                  <a:pt x="332278" y="0"/>
                </a:cubicBezTo>
                <a:cubicBezTo>
                  <a:pt x="515654" y="-15822"/>
                  <a:pt x="512595" y="13742"/>
                  <a:pt x="664559" y="0"/>
                </a:cubicBezTo>
                <a:cubicBezTo>
                  <a:pt x="793230" y="62"/>
                  <a:pt x="857077" y="-4020"/>
                  <a:pt x="996837" y="0"/>
                </a:cubicBezTo>
                <a:cubicBezTo>
                  <a:pt x="1109294" y="-78606"/>
                  <a:pt x="1585560" y="-2520"/>
                  <a:pt x="1840317" y="0"/>
                </a:cubicBezTo>
                <a:cubicBezTo>
                  <a:pt x="2278108" y="-14943"/>
                  <a:pt x="2391083" y="-27981"/>
                  <a:pt x="2479316" y="0"/>
                </a:cubicBezTo>
                <a:cubicBezTo>
                  <a:pt x="2602770" y="8177"/>
                  <a:pt x="2676331" y="-26407"/>
                  <a:pt x="2811598" y="0"/>
                </a:cubicBezTo>
                <a:cubicBezTo>
                  <a:pt x="2962629" y="-24651"/>
                  <a:pt x="3321202" y="45505"/>
                  <a:pt x="3450598" y="0"/>
                </a:cubicBezTo>
                <a:cubicBezTo>
                  <a:pt x="3684504" y="52141"/>
                  <a:pt x="3950562" y="-60884"/>
                  <a:pt x="4294077" y="0"/>
                </a:cubicBezTo>
                <a:cubicBezTo>
                  <a:pt x="4614116" y="13113"/>
                  <a:pt x="4573745" y="15753"/>
                  <a:pt x="4830838" y="0"/>
                </a:cubicBezTo>
                <a:cubicBezTo>
                  <a:pt x="5098208" y="4786"/>
                  <a:pt x="5108151" y="-13498"/>
                  <a:pt x="5367596" y="0"/>
                </a:cubicBezTo>
                <a:cubicBezTo>
                  <a:pt x="5609107" y="1855"/>
                  <a:pt x="5838463" y="13357"/>
                  <a:pt x="6006596" y="0"/>
                </a:cubicBezTo>
                <a:cubicBezTo>
                  <a:pt x="6170356" y="20998"/>
                  <a:pt x="6420931" y="-2824"/>
                  <a:pt x="6747837" y="0"/>
                </a:cubicBezTo>
                <a:cubicBezTo>
                  <a:pt x="7076490" y="7175"/>
                  <a:pt x="7134253" y="-41560"/>
                  <a:pt x="7489078" y="0"/>
                </a:cubicBezTo>
                <a:cubicBezTo>
                  <a:pt x="7820983" y="17826"/>
                  <a:pt x="7865792" y="-562"/>
                  <a:pt x="8230316" y="0"/>
                </a:cubicBezTo>
                <a:cubicBezTo>
                  <a:pt x="8597828" y="15939"/>
                  <a:pt x="8754391" y="26539"/>
                  <a:pt x="9073799" y="0"/>
                </a:cubicBezTo>
                <a:cubicBezTo>
                  <a:pt x="9266130" y="93325"/>
                  <a:pt x="10023122" y="-24132"/>
                  <a:pt x="10224000" y="0"/>
                </a:cubicBezTo>
                <a:cubicBezTo>
                  <a:pt x="10186870" y="203467"/>
                  <a:pt x="10269383" y="266721"/>
                  <a:pt x="10224000" y="514080"/>
                </a:cubicBezTo>
                <a:cubicBezTo>
                  <a:pt x="10212510" y="741445"/>
                  <a:pt x="10202061" y="822021"/>
                  <a:pt x="10224000" y="1008000"/>
                </a:cubicBezTo>
                <a:cubicBezTo>
                  <a:pt x="9826902" y="1045307"/>
                  <a:pt x="9531586" y="1004151"/>
                  <a:pt x="9380516" y="1008000"/>
                </a:cubicBezTo>
                <a:cubicBezTo>
                  <a:pt x="9144697" y="998435"/>
                  <a:pt x="8970418" y="1001311"/>
                  <a:pt x="8741517" y="1008000"/>
                </a:cubicBezTo>
                <a:cubicBezTo>
                  <a:pt x="8553073" y="978349"/>
                  <a:pt x="8332503" y="979944"/>
                  <a:pt x="8204759" y="1008000"/>
                </a:cubicBezTo>
                <a:cubicBezTo>
                  <a:pt x="7953375" y="1049092"/>
                  <a:pt x="7839640" y="1039802"/>
                  <a:pt x="7667998" y="1008000"/>
                </a:cubicBezTo>
                <a:cubicBezTo>
                  <a:pt x="7568368" y="1010405"/>
                  <a:pt x="7289651" y="965833"/>
                  <a:pt x="7131236" y="1008000"/>
                </a:cubicBezTo>
                <a:cubicBezTo>
                  <a:pt x="7075329" y="1014213"/>
                  <a:pt x="6752322" y="961843"/>
                  <a:pt x="6594478" y="1008000"/>
                </a:cubicBezTo>
                <a:cubicBezTo>
                  <a:pt x="6465267" y="1002622"/>
                  <a:pt x="6088975" y="918551"/>
                  <a:pt x="5853237" y="1008000"/>
                </a:cubicBezTo>
                <a:cubicBezTo>
                  <a:pt x="5665771" y="1053688"/>
                  <a:pt x="5384152" y="980657"/>
                  <a:pt x="5214237" y="1008000"/>
                </a:cubicBezTo>
                <a:cubicBezTo>
                  <a:pt x="5067859" y="1022386"/>
                  <a:pt x="4995932" y="993692"/>
                  <a:pt x="4881959" y="1008000"/>
                </a:cubicBezTo>
                <a:cubicBezTo>
                  <a:pt x="4781422" y="964263"/>
                  <a:pt x="4589301" y="1045141"/>
                  <a:pt x="4345198" y="1008000"/>
                </a:cubicBezTo>
                <a:cubicBezTo>
                  <a:pt x="4197345" y="1010060"/>
                  <a:pt x="3902956" y="1026665"/>
                  <a:pt x="3603956" y="1008000"/>
                </a:cubicBezTo>
                <a:cubicBezTo>
                  <a:pt x="3318455" y="1020099"/>
                  <a:pt x="3294890" y="1011071"/>
                  <a:pt x="3169437" y="1008000"/>
                </a:cubicBezTo>
                <a:cubicBezTo>
                  <a:pt x="3170652" y="938054"/>
                  <a:pt x="2854630" y="1028813"/>
                  <a:pt x="2325957" y="1008000"/>
                </a:cubicBezTo>
                <a:cubicBezTo>
                  <a:pt x="2007785" y="1038867"/>
                  <a:pt x="1747439" y="994406"/>
                  <a:pt x="1482478" y="1008000"/>
                </a:cubicBezTo>
                <a:cubicBezTo>
                  <a:pt x="1243624" y="971015"/>
                  <a:pt x="1000284" y="986368"/>
                  <a:pt x="843479" y="1008000"/>
                </a:cubicBezTo>
                <a:cubicBezTo>
                  <a:pt x="624054" y="1006675"/>
                  <a:pt x="163980" y="924661"/>
                  <a:pt x="0" y="1008000"/>
                </a:cubicBezTo>
                <a:cubicBezTo>
                  <a:pt x="-1330" y="764883"/>
                  <a:pt x="11875" y="730015"/>
                  <a:pt x="0" y="504000"/>
                </a:cubicBezTo>
                <a:cubicBezTo>
                  <a:pt x="-16659" y="268603"/>
                  <a:pt x="16810" y="202942"/>
                  <a:pt x="0" y="0"/>
                </a:cubicBezTo>
                <a:close/>
              </a:path>
              <a:path w="10224000" h="1008000" fill="none" stroke="0" extrusionOk="0">
                <a:moveTo>
                  <a:pt x="0" y="0"/>
                </a:moveTo>
                <a:cubicBezTo>
                  <a:pt x="72819" y="-25249"/>
                  <a:pt x="174226" y="21551"/>
                  <a:pt x="332278" y="0"/>
                </a:cubicBezTo>
                <a:cubicBezTo>
                  <a:pt x="502931" y="-12942"/>
                  <a:pt x="539235" y="12653"/>
                  <a:pt x="664559" y="0"/>
                </a:cubicBezTo>
                <a:cubicBezTo>
                  <a:pt x="798771" y="3402"/>
                  <a:pt x="851304" y="-8592"/>
                  <a:pt x="996837" y="0"/>
                </a:cubicBezTo>
                <a:cubicBezTo>
                  <a:pt x="1071512" y="-70623"/>
                  <a:pt x="1515016" y="-27408"/>
                  <a:pt x="1840317" y="0"/>
                </a:cubicBezTo>
                <a:cubicBezTo>
                  <a:pt x="2243228" y="1082"/>
                  <a:pt x="2383199" y="-42641"/>
                  <a:pt x="2479316" y="0"/>
                </a:cubicBezTo>
                <a:cubicBezTo>
                  <a:pt x="2622289" y="2894"/>
                  <a:pt x="2698262" y="-9418"/>
                  <a:pt x="2811598" y="0"/>
                </a:cubicBezTo>
                <a:cubicBezTo>
                  <a:pt x="2960674" y="-52816"/>
                  <a:pt x="3318799" y="25361"/>
                  <a:pt x="3450598" y="0"/>
                </a:cubicBezTo>
                <a:cubicBezTo>
                  <a:pt x="3594162" y="80522"/>
                  <a:pt x="3906376" y="-45214"/>
                  <a:pt x="4294077" y="0"/>
                </a:cubicBezTo>
                <a:cubicBezTo>
                  <a:pt x="4614379" y="10022"/>
                  <a:pt x="4574084" y="11193"/>
                  <a:pt x="4830838" y="0"/>
                </a:cubicBezTo>
                <a:cubicBezTo>
                  <a:pt x="5078008" y="12577"/>
                  <a:pt x="5107461" y="-11583"/>
                  <a:pt x="5367596" y="0"/>
                </a:cubicBezTo>
                <a:cubicBezTo>
                  <a:pt x="5613799" y="39192"/>
                  <a:pt x="5845655" y="19046"/>
                  <a:pt x="6006596" y="0"/>
                </a:cubicBezTo>
                <a:cubicBezTo>
                  <a:pt x="6149142" y="-17637"/>
                  <a:pt x="6485670" y="-73639"/>
                  <a:pt x="6747837" y="0"/>
                </a:cubicBezTo>
                <a:cubicBezTo>
                  <a:pt x="7046416" y="2853"/>
                  <a:pt x="7118098" y="-26840"/>
                  <a:pt x="7489078" y="0"/>
                </a:cubicBezTo>
                <a:cubicBezTo>
                  <a:pt x="7797429" y="25571"/>
                  <a:pt x="7875618" y="-26756"/>
                  <a:pt x="8230316" y="0"/>
                </a:cubicBezTo>
                <a:cubicBezTo>
                  <a:pt x="8617012" y="-7263"/>
                  <a:pt x="8745511" y="14232"/>
                  <a:pt x="9073799" y="0"/>
                </a:cubicBezTo>
                <a:cubicBezTo>
                  <a:pt x="9265625" y="97359"/>
                  <a:pt x="9974287" y="13010"/>
                  <a:pt x="10224000" y="0"/>
                </a:cubicBezTo>
                <a:cubicBezTo>
                  <a:pt x="10120510" y="211006"/>
                  <a:pt x="10214494" y="262404"/>
                  <a:pt x="10224000" y="514080"/>
                </a:cubicBezTo>
                <a:cubicBezTo>
                  <a:pt x="10235562" y="747029"/>
                  <a:pt x="10276925" y="816217"/>
                  <a:pt x="10224000" y="1008000"/>
                </a:cubicBezTo>
                <a:cubicBezTo>
                  <a:pt x="9892101" y="1016983"/>
                  <a:pt x="9591187" y="971587"/>
                  <a:pt x="9380516" y="1008000"/>
                </a:cubicBezTo>
                <a:cubicBezTo>
                  <a:pt x="9188512" y="986152"/>
                  <a:pt x="8950581" y="1001140"/>
                  <a:pt x="8741517" y="1008000"/>
                </a:cubicBezTo>
                <a:cubicBezTo>
                  <a:pt x="8563487" y="1015001"/>
                  <a:pt x="8343718" y="1004732"/>
                  <a:pt x="8204759" y="1008000"/>
                </a:cubicBezTo>
                <a:cubicBezTo>
                  <a:pt x="7926373" y="1023670"/>
                  <a:pt x="7866794" y="1045218"/>
                  <a:pt x="7667998" y="1008000"/>
                </a:cubicBezTo>
                <a:cubicBezTo>
                  <a:pt x="7512126" y="1019885"/>
                  <a:pt x="7341234" y="928284"/>
                  <a:pt x="7131236" y="1008000"/>
                </a:cubicBezTo>
                <a:cubicBezTo>
                  <a:pt x="7053002" y="1027667"/>
                  <a:pt x="6773237" y="996186"/>
                  <a:pt x="6594478" y="1008000"/>
                </a:cubicBezTo>
                <a:cubicBezTo>
                  <a:pt x="6469442" y="1029276"/>
                  <a:pt x="6111139" y="919029"/>
                  <a:pt x="5853237" y="1008000"/>
                </a:cubicBezTo>
                <a:cubicBezTo>
                  <a:pt x="5685732" y="1053746"/>
                  <a:pt x="5363314" y="975400"/>
                  <a:pt x="5214237" y="1008000"/>
                </a:cubicBezTo>
                <a:cubicBezTo>
                  <a:pt x="5044770" y="1027563"/>
                  <a:pt x="4995944" y="999410"/>
                  <a:pt x="4881959" y="1008000"/>
                </a:cubicBezTo>
                <a:cubicBezTo>
                  <a:pt x="4841457" y="964589"/>
                  <a:pt x="4656664" y="1039298"/>
                  <a:pt x="4345198" y="1008000"/>
                </a:cubicBezTo>
                <a:cubicBezTo>
                  <a:pt x="4238219" y="1055760"/>
                  <a:pt x="3958469" y="978687"/>
                  <a:pt x="3603956" y="1008000"/>
                </a:cubicBezTo>
                <a:cubicBezTo>
                  <a:pt x="3319627" y="1021309"/>
                  <a:pt x="3298972" y="1010036"/>
                  <a:pt x="3169437" y="1008000"/>
                </a:cubicBezTo>
                <a:cubicBezTo>
                  <a:pt x="3237902" y="996803"/>
                  <a:pt x="2854062" y="999206"/>
                  <a:pt x="2325957" y="1008000"/>
                </a:cubicBezTo>
                <a:cubicBezTo>
                  <a:pt x="2049999" y="1034063"/>
                  <a:pt x="1752164" y="963754"/>
                  <a:pt x="1482478" y="1008000"/>
                </a:cubicBezTo>
                <a:cubicBezTo>
                  <a:pt x="1197229" y="986080"/>
                  <a:pt x="976555" y="980108"/>
                  <a:pt x="843479" y="1008000"/>
                </a:cubicBezTo>
                <a:cubicBezTo>
                  <a:pt x="556424" y="1005826"/>
                  <a:pt x="195064" y="918181"/>
                  <a:pt x="0" y="1008000"/>
                </a:cubicBezTo>
                <a:cubicBezTo>
                  <a:pt x="-45140" y="761944"/>
                  <a:pt x="-3508" y="733074"/>
                  <a:pt x="0" y="504000"/>
                </a:cubicBezTo>
                <a:cubicBezTo>
                  <a:pt x="47521" y="287208"/>
                  <a:pt x="58080" y="203305"/>
                  <a:pt x="0" y="0"/>
                </a:cubicBezTo>
                <a:close/>
              </a:path>
            </a:pathLst>
          </a:custGeom>
          <a:solidFill>
            <a:schemeClr val="bg1"/>
          </a:solidFill>
          <a:ln w="76200">
            <a:solidFill>
              <a:schemeClr val="accent2"/>
            </a:solidFill>
            <a:extLst>
              <a:ext uri="{C807C97D-BFC1-408E-A445-0C87EB9F89A2}">
                <ask:lineSketchStyleProps xmlns:ask="http://schemas.microsoft.com/office/drawing/2018/sketchyshapes" sd="1219033472">
                  <a:custGeom>
                    <a:avLst/>
                    <a:gdLst>
                      <a:gd name="connsiteX0" fmla="*/ 0 w 2602354"/>
                      <a:gd name="connsiteY0" fmla="*/ 0 h 1188000"/>
                      <a:gd name="connsiteX1" fmla="*/ 84576 w 2602354"/>
                      <a:gd name="connsiteY1" fmla="*/ 0 h 1188000"/>
                      <a:gd name="connsiteX2" fmla="*/ 169153 w 2602354"/>
                      <a:gd name="connsiteY2" fmla="*/ 0 h 1188000"/>
                      <a:gd name="connsiteX3" fmla="*/ 253729 w 2602354"/>
                      <a:gd name="connsiteY3" fmla="*/ 0 h 1188000"/>
                      <a:gd name="connsiteX4" fmla="*/ 468423 w 2602354"/>
                      <a:gd name="connsiteY4" fmla="*/ 0 h 1188000"/>
                      <a:gd name="connsiteX5" fmla="*/ 631070 w 2602354"/>
                      <a:gd name="connsiteY5" fmla="*/ 0 h 1188000"/>
                      <a:gd name="connsiteX6" fmla="*/ 715647 w 2602354"/>
                      <a:gd name="connsiteY6" fmla="*/ 0 h 1188000"/>
                      <a:gd name="connsiteX7" fmla="*/ 878294 w 2602354"/>
                      <a:gd name="connsiteY7" fmla="*/ 0 h 1188000"/>
                      <a:gd name="connsiteX8" fmla="*/ 1092988 w 2602354"/>
                      <a:gd name="connsiteY8" fmla="*/ 0 h 1188000"/>
                      <a:gd name="connsiteX9" fmla="*/ 1229612 w 2602354"/>
                      <a:gd name="connsiteY9" fmla="*/ 0 h 1188000"/>
                      <a:gd name="connsiteX10" fmla="*/ 1366235 w 2602354"/>
                      <a:gd name="connsiteY10" fmla="*/ 0 h 1188000"/>
                      <a:gd name="connsiteX11" fmla="*/ 1528882 w 2602354"/>
                      <a:gd name="connsiteY11" fmla="*/ 0 h 1188000"/>
                      <a:gd name="connsiteX12" fmla="*/ 1717553 w 2602354"/>
                      <a:gd name="connsiteY12" fmla="*/ 0 h 1188000"/>
                      <a:gd name="connsiteX13" fmla="*/ 1906224 w 2602354"/>
                      <a:gd name="connsiteY13" fmla="*/ 0 h 1188000"/>
                      <a:gd name="connsiteX14" fmla="*/ 2094894 w 2602354"/>
                      <a:gd name="connsiteY14" fmla="*/ 0 h 1188000"/>
                      <a:gd name="connsiteX15" fmla="*/ 2309589 w 2602354"/>
                      <a:gd name="connsiteY15" fmla="*/ 0 h 1188000"/>
                      <a:gd name="connsiteX16" fmla="*/ 2602354 w 2602354"/>
                      <a:gd name="connsiteY16" fmla="*/ 0 h 1188000"/>
                      <a:gd name="connsiteX17" fmla="*/ 2602354 w 2602354"/>
                      <a:gd name="connsiteY17" fmla="*/ 605880 h 1188000"/>
                      <a:gd name="connsiteX18" fmla="*/ 2602354 w 2602354"/>
                      <a:gd name="connsiteY18" fmla="*/ 1188000 h 1188000"/>
                      <a:gd name="connsiteX19" fmla="*/ 2387659 w 2602354"/>
                      <a:gd name="connsiteY19" fmla="*/ 1188000 h 1188000"/>
                      <a:gd name="connsiteX20" fmla="*/ 2225012 w 2602354"/>
                      <a:gd name="connsiteY20" fmla="*/ 1188000 h 1188000"/>
                      <a:gd name="connsiteX21" fmla="*/ 2088389 w 2602354"/>
                      <a:gd name="connsiteY21" fmla="*/ 1188000 h 1188000"/>
                      <a:gd name="connsiteX22" fmla="*/ 1951765 w 2602354"/>
                      <a:gd name="connsiteY22" fmla="*/ 1188000 h 1188000"/>
                      <a:gd name="connsiteX23" fmla="*/ 1815141 w 2602354"/>
                      <a:gd name="connsiteY23" fmla="*/ 1188000 h 1188000"/>
                      <a:gd name="connsiteX24" fmla="*/ 1678518 w 2602354"/>
                      <a:gd name="connsiteY24" fmla="*/ 1188000 h 1188000"/>
                      <a:gd name="connsiteX25" fmla="*/ 1489847 w 2602354"/>
                      <a:gd name="connsiteY25" fmla="*/ 1188000 h 1188000"/>
                      <a:gd name="connsiteX26" fmla="*/ 1327200 w 2602354"/>
                      <a:gd name="connsiteY26" fmla="*/ 1188000 h 1188000"/>
                      <a:gd name="connsiteX27" fmla="*/ 1242624 w 2602354"/>
                      <a:gd name="connsiteY27" fmla="*/ 1188000 h 1188000"/>
                      <a:gd name="connsiteX28" fmla="*/ 1106000 w 2602354"/>
                      <a:gd name="connsiteY28" fmla="*/ 1188000 h 1188000"/>
                      <a:gd name="connsiteX29" fmla="*/ 917329 w 2602354"/>
                      <a:gd name="connsiteY29" fmla="*/ 1188000 h 1188000"/>
                      <a:gd name="connsiteX30" fmla="*/ 806729 w 2602354"/>
                      <a:gd name="connsiteY30" fmla="*/ 1188000 h 1188000"/>
                      <a:gd name="connsiteX31" fmla="*/ 592035 w 2602354"/>
                      <a:gd name="connsiteY31" fmla="*/ 1188000 h 1188000"/>
                      <a:gd name="connsiteX32" fmla="*/ 377341 w 2602354"/>
                      <a:gd name="connsiteY32" fmla="*/ 1188000 h 1188000"/>
                      <a:gd name="connsiteX33" fmla="*/ 214694 w 2602354"/>
                      <a:gd name="connsiteY33" fmla="*/ 1188000 h 1188000"/>
                      <a:gd name="connsiteX34" fmla="*/ 0 w 2602354"/>
                      <a:gd name="connsiteY34" fmla="*/ 1188000 h 1188000"/>
                      <a:gd name="connsiteX35" fmla="*/ 0 w 2602354"/>
                      <a:gd name="connsiteY35" fmla="*/ 594000 h 1188000"/>
                      <a:gd name="connsiteX36" fmla="*/ 0 w 2602354"/>
                      <a:gd name="connsiteY36" fmla="*/ 0 h 1188000"/>
                      <a:gd name="connsiteX0" fmla="*/ 0 w 2602354"/>
                      <a:gd name="connsiteY0" fmla="*/ 0 h 1188000"/>
                      <a:gd name="connsiteX1" fmla="*/ 136623 w 2602354"/>
                      <a:gd name="connsiteY1" fmla="*/ 0 h 1188000"/>
                      <a:gd name="connsiteX2" fmla="*/ 221200 w 2602354"/>
                      <a:gd name="connsiteY2" fmla="*/ 0 h 1188000"/>
                      <a:gd name="connsiteX3" fmla="*/ 435894 w 2602354"/>
                      <a:gd name="connsiteY3" fmla="*/ 0 h 1188000"/>
                      <a:gd name="connsiteX4" fmla="*/ 572517 w 2602354"/>
                      <a:gd name="connsiteY4" fmla="*/ 0 h 1188000"/>
                      <a:gd name="connsiteX5" fmla="*/ 709141 w 2602354"/>
                      <a:gd name="connsiteY5" fmla="*/ 0 h 1188000"/>
                      <a:gd name="connsiteX6" fmla="*/ 923835 w 2602354"/>
                      <a:gd name="connsiteY6" fmla="*/ 0 h 1188000"/>
                      <a:gd name="connsiteX7" fmla="*/ 1034435 w 2602354"/>
                      <a:gd name="connsiteY7" fmla="*/ 0 h 1188000"/>
                      <a:gd name="connsiteX8" fmla="*/ 1249129 w 2602354"/>
                      <a:gd name="connsiteY8" fmla="*/ 0 h 1188000"/>
                      <a:gd name="connsiteX9" fmla="*/ 1463824 w 2602354"/>
                      <a:gd name="connsiteY9" fmla="*/ 0 h 1188000"/>
                      <a:gd name="connsiteX10" fmla="*/ 1626471 w 2602354"/>
                      <a:gd name="connsiteY10" fmla="*/ 0 h 1188000"/>
                      <a:gd name="connsiteX11" fmla="*/ 1841165 w 2602354"/>
                      <a:gd name="connsiteY11" fmla="*/ 0 h 1188000"/>
                      <a:gd name="connsiteX12" fmla="*/ 1977788 w 2602354"/>
                      <a:gd name="connsiteY12" fmla="*/ 0 h 1188000"/>
                      <a:gd name="connsiteX13" fmla="*/ 2114412 w 2602354"/>
                      <a:gd name="connsiteY13" fmla="*/ 0 h 1188000"/>
                      <a:gd name="connsiteX14" fmla="*/ 2303083 w 2602354"/>
                      <a:gd name="connsiteY14" fmla="*/ 0 h 1188000"/>
                      <a:gd name="connsiteX15" fmla="*/ 2439706 w 2602354"/>
                      <a:gd name="connsiteY15" fmla="*/ 0 h 1188000"/>
                      <a:gd name="connsiteX16" fmla="*/ 2602354 w 2602354"/>
                      <a:gd name="connsiteY16" fmla="*/ 0 h 1188000"/>
                      <a:gd name="connsiteX17" fmla="*/ 2602354 w 2602354"/>
                      <a:gd name="connsiteY17" fmla="*/ 617759 h 1188000"/>
                      <a:gd name="connsiteX18" fmla="*/ 2602354 w 2602354"/>
                      <a:gd name="connsiteY18" fmla="*/ 1188000 h 1188000"/>
                      <a:gd name="connsiteX19" fmla="*/ 2413683 w 2602354"/>
                      <a:gd name="connsiteY19" fmla="*/ 1188000 h 1188000"/>
                      <a:gd name="connsiteX20" fmla="*/ 2303083 w 2602354"/>
                      <a:gd name="connsiteY20" fmla="*/ 1188000 h 1188000"/>
                      <a:gd name="connsiteX21" fmla="*/ 2088389 w 2602354"/>
                      <a:gd name="connsiteY21" fmla="*/ 1188000 h 1188000"/>
                      <a:gd name="connsiteX22" fmla="*/ 1925741 w 2602354"/>
                      <a:gd name="connsiteY22" fmla="*/ 1188000 h 1188000"/>
                      <a:gd name="connsiteX23" fmla="*/ 1815141 w 2602354"/>
                      <a:gd name="connsiteY23" fmla="*/ 1188000 h 1188000"/>
                      <a:gd name="connsiteX24" fmla="*/ 1652494 w 2602354"/>
                      <a:gd name="connsiteY24" fmla="*/ 1188000 h 1188000"/>
                      <a:gd name="connsiteX25" fmla="*/ 1567918 w 2602354"/>
                      <a:gd name="connsiteY25" fmla="*/ 1188000 h 1188000"/>
                      <a:gd name="connsiteX26" fmla="*/ 1483341 w 2602354"/>
                      <a:gd name="connsiteY26" fmla="*/ 1188000 h 1188000"/>
                      <a:gd name="connsiteX27" fmla="*/ 1320694 w 2602354"/>
                      <a:gd name="connsiteY27" fmla="*/ 1188000 h 1188000"/>
                      <a:gd name="connsiteX28" fmla="*/ 1210094 w 2602354"/>
                      <a:gd name="connsiteY28" fmla="*/ 1188000 h 1188000"/>
                      <a:gd name="connsiteX29" fmla="*/ 1021423 w 2602354"/>
                      <a:gd name="connsiteY29" fmla="*/ 1188000 h 1188000"/>
                      <a:gd name="connsiteX30" fmla="*/ 910823 w 2602354"/>
                      <a:gd name="connsiteY30" fmla="*/ 1188000 h 1188000"/>
                      <a:gd name="connsiteX31" fmla="*/ 722153 w 2602354"/>
                      <a:gd name="connsiteY31" fmla="*/ 1188000 h 1188000"/>
                      <a:gd name="connsiteX32" fmla="*/ 637576 w 2602354"/>
                      <a:gd name="connsiteY32" fmla="*/ 1188000 h 1188000"/>
                      <a:gd name="connsiteX33" fmla="*/ 448906 w 2602354"/>
                      <a:gd name="connsiteY33" fmla="*/ 1188000 h 1188000"/>
                      <a:gd name="connsiteX34" fmla="*/ 338306 w 2602354"/>
                      <a:gd name="connsiteY34" fmla="*/ 1188000 h 1188000"/>
                      <a:gd name="connsiteX35" fmla="*/ 253729 w 2602354"/>
                      <a:gd name="connsiteY35" fmla="*/ 1188000 h 1188000"/>
                      <a:gd name="connsiteX36" fmla="*/ 143129 w 2602354"/>
                      <a:gd name="connsiteY36" fmla="*/ 1188000 h 1188000"/>
                      <a:gd name="connsiteX37" fmla="*/ 0 w 2602354"/>
                      <a:gd name="connsiteY37" fmla="*/ 1188000 h 1188000"/>
                      <a:gd name="connsiteX38" fmla="*/ 0 w 2602354"/>
                      <a:gd name="connsiteY38" fmla="*/ 617759 h 1188000"/>
                      <a:gd name="connsiteX39" fmla="*/ 0 w 2602354"/>
                      <a:gd name="connsiteY39" fmla="*/ 0 h 1188000"/>
                      <a:gd name="connsiteX0" fmla="*/ 0 w 2602354"/>
                      <a:gd name="connsiteY0" fmla="*/ 0 h 1188000"/>
                      <a:gd name="connsiteX1" fmla="*/ 84576 w 2602354"/>
                      <a:gd name="connsiteY1" fmla="*/ 0 h 1188000"/>
                      <a:gd name="connsiteX2" fmla="*/ 169153 w 2602354"/>
                      <a:gd name="connsiteY2" fmla="*/ 0 h 1188000"/>
                      <a:gd name="connsiteX3" fmla="*/ 253729 w 2602354"/>
                      <a:gd name="connsiteY3" fmla="*/ 0 h 1188000"/>
                      <a:gd name="connsiteX4" fmla="*/ 468423 w 2602354"/>
                      <a:gd name="connsiteY4" fmla="*/ 0 h 1188000"/>
                      <a:gd name="connsiteX5" fmla="*/ 631070 w 2602354"/>
                      <a:gd name="connsiteY5" fmla="*/ 0 h 1188000"/>
                      <a:gd name="connsiteX6" fmla="*/ 715647 w 2602354"/>
                      <a:gd name="connsiteY6" fmla="*/ 0 h 1188000"/>
                      <a:gd name="connsiteX7" fmla="*/ 878294 w 2602354"/>
                      <a:gd name="connsiteY7" fmla="*/ 0 h 1188000"/>
                      <a:gd name="connsiteX8" fmla="*/ 1092988 w 2602354"/>
                      <a:gd name="connsiteY8" fmla="*/ 0 h 1188000"/>
                      <a:gd name="connsiteX9" fmla="*/ 1229612 w 2602354"/>
                      <a:gd name="connsiteY9" fmla="*/ 0 h 1188000"/>
                      <a:gd name="connsiteX10" fmla="*/ 1366235 w 2602354"/>
                      <a:gd name="connsiteY10" fmla="*/ 0 h 1188000"/>
                      <a:gd name="connsiteX11" fmla="*/ 1528882 w 2602354"/>
                      <a:gd name="connsiteY11" fmla="*/ 0 h 1188000"/>
                      <a:gd name="connsiteX12" fmla="*/ 1717553 w 2602354"/>
                      <a:gd name="connsiteY12" fmla="*/ 0 h 1188000"/>
                      <a:gd name="connsiteX13" fmla="*/ 1906224 w 2602354"/>
                      <a:gd name="connsiteY13" fmla="*/ 0 h 1188000"/>
                      <a:gd name="connsiteX14" fmla="*/ 2094894 w 2602354"/>
                      <a:gd name="connsiteY14" fmla="*/ 0 h 1188000"/>
                      <a:gd name="connsiteX15" fmla="*/ 2309589 w 2602354"/>
                      <a:gd name="connsiteY15" fmla="*/ 0 h 1188000"/>
                      <a:gd name="connsiteX16" fmla="*/ 2602354 w 2602354"/>
                      <a:gd name="connsiteY16" fmla="*/ 0 h 1188000"/>
                      <a:gd name="connsiteX17" fmla="*/ 2602354 w 2602354"/>
                      <a:gd name="connsiteY17" fmla="*/ 605880 h 1188000"/>
                      <a:gd name="connsiteX18" fmla="*/ 2602354 w 2602354"/>
                      <a:gd name="connsiteY18" fmla="*/ 1188000 h 1188000"/>
                      <a:gd name="connsiteX19" fmla="*/ 2387659 w 2602354"/>
                      <a:gd name="connsiteY19" fmla="*/ 1188000 h 1188000"/>
                      <a:gd name="connsiteX20" fmla="*/ 2225012 w 2602354"/>
                      <a:gd name="connsiteY20" fmla="*/ 1188000 h 1188000"/>
                      <a:gd name="connsiteX21" fmla="*/ 2088389 w 2602354"/>
                      <a:gd name="connsiteY21" fmla="*/ 1188000 h 1188000"/>
                      <a:gd name="connsiteX22" fmla="*/ 1951765 w 2602354"/>
                      <a:gd name="connsiteY22" fmla="*/ 1188000 h 1188000"/>
                      <a:gd name="connsiteX23" fmla="*/ 1815141 w 2602354"/>
                      <a:gd name="connsiteY23" fmla="*/ 1188000 h 1188000"/>
                      <a:gd name="connsiteX24" fmla="*/ 1678518 w 2602354"/>
                      <a:gd name="connsiteY24" fmla="*/ 1188000 h 1188000"/>
                      <a:gd name="connsiteX25" fmla="*/ 1489847 w 2602354"/>
                      <a:gd name="connsiteY25" fmla="*/ 1188000 h 1188000"/>
                      <a:gd name="connsiteX26" fmla="*/ 1327200 w 2602354"/>
                      <a:gd name="connsiteY26" fmla="*/ 1188000 h 1188000"/>
                      <a:gd name="connsiteX27" fmla="*/ 1242624 w 2602354"/>
                      <a:gd name="connsiteY27" fmla="*/ 1188000 h 1188000"/>
                      <a:gd name="connsiteX28" fmla="*/ 1106000 w 2602354"/>
                      <a:gd name="connsiteY28" fmla="*/ 1188000 h 1188000"/>
                      <a:gd name="connsiteX29" fmla="*/ 917329 w 2602354"/>
                      <a:gd name="connsiteY29" fmla="*/ 1188000 h 1188000"/>
                      <a:gd name="connsiteX30" fmla="*/ 806729 w 2602354"/>
                      <a:gd name="connsiteY30" fmla="*/ 1188000 h 1188000"/>
                      <a:gd name="connsiteX31" fmla="*/ 592035 w 2602354"/>
                      <a:gd name="connsiteY31" fmla="*/ 1188000 h 1188000"/>
                      <a:gd name="connsiteX32" fmla="*/ 377341 w 2602354"/>
                      <a:gd name="connsiteY32" fmla="*/ 1188000 h 1188000"/>
                      <a:gd name="connsiteX33" fmla="*/ 214694 w 2602354"/>
                      <a:gd name="connsiteY33" fmla="*/ 1188000 h 1188000"/>
                      <a:gd name="connsiteX34" fmla="*/ 0 w 2602354"/>
                      <a:gd name="connsiteY34" fmla="*/ 1188000 h 1188000"/>
                      <a:gd name="connsiteX35" fmla="*/ 0 w 2602354"/>
                      <a:gd name="connsiteY35" fmla="*/ 594000 h 1188000"/>
                      <a:gd name="connsiteX36" fmla="*/ 0 w 2602354"/>
                      <a:gd name="connsiteY36" fmla="*/ 0 h 1188000"/>
                      <a:gd name="connsiteX0" fmla="*/ 0 w 2602354"/>
                      <a:gd name="connsiteY0" fmla="*/ 0 h 1188000"/>
                      <a:gd name="connsiteX1" fmla="*/ 84576 w 2602354"/>
                      <a:gd name="connsiteY1" fmla="*/ 0 h 1188000"/>
                      <a:gd name="connsiteX2" fmla="*/ 169153 w 2602354"/>
                      <a:gd name="connsiteY2" fmla="*/ 0 h 1188000"/>
                      <a:gd name="connsiteX3" fmla="*/ 253729 w 2602354"/>
                      <a:gd name="connsiteY3" fmla="*/ 0 h 1188000"/>
                      <a:gd name="connsiteX4" fmla="*/ 468423 w 2602354"/>
                      <a:gd name="connsiteY4" fmla="*/ 0 h 1188000"/>
                      <a:gd name="connsiteX5" fmla="*/ 631070 w 2602354"/>
                      <a:gd name="connsiteY5" fmla="*/ 0 h 1188000"/>
                      <a:gd name="connsiteX6" fmla="*/ 715647 w 2602354"/>
                      <a:gd name="connsiteY6" fmla="*/ 0 h 1188000"/>
                      <a:gd name="connsiteX7" fmla="*/ 878294 w 2602354"/>
                      <a:gd name="connsiteY7" fmla="*/ 0 h 1188000"/>
                      <a:gd name="connsiteX8" fmla="*/ 1092988 w 2602354"/>
                      <a:gd name="connsiteY8" fmla="*/ 0 h 1188000"/>
                      <a:gd name="connsiteX9" fmla="*/ 1229612 w 2602354"/>
                      <a:gd name="connsiteY9" fmla="*/ 0 h 1188000"/>
                      <a:gd name="connsiteX10" fmla="*/ 1366235 w 2602354"/>
                      <a:gd name="connsiteY10" fmla="*/ 0 h 1188000"/>
                      <a:gd name="connsiteX11" fmla="*/ 1528882 w 2602354"/>
                      <a:gd name="connsiteY11" fmla="*/ 0 h 1188000"/>
                      <a:gd name="connsiteX12" fmla="*/ 1717553 w 2602354"/>
                      <a:gd name="connsiteY12" fmla="*/ 0 h 1188000"/>
                      <a:gd name="connsiteX13" fmla="*/ 1906224 w 2602354"/>
                      <a:gd name="connsiteY13" fmla="*/ 0 h 1188000"/>
                      <a:gd name="connsiteX14" fmla="*/ 2094894 w 2602354"/>
                      <a:gd name="connsiteY14" fmla="*/ 0 h 1188000"/>
                      <a:gd name="connsiteX15" fmla="*/ 2309589 w 2602354"/>
                      <a:gd name="connsiteY15" fmla="*/ 0 h 1188000"/>
                      <a:gd name="connsiteX16" fmla="*/ 2602354 w 2602354"/>
                      <a:gd name="connsiteY16" fmla="*/ 0 h 1188000"/>
                      <a:gd name="connsiteX17" fmla="*/ 2602354 w 2602354"/>
                      <a:gd name="connsiteY17" fmla="*/ 605880 h 1188000"/>
                      <a:gd name="connsiteX18" fmla="*/ 2602354 w 2602354"/>
                      <a:gd name="connsiteY18" fmla="*/ 1188000 h 1188000"/>
                      <a:gd name="connsiteX19" fmla="*/ 2387659 w 2602354"/>
                      <a:gd name="connsiteY19" fmla="*/ 1188000 h 1188000"/>
                      <a:gd name="connsiteX20" fmla="*/ 2225012 w 2602354"/>
                      <a:gd name="connsiteY20" fmla="*/ 1188000 h 1188000"/>
                      <a:gd name="connsiteX21" fmla="*/ 2088389 w 2602354"/>
                      <a:gd name="connsiteY21" fmla="*/ 1188000 h 1188000"/>
                      <a:gd name="connsiteX22" fmla="*/ 1951765 w 2602354"/>
                      <a:gd name="connsiteY22" fmla="*/ 1188000 h 1188000"/>
                      <a:gd name="connsiteX23" fmla="*/ 1815141 w 2602354"/>
                      <a:gd name="connsiteY23" fmla="*/ 1188000 h 1188000"/>
                      <a:gd name="connsiteX24" fmla="*/ 1678518 w 2602354"/>
                      <a:gd name="connsiteY24" fmla="*/ 1188000 h 1188000"/>
                      <a:gd name="connsiteX25" fmla="*/ 1489847 w 2602354"/>
                      <a:gd name="connsiteY25" fmla="*/ 1188000 h 1188000"/>
                      <a:gd name="connsiteX26" fmla="*/ 1327200 w 2602354"/>
                      <a:gd name="connsiteY26" fmla="*/ 1188000 h 1188000"/>
                      <a:gd name="connsiteX27" fmla="*/ 1242624 w 2602354"/>
                      <a:gd name="connsiteY27" fmla="*/ 1188000 h 1188000"/>
                      <a:gd name="connsiteX28" fmla="*/ 1106000 w 2602354"/>
                      <a:gd name="connsiteY28" fmla="*/ 1188000 h 1188000"/>
                      <a:gd name="connsiteX29" fmla="*/ 917329 w 2602354"/>
                      <a:gd name="connsiteY29" fmla="*/ 1188000 h 1188000"/>
                      <a:gd name="connsiteX30" fmla="*/ 806729 w 2602354"/>
                      <a:gd name="connsiteY30" fmla="*/ 1188000 h 1188000"/>
                      <a:gd name="connsiteX31" fmla="*/ 592035 w 2602354"/>
                      <a:gd name="connsiteY31" fmla="*/ 1188000 h 1188000"/>
                      <a:gd name="connsiteX32" fmla="*/ 377341 w 2602354"/>
                      <a:gd name="connsiteY32" fmla="*/ 1188000 h 1188000"/>
                      <a:gd name="connsiteX33" fmla="*/ 214694 w 2602354"/>
                      <a:gd name="connsiteY33" fmla="*/ 1188000 h 1188000"/>
                      <a:gd name="connsiteX34" fmla="*/ 0 w 2602354"/>
                      <a:gd name="connsiteY34" fmla="*/ 1188000 h 1188000"/>
                      <a:gd name="connsiteX35" fmla="*/ 0 w 2602354"/>
                      <a:gd name="connsiteY35" fmla="*/ 594000 h 1188000"/>
                      <a:gd name="connsiteX36" fmla="*/ 0 w 2602354"/>
                      <a:gd name="connsiteY36" fmla="*/ 0 h 11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02354" h="1188000" fill="none" extrusionOk="0">
                        <a:moveTo>
                          <a:pt x="0" y="0"/>
                        </a:moveTo>
                        <a:cubicBezTo>
                          <a:pt x="21372" y="-21654"/>
                          <a:pt x="49911" y="15730"/>
                          <a:pt x="84576" y="0"/>
                        </a:cubicBezTo>
                        <a:cubicBezTo>
                          <a:pt x="126068" y="-17149"/>
                          <a:pt x="138190" y="14775"/>
                          <a:pt x="169153" y="0"/>
                        </a:cubicBezTo>
                        <a:cubicBezTo>
                          <a:pt x="204094" y="485"/>
                          <a:pt x="216989" y="-17883"/>
                          <a:pt x="253729" y="0"/>
                        </a:cubicBezTo>
                        <a:cubicBezTo>
                          <a:pt x="290963" y="-37058"/>
                          <a:pt x="380746" y="-43092"/>
                          <a:pt x="468423" y="0"/>
                        </a:cubicBezTo>
                        <a:cubicBezTo>
                          <a:pt x="567222" y="-787"/>
                          <a:pt x="605455" y="-39296"/>
                          <a:pt x="631070" y="0"/>
                        </a:cubicBezTo>
                        <a:cubicBezTo>
                          <a:pt x="669901" y="5141"/>
                          <a:pt x="689686" y="-23684"/>
                          <a:pt x="715647" y="0"/>
                        </a:cubicBezTo>
                        <a:cubicBezTo>
                          <a:pt x="753804" y="-52880"/>
                          <a:pt x="847732" y="10681"/>
                          <a:pt x="878294" y="0"/>
                        </a:cubicBezTo>
                        <a:cubicBezTo>
                          <a:pt x="905421" y="70496"/>
                          <a:pt x="980254" y="-68930"/>
                          <a:pt x="1092988" y="0"/>
                        </a:cubicBezTo>
                        <a:cubicBezTo>
                          <a:pt x="1176946" y="13632"/>
                          <a:pt x="1161982" y="4569"/>
                          <a:pt x="1229612" y="0"/>
                        </a:cubicBezTo>
                        <a:cubicBezTo>
                          <a:pt x="1291330" y="6587"/>
                          <a:pt x="1299828" y="-22935"/>
                          <a:pt x="1366235" y="0"/>
                        </a:cubicBezTo>
                        <a:cubicBezTo>
                          <a:pt x="1423625" y="8554"/>
                          <a:pt x="1482935" y="-5811"/>
                          <a:pt x="1528882" y="0"/>
                        </a:cubicBezTo>
                        <a:cubicBezTo>
                          <a:pt x="1562364" y="-9430"/>
                          <a:pt x="1647937" y="-23942"/>
                          <a:pt x="1717553" y="0"/>
                        </a:cubicBezTo>
                        <a:cubicBezTo>
                          <a:pt x="1794888" y="2347"/>
                          <a:pt x="1813009" y="-27760"/>
                          <a:pt x="1906224" y="0"/>
                        </a:cubicBezTo>
                        <a:cubicBezTo>
                          <a:pt x="1986789" y="30821"/>
                          <a:pt x="2006216" y="-16388"/>
                          <a:pt x="2094894" y="0"/>
                        </a:cubicBezTo>
                        <a:cubicBezTo>
                          <a:pt x="2193048" y="8563"/>
                          <a:pt x="2228711" y="9522"/>
                          <a:pt x="2309589" y="0"/>
                        </a:cubicBezTo>
                        <a:cubicBezTo>
                          <a:pt x="2365223" y="58383"/>
                          <a:pt x="2534705" y="1265"/>
                          <a:pt x="2602354" y="0"/>
                        </a:cubicBezTo>
                        <a:cubicBezTo>
                          <a:pt x="2576111" y="237856"/>
                          <a:pt x="2598496" y="313214"/>
                          <a:pt x="2602354" y="605880"/>
                        </a:cubicBezTo>
                        <a:cubicBezTo>
                          <a:pt x="2606529" y="871372"/>
                          <a:pt x="2621563" y="960554"/>
                          <a:pt x="2602354" y="1188000"/>
                        </a:cubicBezTo>
                        <a:cubicBezTo>
                          <a:pt x="2515430" y="1176175"/>
                          <a:pt x="2445771" y="1134123"/>
                          <a:pt x="2387659" y="1188000"/>
                        </a:cubicBezTo>
                        <a:cubicBezTo>
                          <a:pt x="2336771" y="1215645"/>
                          <a:pt x="2285370" y="1181787"/>
                          <a:pt x="2225012" y="1188000"/>
                        </a:cubicBezTo>
                        <a:cubicBezTo>
                          <a:pt x="2176958" y="1185332"/>
                          <a:pt x="2125026" y="1166429"/>
                          <a:pt x="2088389" y="1188000"/>
                        </a:cubicBezTo>
                        <a:cubicBezTo>
                          <a:pt x="2017865" y="1203358"/>
                          <a:pt x="2003888" y="1241218"/>
                          <a:pt x="1951765" y="1188000"/>
                        </a:cubicBezTo>
                        <a:cubicBezTo>
                          <a:pt x="1904113" y="1190434"/>
                          <a:pt x="1868865" y="1120210"/>
                          <a:pt x="1815141" y="1188000"/>
                        </a:cubicBezTo>
                        <a:cubicBezTo>
                          <a:pt x="1789433" y="1194275"/>
                          <a:pt x="1735404" y="1162508"/>
                          <a:pt x="1678518" y="1188000"/>
                        </a:cubicBezTo>
                        <a:cubicBezTo>
                          <a:pt x="1650302" y="1160962"/>
                          <a:pt x="1560464" y="1155643"/>
                          <a:pt x="1489847" y="1188000"/>
                        </a:cubicBezTo>
                        <a:cubicBezTo>
                          <a:pt x="1444680" y="1250719"/>
                          <a:pt x="1361063" y="1182393"/>
                          <a:pt x="1327200" y="1188000"/>
                        </a:cubicBezTo>
                        <a:cubicBezTo>
                          <a:pt x="1286814" y="1215938"/>
                          <a:pt x="1270329" y="1183832"/>
                          <a:pt x="1242624" y="1188000"/>
                        </a:cubicBezTo>
                        <a:cubicBezTo>
                          <a:pt x="1233347" y="1134159"/>
                          <a:pt x="1182757" y="1193250"/>
                          <a:pt x="1106000" y="1188000"/>
                        </a:cubicBezTo>
                        <a:cubicBezTo>
                          <a:pt x="1073175" y="1249430"/>
                          <a:pt x="1008183" y="1142738"/>
                          <a:pt x="917329" y="1188000"/>
                        </a:cubicBezTo>
                        <a:cubicBezTo>
                          <a:pt x="844618" y="1203235"/>
                          <a:pt x="839888" y="1193235"/>
                          <a:pt x="806729" y="1188000"/>
                        </a:cubicBezTo>
                        <a:cubicBezTo>
                          <a:pt x="804348" y="1171888"/>
                          <a:pt x="724604" y="1168753"/>
                          <a:pt x="592035" y="1188000"/>
                        </a:cubicBezTo>
                        <a:cubicBezTo>
                          <a:pt x="510460" y="1168465"/>
                          <a:pt x="445356" y="1128734"/>
                          <a:pt x="377341" y="1188000"/>
                        </a:cubicBezTo>
                        <a:cubicBezTo>
                          <a:pt x="303238" y="1155307"/>
                          <a:pt x="253757" y="1187267"/>
                          <a:pt x="214694" y="1188000"/>
                        </a:cubicBezTo>
                        <a:cubicBezTo>
                          <a:pt x="149929" y="1147287"/>
                          <a:pt x="47353" y="1079755"/>
                          <a:pt x="0" y="1188000"/>
                        </a:cubicBezTo>
                        <a:cubicBezTo>
                          <a:pt x="-11820" y="899640"/>
                          <a:pt x="370" y="874425"/>
                          <a:pt x="0" y="594000"/>
                        </a:cubicBezTo>
                        <a:cubicBezTo>
                          <a:pt x="13124" y="336283"/>
                          <a:pt x="14731" y="235971"/>
                          <a:pt x="0" y="0"/>
                        </a:cubicBezTo>
                        <a:close/>
                      </a:path>
                      <a:path w="2602354" h="1188000" stroke="0" extrusionOk="0">
                        <a:moveTo>
                          <a:pt x="0" y="0"/>
                        </a:moveTo>
                        <a:cubicBezTo>
                          <a:pt x="71448" y="50322"/>
                          <a:pt x="101178" y="48483"/>
                          <a:pt x="136623" y="0"/>
                        </a:cubicBezTo>
                        <a:cubicBezTo>
                          <a:pt x="177294" y="112"/>
                          <a:pt x="198470" y="-26821"/>
                          <a:pt x="221200" y="0"/>
                        </a:cubicBezTo>
                        <a:cubicBezTo>
                          <a:pt x="223184" y="-30666"/>
                          <a:pt x="378078" y="5903"/>
                          <a:pt x="435894" y="0"/>
                        </a:cubicBezTo>
                        <a:cubicBezTo>
                          <a:pt x="489345" y="63768"/>
                          <a:pt x="538279" y="20219"/>
                          <a:pt x="572517" y="0"/>
                        </a:cubicBezTo>
                        <a:cubicBezTo>
                          <a:pt x="623971" y="-44290"/>
                          <a:pt x="684081" y="-26002"/>
                          <a:pt x="709141" y="0"/>
                        </a:cubicBezTo>
                        <a:cubicBezTo>
                          <a:pt x="769386" y="35206"/>
                          <a:pt x="817014" y="137005"/>
                          <a:pt x="923835" y="0"/>
                        </a:cubicBezTo>
                        <a:cubicBezTo>
                          <a:pt x="985499" y="-18513"/>
                          <a:pt x="1000286" y="-16078"/>
                          <a:pt x="1034435" y="0"/>
                        </a:cubicBezTo>
                        <a:cubicBezTo>
                          <a:pt x="1083990" y="-13594"/>
                          <a:pt x="1123139" y="53325"/>
                          <a:pt x="1249129" y="0"/>
                        </a:cubicBezTo>
                        <a:cubicBezTo>
                          <a:pt x="1353382" y="-8518"/>
                          <a:pt x="1384024" y="-20848"/>
                          <a:pt x="1463824" y="0"/>
                        </a:cubicBezTo>
                        <a:cubicBezTo>
                          <a:pt x="1533307" y="44039"/>
                          <a:pt x="1583330" y="-760"/>
                          <a:pt x="1626471" y="0"/>
                        </a:cubicBezTo>
                        <a:cubicBezTo>
                          <a:pt x="1633589" y="82244"/>
                          <a:pt x="1782143" y="76384"/>
                          <a:pt x="1841165" y="0"/>
                        </a:cubicBezTo>
                        <a:cubicBezTo>
                          <a:pt x="1871330" y="-32082"/>
                          <a:pt x="1939673" y="27715"/>
                          <a:pt x="1977788" y="0"/>
                        </a:cubicBezTo>
                        <a:cubicBezTo>
                          <a:pt x="2006462" y="-80764"/>
                          <a:pt x="2034014" y="8193"/>
                          <a:pt x="2114412" y="0"/>
                        </a:cubicBezTo>
                        <a:cubicBezTo>
                          <a:pt x="2189474" y="66108"/>
                          <a:pt x="2255886" y="21102"/>
                          <a:pt x="2303083" y="0"/>
                        </a:cubicBezTo>
                        <a:cubicBezTo>
                          <a:pt x="2371832" y="-6009"/>
                          <a:pt x="2397057" y="39520"/>
                          <a:pt x="2439706" y="0"/>
                        </a:cubicBezTo>
                        <a:cubicBezTo>
                          <a:pt x="2497510" y="12771"/>
                          <a:pt x="2548535" y="14481"/>
                          <a:pt x="2602354" y="0"/>
                        </a:cubicBezTo>
                        <a:cubicBezTo>
                          <a:pt x="2588129" y="195644"/>
                          <a:pt x="2639309" y="342843"/>
                          <a:pt x="2602354" y="617759"/>
                        </a:cubicBezTo>
                        <a:cubicBezTo>
                          <a:pt x="2614480" y="924704"/>
                          <a:pt x="2612826" y="1001751"/>
                          <a:pt x="2602354" y="1188000"/>
                        </a:cubicBezTo>
                        <a:cubicBezTo>
                          <a:pt x="2554861" y="1253901"/>
                          <a:pt x="2497920" y="1185602"/>
                          <a:pt x="2413683" y="1188000"/>
                        </a:cubicBezTo>
                        <a:cubicBezTo>
                          <a:pt x="2359173" y="1218435"/>
                          <a:pt x="2357096" y="1181009"/>
                          <a:pt x="2303083" y="1188000"/>
                        </a:cubicBezTo>
                        <a:cubicBezTo>
                          <a:pt x="2278937" y="1132527"/>
                          <a:pt x="2186741" y="1091855"/>
                          <a:pt x="2088389" y="1188000"/>
                        </a:cubicBezTo>
                        <a:cubicBezTo>
                          <a:pt x="2012468" y="1190851"/>
                          <a:pt x="1991626" y="1185820"/>
                          <a:pt x="1925741" y="1188000"/>
                        </a:cubicBezTo>
                        <a:cubicBezTo>
                          <a:pt x="1861977" y="1201697"/>
                          <a:pt x="1863816" y="1202691"/>
                          <a:pt x="1815141" y="1188000"/>
                        </a:cubicBezTo>
                        <a:cubicBezTo>
                          <a:pt x="1757359" y="1101659"/>
                          <a:pt x="1694349" y="1142817"/>
                          <a:pt x="1652494" y="1188000"/>
                        </a:cubicBezTo>
                        <a:cubicBezTo>
                          <a:pt x="1624124" y="1214823"/>
                          <a:pt x="1608620" y="1163495"/>
                          <a:pt x="1567918" y="1188000"/>
                        </a:cubicBezTo>
                        <a:cubicBezTo>
                          <a:pt x="1527099" y="1194768"/>
                          <a:pt x="1499441" y="1185664"/>
                          <a:pt x="1483341" y="1188000"/>
                        </a:cubicBezTo>
                        <a:cubicBezTo>
                          <a:pt x="1457802" y="1145985"/>
                          <a:pt x="1391815" y="1220366"/>
                          <a:pt x="1320694" y="1188000"/>
                        </a:cubicBezTo>
                        <a:cubicBezTo>
                          <a:pt x="1247771" y="1207413"/>
                          <a:pt x="1254422" y="1211410"/>
                          <a:pt x="1210094" y="1188000"/>
                        </a:cubicBezTo>
                        <a:cubicBezTo>
                          <a:pt x="1150035" y="1149485"/>
                          <a:pt x="1100854" y="1159230"/>
                          <a:pt x="1021423" y="1188000"/>
                        </a:cubicBezTo>
                        <a:cubicBezTo>
                          <a:pt x="983238" y="1183719"/>
                          <a:pt x="937918" y="1183492"/>
                          <a:pt x="910823" y="1188000"/>
                        </a:cubicBezTo>
                        <a:cubicBezTo>
                          <a:pt x="864210" y="1194288"/>
                          <a:pt x="755110" y="1197689"/>
                          <a:pt x="722153" y="1188000"/>
                        </a:cubicBezTo>
                        <a:cubicBezTo>
                          <a:pt x="679880" y="1160851"/>
                          <a:pt x="681176" y="1202464"/>
                          <a:pt x="637576" y="1188000"/>
                        </a:cubicBezTo>
                        <a:cubicBezTo>
                          <a:pt x="597650" y="1252320"/>
                          <a:pt x="531889" y="1160024"/>
                          <a:pt x="448906" y="1188000"/>
                        </a:cubicBezTo>
                        <a:cubicBezTo>
                          <a:pt x="365591" y="1197285"/>
                          <a:pt x="389583" y="1141880"/>
                          <a:pt x="338306" y="1188000"/>
                        </a:cubicBezTo>
                        <a:cubicBezTo>
                          <a:pt x="290470" y="1202267"/>
                          <a:pt x="293670" y="1202710"/>
                          <a:pt x="253729" y="1188000"/>
                        </a:cubicBezTo>
                        <a:cubicBezTo>
                          <a:pt x="228353" y="1171736"/>
                          <a:pt x="186352" y="1190581"/>
                          <a:pt x="143129" y="1188000"/>
                        </a:cubicBezTo>
                        <a:cubicBezTo>
                          <a:pt x="105140" y="1240881"/>
                          <a:pt x="46831" y="1194803"/>
                          <a:pt x="0" y="1188000"/>
                        </a:cubicBezTo>
                        <a:cubicBezTo>
                          <a:pt x="-15454" y="964448"/>
                          <a:pt x="21953" y="761821"/>
                          <a:pt x="0" y="617759"/>
                        </a:cubicBezTo>
                        <a:cubicBezTo>
                          <a:pt x="1491" y="427273"/>
                          <a:pt x="45673" y="233201"/>
                          <a:pt x="0" y="0"/>
                        </a:cubicBezTo>
                        <a:close/>
                      </a:path>
                      <a:path w="2602354" h="1188000" fill="none" stroke="0" extrusionOk="0">
                        <a:moveTo>
                          <a:pt x="0" y="0"/>
                        </a:moveTo>
                        <a:cubicBezTo>
                          <a:pt x="29852" y="-11335"/>
                          <a:pt x="40084" y="6832"/>
                          <a:pt x="84576" y="0"/>
                        </a:cubicBezTo>
                        <a:cubicBezTo>
                          <a:pt x="129086" y="-14304"/>
                          <a:pt x="131662" y="5403"/>
                          <a:pt x="169153" y="0"/>
                        </a:cubicBezTo>
                        <a:cubicBezTo>
                          <a:pt x="185579" y="-25413"/>
                          <a:pt x="216335" y="7164"/>
                          <a:pt x="253729" y="0"/>
                        </a:cubicBezTo>
                        <a:cubicBezTo>
                          <a:pt x="280854" y="-95663"/>
                          <a:pt x="355883" y="67765"/>
                          <a:pt x="468423" y="0"/>
                        </a:cubicBezTo>
                        <a:cubicBezTo>
                          <a:pt x="571301" y="24341"/>
                          <a:pt x="603021" y="-21919"/>
                          <a:pt x="631070" y="0"/>
                        </a:cubicBezTo>
                        <a:cubicBezTo>
                          <a:pt x="661611" y="28181"/>
                          <a:pt x="680943" y="-27558"/>
                          <a:pt x="715647" y="0"/>
                        </a:cubicBezTo>
                        <a:cubicBezTo>
                          <a:pt x="757746" y="-5300"/>
                          <a:pt x="825261" y="13289"/>
                          <a:pt x="878294" y="0"/>
                        </a:cubicBezTo>
                        <a:cubicBezTo>
                          <a:pt x="931990" y="-30972"/>
                          <a:pt x="1041042" y="-13369"/>
                          <a:pt x="1092988" y="0"/>
                        </a:cubicBezTo>
                        <a:cubicBezTo>
                          <a:pt x="1150531" y="-2631"/>
                          <a:pt x="1165617" y="-1229"/>
                          <a:pt x="1229612" y="0"/>
                        </a:cubicBezTo>
                        <a:cubicBezTo>
                          <a:pt x="1296978" y="6250"/>
                          <a:pt x="1296140" y="-8040"/>
                          <a:pt x="1366235" y="0"/>
                        </a:cubicBezTo>
                        <a:cubicBezTo>
                          <a:pt x="1443924" y="19172"/>
                          <a:pt x="1490222" y="8135"/>
                          <a:pt x="1528882" y="0"/>
                        </a:cubicBezTo>
                        <a:cubicBezTo>
                          <a:pt x="1584924" y="68471"/>
                          <a:pt x="1629807" y="-27035"/>
                          <a:pt x="1717553" y="0"/>
                        </a:cubicBezTo>
                        <a:cubicBezTo>
                          <a:pt x="1807286" y="29670"/>
                          <a:pt x="1821898" y="-31407"/>
                          <a:pt x="1906224" y="0"/>
                        </a:cubicBezTo>
                        <a:cubicBezTo>
                          <a:pt x="1995464" y="27562"/>
                          <a:pt x="2002470" y="7501"/>
                          <a:pt x="2094894" y="0"/>
                        </a:cubicBezTo>
                        <a:cubicBezTo>
                          <a:pt x="2189095" y="-14366"/>
                          <a:pt x="2236303" y="-1054"/>
                          <a:pt x="2309589" y="0"/>
                        </a:cubicBezTo>
                        <a:cubicBezTo>
                          <a:pt x="2392172" y="45158"/>
                          <a:pt x="2508309" y="-30486"/>
                          <a:pt x="2602354" y="0"/>
                        </a:cubicBezTo>
                        <a:cubicBezTo>
                          <a:pt x="2604946" y="251014"/>
                          <a:pt x="2594535" y="312477"/>
                          <a:pt x="2602354" y="605880"/>
                        </a:cubicBezTo>
                        <a:cubicBezTo>
                          <a:pt x="2609172" y="888432"/>
                          <a:pt x="2599640" y="1001458"/>
                          <a:pt x="2602354" y="1188000"/>
                        </a:cubicBezTo>
                        <a:cubicBezTo>
                          <a:pt x="2494922" y="1229627"/>
                          <a:pt x="2430038" y="1208751"/>
                          <a:pt x="2387659" y="1188000"/>
                        </a:cubicBezTo>
                        <a:cubicBezTo>
                          <a:pt x="2339770" y="1166387"/>
                          <a:pt x="2276405" y="1202684"/>
                          <a:pt x="2225012" y="1188000"/>
                        </a:cubicBezTo>
                        <a:cubicBezTo>
                          <a:pt x="2164909" y="1173362"/>
                          <a:pt x="2144912" y="1199183"/>
                          <a:pt x="2088389" y="1188000"/>
                        </a:cubicBezTo>
                        <a:cubicBezTo>
                          <a:pt x="2029901" y="1197869"/>
                          <a:pt x="1991696" y="1199552"/>
                          <a:pt x="1951765" y="1188000"/>
                        </a:cubicBezTo>
                        <a:cubicBezTo>
                          <a:pt x="1921468" y="1150267"/>
                          <a:pt x="1864528" y="1154908"/>
                          <a:pt x="1815141" y="1188000"/>
                        </a:cubicBezTo>
                        <a:cubicBezTo>
                          <a:pt x="1779974" y="1208275"/>
                          <a:pt x="1720867" y="1185919"/>
                          <a:pt x="1678518" y="1188000"/>
                        </a:cubicBezTo>
                        <a:cubicBezTo>
                          <a:pt x="1638720" y="1200305"/>
                          <a:pt x="1539432" y="1223679"/>
                          <a:pt x="1489847" y="1188000"/>
                        </a:cubicBezTo>
                        <a:cubicBezTo>
                          <a:pt x="1416765" y="1286545"/>
                          <a:pt x="1361495" y="1167820"/>
                          <a:pt x="1327200" y="1188000"/>
                        </a:cubicBezTo>
                        <a:cubicBezTo>
                          <a:pt x="1291630" y="1231600"/>
                          <a:pt x="1262239" y="1196893"/>
                          <a:pt x="1242624" y="1188000"/>
                        </a:cubicBezTo>
                        <a:cubicBezTo>
                          <a:pt x="1202536" y="1257604"/>
                          <a:pt x="1179130" y="1088712"/>
                          <a:pt x="1106000" y="1188000"/>
                        </a:cubicBezTo>
                        <a:cubicBezTo>
                          <a:pt x="1046657" y="1155762"/>
                          <a:pt x="986550" y="1151027"/>
                          <a:pt x="917329" y="1188000"/>
                        </a:cubicBezTo>
                        <a:cubicBezTo>
                          <a:pt x="842720" y="1213318"/>
                          <a:pt x="836212" y="1202908"/>
                          <a:pt x="806729" y="1188000"/>
                        </a:cubicBezTo>
                        <a:cubicBezTo>
                          <a:pt x="758800" y="1237436"/>
                          <a:pt x="690331" y="1259634"/>
                          <a:pt x="592035" y="1188000"/>
                        </a:cubicBezTo>
                        <a:cubicBezTo>
                          <a:pt x="480195" y="1154897"/>
                          <a:pt x="448114" y="1148706"/>
                          <a:pt x="377341" y="1188000"/>
                        </a:cubicBezTo>
                        <a:cubicBezTo>
                          <a:pt x="297695" y="1160160"/>
                          <a:pt x="269746" y="1188655"/>
                          <a:pt x="214694" y="1188000"/>
                        </a:cubicBezTo>
                        <a:cubicBezTo>
                          <a:pt x="179418" y="1257695"/>
                          <a:pt x="47001" y="1213725"/>
                          <a:pt x="0" y="1188000"/>
                        </a:cubicBezTo>
                        <a:cubicBezTo>
                          <a:pt x="-8672" y="912816"/>
                          <a:pt x="7547" y="858993"/>
                          <a:pt x="0" y="594000"/>
                        </a:cubicBezTo>
                        <a:cubicBezTo>
                          <a:pt x="-33562" y="356630"/>
                          <a:pt x="25811" y="222263"/>
                          <a:pt x="0" y="0"/>
                        </a:cubicBezTo>
                        <a:close/>
                      </a:path>
                      <a:path w="2602354" h="1188000" fill="none" stroke="0" extrusionOk="0">
                        <a:moveTo>
                          <a:pt x="0" y="0"/>
                        </a:moveTo>
                        <a:cubicBezTo>
                          <a:pt x="29490" y="-6282"/>
                          <a:pt x="46768" y="25869"/>
                          <a:pt x="84576" y="0"/>
                        </a:cubicBezTo>
                        <a:cubicBezTo>
                          <a:pt x="126059" y="-11667"/>
                          <a:pt x="123033" y="9631"/>
                          <a:pt x="169153" y="0"/>
                        </a:cubicBezTo>
                        <a:cubicBezTo>
                          <a:pt x="206899" y="10932"/>
                          <a:pt x="218183" y="-11573"/>
                          <a:pt x="253729" y="0"/>
                        </a:cubicBezTo>
                        <a:cubicBezTo>
                          <a:pt x="284142" y="27756"/>
                          <a:pt x="397415" y="48863"/>
                          <a:pt x="468423" y="0"/>
                        </a:cubicBezTo>
                        <a:cubicBezTo>
                          <a:pt x="583770" y="-4137"/>
                          <a:pt x="603482" y="-36865"/>
                          <a:pt x="631070" y="0"/>
                        </a:cubicBezTo>
                        <a:cubicBezTo>
                          <a:pt x="660625" y="10200"/>
                          <a:pt x="682329" y="-16108"/>
                          <a:pt x="715647" y="0"/>
                        </a:cubicBezTo>
                        <a:cubicBezTo>
                          <a:pt x="759867" y="-28832"/>
                          <a:pt x="845600" y="32215"/>
                          <a:pt x="878294" y="0"/>
                        </a:cubicBezTo>
                        <a:cubicBezTo>
                          <a:pt x="913398" y="22239"/>
                          <a:pt x="1013732" y="14754"/>
                          <a:pt x="1092988" y="0"/>
                        </a:cubicBezTo>
                        <a:cubicBezTo>
                          <a:pt x="1173106" y="11463"/>
                          <a:pt x="1164904" y="5959"/>
                          <a:pt x="1229612" y="0"/>
                        </a:cubicBezTo>
                        <a:cubicBezTo>
                          <a:pt x="1295038" y="10937"/>
                          <a:pt x="1299191" y="-13695"/>
                          <a:pt x="1366235" y="0"/>
                        </a:cubicBezTo>
                        <a:cubicBezTo>
                          <a:pt x="1436866" y="39475"/>
                          <a:pt x="1487738" y="-4501"/>
                          <a:pt x="1528882" y="0"/>
                        </a:cubicBezTo>
                        <a:cubicBezTo>
                          <a:pt x="1575490" y="-11361"/>
                          <a:pt x="1622225" y="-46381"/>
                          <a:pt x="1717553" y="0"/>
                        </a:cubicBezTo>
                        <a:cubicBezTo>
                          <a:pt x="1809530" y="12175"/>
                          <a:pt x="1813049" y="-41772"/>
                          <a:pt x="1906224" y="0"/>
                        </a:cubicBezTo>
                        <a:cubicBezTo>
                          <a:pt x="1982657" y="38281"/>
                          <a:pt x="2008021" y="3516"/>
                          <a:pt x="2094894" y="0"/>
                        </a:cubicBezTo>
                        <a:cubicBezTo>
                          <a:pt x="2196834" y="-38195"/>
                          <a:pt x="2231509" y="-24242"/>
                          <a:pt x="2309589" y="0"/>
                        </a:cubicBezTo>
                        <a:cubicBezTo>
                          <a:pt x="2402388" y="64546"/>
                          <a:pt x="2530253" y="-30196"/>
                          <a:pt x="2602354" y="0"/>
                        </a:cubicBezTo>
                        <a:cubicBezTo>
                          <a:pt x="2584282" y="254806"/>
                          <a:pt x="2585224" y="317318"/>
                          <a:pt x="2602354" y="605880"/>
                        </a:cubicBezTo>
                        <a:cubicBezTo>
                          <a:pt x="2620720" y="883732"/>
                          <a:pt x="2597196" y="1016309"/>
                          <a:pt x="2602354" y="1188000"/>
                        </a:cubicBezTo>
                        <a:cubicBezTo>
                          <a:pt x="2498675" y="1227267"/>
                          <a:pt x="2433463" y="1165634"/>
                          <a:pt x="2387659" y="1188000"/>
                        </a:cubicBezTo>
                        <a:cubicBezTo>
                          <a:pt x="2334348" y="1181414"/>
                          <a:pt x="2262076" y="1216142"/>
                          <a:pt x="2225012" y="1188000"/>
                        </a:cubicBezTo>
                        <a:cubicBezTo>
                          <a:pt x="2172518" y="1187449"/>
                          <a:pt x="2123583" y="1229363"/>
                          <a:pt x="2088389" y="1188000"/>
                        </a:cubicBezTo>
                        <a:cubicBezTo>
                          <a:pt x="2035999" y="1206258"/>
                          <a:pt x="1986840" y="1201161"/>
                          <a:pt x="1951765" y="1188000"/>
                        </a:cubicBezTo>
                        <a:cubicBezTo>
                          <a:pt x="1903579" y="1166286"/>
                          <a:pt x="1846865" y="1111208"/>
                          <a:pt x="1815141" y="1188000"/>
                        </a:cubicBezTo>
                        <a:cubicBezTo>
                          <a:pt x="1792442" y="1234017"/>
                          <a:pt x="1706852" y="1151469"/>
                          <a:pt x="1678518" y="1188000"/>
                        </a:cubicBezTo>
                        <a:cubicBezTo>
                          <a:pt x="1634734" y="1214187"/>
                          <a:pt x="1539761" y="1122907"/>
                          <a:pt x="1489847" y="1188000"/>
                        </a:cubicBezTo>
                        <a:cubicBezTo>
                          <a:pt x="1439870" y="1242576"/>
                          <a:pt x="1375348" y="1139737"/>
                          <a:pt x="1327200" y="1188000"/>
                        </a:cubicBezTo>
                        <a:cubicBezTo>
                          <a:pt x="1284783" y="1218326"/>
                          <a:pt x="1266577" y="1173594"/>
                          <a:pt x="1242624" y="1188000"/>
                        </a:cubicBezTo>
                        <a:cubicBezTo>
                          <a:pt x="1204407" y="1196184"/>
                          <a:pt x="1160110" y="1264206"/>
                          <a:pt x="1106000" y="1188000"/>
                        </a:cubicBezTo>
                        <a:cubicBezTo>
                          <a:pt x="1073663" y="1169556"/>
                          <a:pt x="988991" y="1193093"/>
                          <a:pt x="917329" y="1188000"/>
                        </a:cubicBezTo>
                        <a:cubicBezTo>
                          <a:pt x="842468" y="1205439"/>
                          <a:pt x="838326" y="1191310"/>
                          <a:pt x="806729" y="1188000"/>
                        </a:cubicBezTo>
                        <a:cubicBezTo>
                          <a:pt x="815959" y="1125708"/>
                          <a:pt x="707732" y="1252427"/>
                          <a:pt x="592035" y="1188000"/>
                        </a:cubicBezTo>
                        <a:cubicBezTo>
                          <a:pt x="500617" y="1175781"/>
                          <a:pt x="449383" y="1168979"/>
                          <a:pt x="377341" y="1188000"/>
                        </a:cubicBezTo>
                        <a:cubicBezTo>
                          <a:pt x="324807" y="1218464"/>
                          <a:pt x="258771" y="1175277"/>
                          <a:pt x="214694" y="1188000"/>
                        </a:cubicBezTo>
                        <a:cubicBezTo>
                          <a:pt x="180351" y="1166043"/>
                          <a:pt x="41114" y="1118599"/>
                          <a:pt x="0" y="1188000"/>
                        </a:cubicBezTo>
                        <a:cubicBezTo>
                          <a:pt x="2460" y="898646"/>
                          <a:pt x="1970" y="850828"/>
                          <a:pt x="0" y="594000"/>
                        </a:cubicBezTo>
                        <a:cubicBezTo>
                          <a:pt x="14168" y="330437"/>
                          <a:pt x="5884" y="265294"/>
                          <a:pt x="0" y="0"/>
                        </a:cubicBezTo>
                        <a:close/>
                      </a:path>
                      <a:path w="2602354" h="1188000" fill="none" stroke="0" extrusionOk="0">
                        <a:moveTo>
                          <a:pt x="0" y="0"/>
                        </a:moveTo>
                        <a:cubicBezTo>
                          <a:pt x="20937" y="-20793"/>
                          <a:pt x="44899" y="20132"/>
                          <a:pt x="84576" y="0"/>
                        </a:cubicBezTo>
                        <a:cubicBezTo>
                          <a:pt x="131203" y="-17202"/>
                          <a:pt x="130674" y="13902"/>
                          <a:pt x="169153" y="0"/>
                        </a:cubicBezTo>
                        <a:cubicBezTo>
                          <a:pt x="202933" y="2184"/>
                          <a:pt x="216306" y="-12636"/>
                          <a:pt x="253729" y="0"/>
                        </a:cubicBezTo>
                        <a:cubicBezTo>
                          <a:pt x="275447" y="-41966"/>
                          <a:pt x="394726" y="-21832"/>
                          <a:pt x="468423" y="0"/>
                        </a:cubicBezTo>
                        <a:cubicBezTo>
                          <a:pt x="577706" y="-589"/>
                          <a:pt x="605313" y="-40948"/>
                          <a:pt x="631070" y="0"/>
                        </a:cubicBezTo>
                        <a:cubicBezTo>
                          <a:pt x="663529" y="5980"/>
                          <a:pt x="681369" y="-22455"/>
                          <a:pt x="715647" y="0"/>
                        </a:cubicBezTo>
                        <a:cubicBezTo>
                          <a:pt x="752028" y="-50636"/>
                          <a:pt x="842640" y="19134"/>
                          <a:pt x="878294" y="0"/>
                        </a:cubicBezTo>
                        <a:cubicBezTo>
                          <a:pt x="923327" y="54008"/>
                          <a:pt x="1009899" y="-48897"/>
                          <a:pt x="1092988" y="0"/>
                        </a:cubicBezTo>
                        <a:cubicBezTo>
                          <a:pt x="1176111" y="13276"/>
                          <a:pt x="1164535" y="6222"/>
                          <a:pt x="1229612" y="0"/>
                        </a:cubicBezTo>
                        <a:cubicBezTo>
                          <a:pt x="1296225" y="9114"/>
                          <a:pt x="1299994" y="-18986"/>
                          <a:pt x="1366235" y="0"/>
                        </a:cubicBezTo>
                        <a:cubicBezTo>
                          <a:pt x="1429309" y="7820"/>
                          <a:pt x="1489197" y="-2354"/>
                          <a:pt x="1528882" y="0"/>
                        </a:cubicBezTo>
                        <a:cubicBezTo>
                          <a:pt x="1568128" y="-9064"/>
                          <a:pt x="1642716" y="-36090"/>
                          <a:pt x="1717553" y="0"/>
                        </a:cubicBezTo>
                        <a:cubicBezTo>
                          <a:pt x="1797499" y="3792"/>
                          <a:pt x="1815257" y="-31516"/>
                          <a:pt x="1906224" y="0"/>
                        </a:cubicBezTo>
                        <a:cubicBezTo>
                          <a:pt x="1988411" y="36599"/>
                          <a:pt x="2002951" y="-10599"/>
                          <a:pt x="2094894" y="0"/>
                        </a:cubicBezTo>
                        <a:cubicBezTo>
                          <a:pt x="2194523" y="2008"/>
                          <a:pt x="2223239" y="8465"/>
                          <a:pt x="2309589" y="0"/>
                        </a:cubicBezTo>
                        <a:cubicBezTo>
                          <a:pt x="2369122" y="67085"/>
                          <a:pt x="2536220" y="-4928"/>
                          <a:pt x="2602354" y="0"/>
                        </a:cubicBezTo>
                        <a:cubicBezTo>
                          <a:pt x="2591248" y="258708"/>
                          <a:pt x="2613174" y="308115"/>
                          <a:pt x="2602354" y="605880"/>
                        </a:cubicBezTo>
                        <a:cubicBezTo>
                          <a:pt x="2596061" y="888757"/>
                          <a:pt x="2599924" y="977766"/>
                          <a:pt x="2602354" y="1188000"/>
                        </a:cubicBezTo>
                        <a:cubicBezTo>
                          <a:pt x="2505274" y="1195106"/>
                          <a:pt x="2426329" y="1146154"/>
                          <a:pt x="2387659" y="1188000"/>
                        </a:cubicBezTo>
                        <a:cubicBezTo>
                          <a:pt x="2335991" y="1201956"/>
                          <a:pt x="2274868" y="1188750"/>
                          <a:pt x="2225012" y="1188000"/>
                        </a:cubicBezTo>
                        <a:cubicBezTo>
                          <a:pt x="2173425" y="1187572"/>
                          <a:pt x="2123277" y="1177341"/>
                          <a:pt x="2088389" y="1188000"/>
                        </a:cubicBezTo>
                        <a:cubicBezTo>
                          <a:pt x="2021743" y="1210314"/>
                          <a:pt x="1994208" y="1228878"/>
                          <a:pt x="1951765" y="1188000"/>
                        </a:cubicBezTo>
                        <a:cubicBezTo>
                          <a:pt x="1916577" y="1183435"/>
                          <a:pt x="1857448" y="1118791"/>
                          <a:pt x="1815141" y="1188000"/>
                        </a:cubicBezTo>
                        <a:cubicBezTo>
                          <a:pt x="1793790" y="1201927"/>
                          <a:pt x="1721936" y="1159120"/>
                          <a:pt x="1678518" y="1188000"/>
                        </a:cubicBezTo>
                        <a:cubicBezTo>
                          <a:pt x="1645655" y="1173829"/>
                          <a:pt x="1554808" y="1153371"/>
                          <a:pt x="1489847" y="1188000"/>
                        </a:cubicBezTo>
                        <a:cubicBezTo>
                          <a:pt x="1443550" y="1245909"/>
                          <a:pt x="1363296" y="1168714"/>
                          <a:pt x="1327200" y="1188000"/>
                        </a:cubicBezTo>
                        <a:cubicBezTo>
                          <a:pt x="1287356" y="1216132"/>
                          <a:pt x="1270125" y="1180649"/>
                          <a:pt x="1242624" y="1188000"/>
                        </a:cubicBezTo>
                        <a:cubicBezTo>
                          <a:pt x="1228975" y="1139153"/>
                          <a:pt x="1177271" y="1211337"/>
                          <a:pt x="1106000" y="1188000"/>
                        </a:cubicBezTo>
                        <a:cubicBezTo>
                          <a:pt x="1079458" y="1228089"/>
                          <a:pt x="999858" y="1162213"/>
                          <a:pt x="917329" y="1188000"/>
                        </a:cubicBezTo>
                        <a:cubicBezTo>
                          <a:pt x="844677" y="1204717"/>
                          <a:pt x="839169" y="1194225"/>
                          <a:pt x="806729" y="1188000"/>
                        </a:cubicBezTo>
                        <a:cubicBezTo>
                          <a:pt x="800295" y="1168815"/>
                          <a:pt x="719296" y="1176562"/>
                          <a:pt x="592035" y="1188000"/>
                        </a:cubicBezTo>
                        <a:cubicBezTo>
                          <a:pt x="514381" y="1176431"/>
                          <a:pt x="444311" y="1148025"/>
                          <a:pt x="377341" y="1188000"/>
                        </a:cubicBezTo>
                        <a:cubicBezTo>
                          <a:pt x="313470" y="1169842"/>
                          <a:pt x="248894" y="1179632"/>
                          <a:pt x="214694" y="1188000"/>
                        </a:cubicBezTo>
                        <a:cubicBezTo>
                          <a:pt x="156828" y="1166991"/>
                          <a:pt x="50720" y="1094784"/>
                          <a:pt x="0" y="1188000"/>
                        </a:cubicBezTo>
                        <a:cubicBezTo>
                          <a:pt x="-1008" y="900372"/>
                          <a:pt x="3797" y="868722"/>
                          <a:pt x="0" y="594000"/>
                        </a:cubicBezTo>
                        <a:cubicBezTo>
                          <a:pt x="-5072" y="331920"/>
                          <a:pt x="3382" y="240154"/>
                          <a:pt x="0" y="0"/>
                        </a:cubicBezTo>
                        <a:close/>
                      </a:path>
                    </a:pathLst>
                  </a:custGeom>
                  <ask:type>
                    <ask:lineSketchFreehand/>
                  </ask:type>
                </ask:lineSketchStyleProps>
              </a:ext>
            </a:extLst>
          </a:ln>
        </p:spPr>
        <p:txBody>
          <a:bodyPr wrap="square" lIns="0" tIns="72000" rIns="0" bIns="0" rtlCol="0">
            <a:noAutofit/>
          </a:bodyPr>
          <a:lstStyle/>
          <a:p>
            <a:pPr algn="ctr"/>
            <a:r>
              <a:rPr lang="ja-JP" altLang="en-US" sz="5400" b="1" dirty="0">
                <a:solidFill>
                  <a:schemeClr val="accent2"/>
                </a:solidFill>
                <a:latin typeface="ＭＳ Ｐゴシック" panose="020B0600070205080204" pitchFamily="50" charset="-128"/>
                <a:ea typeface="ＭＳ Ｐゴシック" panose="020B0600070205080204" pitchFamily="50" charset="-128"/>
              </a:rPr>
              <a:t>エネルギーの安定供給が懸念</a:t>
            </a:r>
            <a:r>
              <a:rPr kumimoji="1" lang="ja-JP" altLang="en-US" sz="5400" b="1" dirty="0">
                <a:solidFill>
                  <a:schemeClr val="accent2"/>
                </a:solidFill>
                <a:latin typeface="ＭＳ Ｐゴシック" panose="020B0600070205080204" pitchFamily="50" charset="-128"/>
                <a:ea typeface="ＭＳ Ｐゴシック" panose="020B0600070205080204" pitchFamily="50" charset="-128"/>
              </a:rPr>
              <a:t>！</a:t>
            </a:r>
          </a:p>
        </p:txBody>
      </p:sp>
      <p:sp>
        <p:nvSpPr>
          <p:cNvPr id="7" name="爆発: 8 pt 6">
            <a:extLst>
              <a:ext uri="{FF2B5EF4-FFF2-40B4-BE49-F238E27FC236}">
                <a16:creationId xmlns:a16="http://schemas.microsoft.com/office/drawing/2014/main" id="{AE6285EF-FC8F-6660-9E34-F4D93B7849EB}"/>
              </a:ext>
            </a:extLst>
          </p:cNvPr>
          <p:cNvSpPr/>
          <p:nvPr/>
        </p:nvSpPr>
        <p:spPr>
          <a:xfrm>
            <a:off x="6143368" y="3070694"/>
            <a:ext cx="504000" cy="504000"/>
          </a:xfrm>
          <a:prstGeom prst="irregularSeal1">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爆発: 14 pt 7">
            <a:extLst>
              <a:ext uri="{FF2B5EF4-FFF2-40B4-BE49-F238E27FC236}">
                <a16:creationId xmlns:a16="http://schemas.microsoft.com/office/drawing/2014/main" id="{C717CB8B-8457-27A3-8099-64B08BC8479E}"/>
              </a:ext>
            </a:extLst>
          </p:cNvPr>
          <p:cNvSpPr/>
          <p:nvPr/>
        </p:nvSpPr>
        <p:spPr>
          <a:xfrm>
            <a:off x="6209354" y="3663510"/>
            <a:ext cx="504000" cy="504000"/>
          </a:xfrm>
          <a:prstGeom prst="irregularSeal2">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6">
            <a:extLst>
              <a:ext uri="{FF2B5EF4-FFF2-40B4-BE49-F238E27FC236}">
                <a16:creationId xmlns:a16="http://schemas.microsoft.com/office/drawing/2014/main" id="{683C7342-9238-49F3-A614-4BB8AAE7314F}"/>
              </a:ext>
            </a:extLst>
          </p:cNvPr>
          <p:cNvSpPr>
            <a:spLocks noGrp="1"/>
          </p:cNvSpPr>
          <p:nvPr>
            <p:ph type="sldNum" sz="quarter" idx="12"/>
          </p:nvPr>
        </p:nvSpPr>
        <p:spPr>
          <a:xfrm>
            <a:off x="11674256" y="6481610"/>
            <a:ext cx="468682" cy="365125"/>
          </a:xfrm>
        </p:spPr>
        <p:txBody>
          <a:bodyPr/>
          <a:lstStyle/>
          <a:p>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4</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2" name="字幕 2">
            <a:extLst>
              <a:ext uri="{FF2B5EF4-FFF2-40B4-BE49-F238E27FC236}">
                <a16:creationId xmlns:a16="http://schemas.microsoft.com/office/drawing/2014/main" id="{738CB05C-20ED-EACA-8C18-4C2AB69D64CA}"/>
              </a:ext>
            </a:extLst>
          </p:cNvPr>
          <p:cNvSpPr txBox="1">
            <a:spLocks/>
          </p:cNvSpPr>
          <p:nvPr/>
        </p:nvSpPr>
        <p:spPr>
          <a:xfrm>
            <a:off x="10970" y="18103"/>
            <a:ext cx="12158301" cy="648000"/>
          </a:xfrm>
          <a:prstGeom prst="rect">
            <a:avLst/>
          </a:prstGeom>
          <a:solidFill>
            <a:schemeClr val="accent1">
              <a:lumMod val="75000"/>
            </a:schemeClr>
          </a:solidFill>
        </p:spPr>
        <p:txBody>
          <a:bodyPr tIns="10800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kumimoji="0" lang="en-US" altLang="ja-JP"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1</a:t>
            </a:r>
            <a:r>
              <a:rPr kumimoji="0" lang="ja-JP" altLang="en-US"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　世界で起こっていること</a:t>
            </a:r>
            <a:endParaRPr lang="ja-JP" altLang="en-US" dirty="0">
              <a:solidFill>
                <a:schemeClr val="bg1"/>
              </a:solidFill>
            </a:endParaRPr>
          </a:p>
        </p:txBody>
      </p:sp>
    </p:spTree>
    <p:extLst>
      <p:ext uri="{BB962C8B-B14F-4D97-AF65-F5344CB8AC3E}">
        <p14:creationId xmlns:p14="http://schemas.microsoft.com/office/powerpoint/2010/main" val="204297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6">
            <a:extLst>
              <a:ext uri="{FF2B5EF4-FFF2-40B4-BE49-F238E27FC236}">
                <a16:creationId xmlns:a16="http://schemas.microsoft.com/office/drawing/2014/main" id="{32341F04-4C6A-42E6-9843-1DDEFB682C0C}"/>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5</a:t>
            </a:r>
          </a:p>
        </p:txBody>
      </p:sp>
      <p:sp>
        <p:nvSpPr>
          <p:cNvPr id="13" name="字幕 2">
            <a:extLst>
              <a:ext uri="{FF2B5EF4-FFF2-40B4-BE49-F238E27FC236}">
                <a16:creationId xmlns:a16="http://schemas.microsoft.com/office/drawing/2014/main" id="{9EC861C8-B284-4C34-A562-E13D27C505F1}"/>
              </a:ext>
            </a:extLst>
          </p:cNvPr>
          <p:cNvSpPr txBox="1">
            <a:spLocks/>
          </p:cNvSpPr>
          <p:nvPr/>
        </p:nvSpPr>
        <p:spPr>
          <a:xfrm>
            <a:off x="10970" y="6818"/>
            <a:ext cx="12158301" cy="648000"/>
          </a:xfrm>
          <a:prstGeom prst="rect">
            <a:avLst/>
          </a:prstGeom>
          <a:solidFill>
            <a:schemeClr val="accent1">
              <a:lumMod val="7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kumimoji="0" lang="en-US" altLang="ja-JP"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2</a:t>
            </a:r>
            <a:r>
              <a:rPr kumimoji="0" lang="ja-JP" altLang="en-US"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　</a:t>
            </a:r>
            <a:r>
              <a:rPr kumimoji="0" lang="ja-JP" altLang="en-US" sz="4000" b="1" dirty="0">
                <a:solidFill>
                  <a:schemeClr val="bg1"/>
                </a:solidFill>
                <a:latin typeface="ＭＳ ゴシック" panose="020B0609070205080204" pitchFamily="49" charset="-128"/>
                <a:ea typeface="ＭＳ ゴシック" panose="020B0609070205080204" pitchFamily="49" charset="-128"/>
                <a:cs typeface="Calibri" panose="020F0502020204030204" pitchFamily="34" charset="0"/>
              </a:rPr>
              <a:t>日本の課題</a:t>
            </a:r>
            <a:r>
              <a:rPr kumimoji="0" lang="ja-JP" altLang="en-US" sz="2400" b="1" dirty="0">
                <a:solidFill>
                  <a:schemeClr val="bg1"/>
                </a:solidFill>
                <a:latin typeface="ＭＳ ゴシック" panose="020B0609070205080204" pitchFamily="49" charset="-128"/>
                <a:ea typeface="ＭＳ ゴシック" panose="020B0609070205080204" pitchFamily="49" charset="-128"/>
                <a:cs typeface="Calibri" panose="020F0502020204030204" pitchFamily="34" charset="0"/>
              </a:rPr>
              <a:t>（課題</a:t>
            </a:r>
            <a:r>
              <a:rPr kumimoji="0" lang="en-US" altLang="ja-JP" sz="2400" b="1" dirty="0">
                <a:solidFill>
                  <a:schemeClr val="bg1"/>
                </a:solidFill>
                <a:latin typeface="Calibri" panose="020F0502020204030204" pitchFamily="34" charset="0"/>
                <a:ea typeface="ＭＳ ゴシック" panose="020B0609070205080204" pitchFamily="49" charset="-128"/>
                <a:cs typeface="Calibri" panose="020F0502020204030204" pitchFamily="34" charset="0"/>
              </a:rPr>
              <a:t>1</a:t>
            </a:r>
            <a:r>
              <a:rPr kumimoji="0" lang="ja-JP" altLang="en-US" sz="2400" b="1" dirty="0">
                <a:solidFill>
                  <a:schemeClr val="bg1"/>
                </a:solidFill>
                <a:latin typeface="ＭＳ ゴシック" panose="020B0609070205080204" pitchFamily="49" charset="-128"/>
                <a:ea typeface="ＭＳ ゴシック" panose="020B0609070205080204" pitchFamily="49" charset="-128"/>
                <a:cs typeface="Calibri" panose="020F0502020204030204" pitchFamily="34" charset="0"/>
              </a:rPr>
              <a:t>）</a:t>
            </a:r>
            <a:endParaRPr kumimoji="0" lang="en-US" altLang="ja-JP" sz="24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endParaRPr>
          </a:p>
        </p:txBody>
      </p:sp>
      <p:sp>
        <p:nvSpPr>
          <p:cNvPr id="8" name="テキスト ボックス 7">
            <a:extLst>
              <a:ext uri="{FF2B5EF4-FFF2-40B4-BE49-F238E27FC236}">
                <a16:creationId xmlns:a16="http://schemas.microsoft.com/office/drawing/2014/main" id="{29CEC3A1-3BDB-274B-0ABC-F1009B8FE313}"/>
              </a:ext>
            </a:extLst>
          </p:cNvPr>
          <p:cNvSpPr txBox="1"/>
          <p:nvPr/>
        </p:nvSpPr>
        <p:spPr>
          <a:xfrm>
            <a:off x="3997599" y="696729"/>
            <a:ext cx="8172000" cy="3107307"/>
          </a:xfrm>
          <a:prstGeom prst="rect">
            <a:avLst/>
          </a:prstGeom>
          <a:noFill/>
        </p:spPr>
        <p:txBody>
          <a:bodyPr wrap="square">
            <a:noAutofit/>
          </a:bodyPr>
          <a:lstStyle/>
          <a:p>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　今、私たちの国にはエネルギーに関し</a:t>
            </a:r>
            <a:r>
              <a:rPr lang="en-US" altLang="ja-JP" sz="2200" b="1" u="sng" dirty="0">
                <a:solidFill>
                  <a:schemeClr val="accent2"/>
                </a:solidFill>
                <a:effectLst/>
                <a:latin typeface="ＭＳ Ｐゴシック" panose="020B0600070205080204" pitchFamily="50" charset="-128"/>
                <a:ea typeface="ＭＳ Ｐゴシック" panose="020B0600070205080204" pitchFamily="50" charset="-128"/>
                <a:cs typeface="Calibri" panose="020F0502020204030204" pitchFamily="34" charset="0"/>
              </a:rPr>
              <a:t>2</a:t>
            </a:r>
            <a:r>
              <a:rPr lang="ja-JP" altLang="en-US" sz="2200" b="1" u="sng" dirty="0">
                <a:solidFill>
                  <a:schemeClr val="accent2"/>
                </a:solidFill>
                <a:effectLst/>
                <a:latin typeface="ＭＳ Ｐゴシック" panose="020B0600070205080204" pitchFamily="50" charset="-128"/>
                <a:ea typeface="ＭＳ Ｐゴシック" panose="020B0600070205080204" pitchFamily="50" charset="-128"/>
                <a:cs typeface="Calibri" panose="020F0502020204030204" pitchFamily="34" charset="0"/>
              </a:rPr>
              <a:t>つの課題</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があります。</a:t>
            </a:r>
            <a:endParaRPr lang="en-US" altLang="ja-JP" sz="2200" dirty="0">
              <a:effectLst/>
              <a:latin typeface="Calibri" panose="020F0502020204030204" pitchFamily="34" charset="0"/>
              <a:ea typeface="ＭＳ 明朝" panose="02020609040205080304" pitchFamily="17" charset="-128"/>
              <a:cs typeface="Calibri" panose="020F0502020204030204" pitchFamily="34" charset="0"/>
            </a:endParaRPr>
          </a:p>
          <a:p>
            <a:r>
              <a:rPr lang="ja-JP" altLang="en-US" sz="2200" dirty="0">
                <a:latin typeface="Calibri" panose="020F0502020204030204" pitchFamily="34" charset="0"/>
                <a:ea typeface="ＭＳ 明朝" panose="02020609040205080304" pitchFamily="17" charset="-128"/>
                <a:cs typeface="Calibri" panose="020F0502020204030204" pitchFamily="34" charset="0"/>
              </a:rPr>
              <a:t>　</a:t>
            </a:r>
            <a:r>
              <a:rPr lang="en-US" altLang="ja-JP" sz="2200" dirty="0">
                <a:latin typeface="Calibri" panose="020F0502020204030204" pitchFamily="34" charset="0"/>
                <a:ea typeface="ＭＳ 明朝" panose="02020609040205080304" pitchFamily="17" charset="-128"/>
                <a:cs typeface="Calibri" panose="020F0502020204030204" pitchFamily="34" charset="0"/>
              </a:rPr>
              <a:t>1</a:t>
            </a:r>
            <a:r>
              <a:rPr lang="ja-JP" altLang="en-US" sz="2200" dirty="0">
                <a:latin typeface="Calibri" panose="020F0502020204030204" pitchFamily="34" charset="0"/>
                <a:ea typeface="ＭＳ 明朝" panose="02020609040205080304" pitchFamily="17" charset="-128"/>
                <a:cs typeface="Calibri" panose="020F0502020204030204" pitchFamily="34" charset="0"/>
              </a:rPr>
              <a:t>つは、地球温暖化の原因となっている</a:t>
            </a:r>
            <a:r>
              <a:rPr lang="en-US" altLang="ja-JP" sz="2200" u="sng"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CO2</a:t>
            </a:r>
            <a:r>
              <a:rPr lang="ja-JP" altLang="en-US" sz="2200" u="sng"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をどうやって減らすか（課題</a:t>
            </a:r>
            <a:r>
              <a:rPr lang="en-US" altLang="ja-JP" sz="2200" u="sng"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1</a:t>
            </a:r>
            <a:r>
              <a:rPr lang="ja-JP" altLang="en-US" sz="2200" u="sng"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a:t>
            </a:r>
            <a:r>
              <a:rPr lang="ja-JP" altLang="en-US" sz="2200" dirty="0">
                <a:latin typeface="Calibri" panose="020F0502020204030204" pitchFamily="34" charset="0"/>
                <a:ea typeface="ＭＳ 明朝" panose="02020609040205080304" pitchFamily="17" charset="-128"/>
                <a:cs typeface="Calibri" panose="020F0502020204030204" pitchFamily="34" charset="0"/>
              </a:rPr>
              <a:t>、ということです。</a:t>
            </a:r>
            <a:endParaRPr lang="ja-JP" altLang="en-US" sz="2200" dirty="0"/>
          </a:p>
          <a:p>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　</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日本の</a:t>
            </a:r>
            <a:r>
              <a:rPr lang="en-US" altLang="ja-JP" sz="2200" dirty="0">
                <a:effectLst/>
                <a:latin typeface="Calibri" panose="020F0502020204030204" pitchFamily="34" charset="0"/>
                <a:ea typeface="ＭＳ 明朝" panose="02020609040205080304" pitchFamily="17" charset="-128"/>
              </a:rPr>
              <a:t>CO2</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排出量は主要</a:t>
            </a:r>
            <a:r>
              <a:rPr lang="en-US" altLang="ja-JP" sz="2200" dirty="0">
                <a:effectLst/>
                <a:latin typeface="Calibri" panose="020F0502020204030204" pitchFamily="34" charset="0"/>
                <a:ea typeface="ＭＳ 明朝" panose="02020609040205080304" pitchFamily="17" charset="-128"/>
              </a:rPr>
              <a:t>7</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か国で</a:t>
            </a:r>
            <a:r>
              <a:rPr lang="en-US" altLang="ja-JP" sz="2200" dirty="0">
                <a:effectLst/>
                <a:latin typeface="Calibri" panose="020F0502020204030204" pitchFamily="34" charset="0"/>
                <a:ea typeface="ＭＳ 明朝" panose="02020609040205080304" pitchFamily="17" charset="-128"/>
              </a:rPr>
              <a:t>5</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位､一人当たりで</a:t>
            </a:r>
            <a:r>
              <a:rPr lang="en-US" altLang="ja-JP" sz="2200" dirty="0">
                <a:effectLst/>
                <a:latin typeface="Calibri" panose="020F0502020204030204" pitchFamily="34" charset="0"/>
                <a:ea typeface="ＭＳ 明朝" panose="02020609040205080304" pitchFamily="17" charset="-128"/>
              </a:rPr>
              <a:t>4</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位</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となっており、その内の</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約</a:t>
            </a:r>
            <a:r>
              <a:rPr lang="en-US" altLang="ja-JP" sz="2200" kern="100" dirty="0">
                <a:effectLst/>
                <a:latin typeface="Calibri" panose="020F0502020204030204" pitchFamily="34" charset="0"/>
                <a:ea typeface="ＭＳ 明朝" panose="02020609040205080304" pitchFamily="17" charset="-128"/>
                <a:cs typeface="Times New Roman" panose="02020603050405020304" pitchFamily="18" charset="0"/>
              </a:rPr>
              <a:t>4</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割は発電所から</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の</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排出</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であるため</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200" u="sng" kern="100" dirty="0">
                <a:effectLst/>
                <a:latin typeface="Calibri" panose="020F0502020204030204" pitchFamily="34" charset="0"/>
                <a:ea typeface="ＭＳ 明朝" panose="02020609040205080304" pitchFamily="17" charset="-128"/>
                <a:cs typeface="Times New Roman" panose="02020603050405020304" pitchFamily="18" charset="0"/>
              </a:rPr>
              <a:t>CO2</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を排出しない電源</a:t>
            </a:r>
            <a:r>
              <a:rPr lang="ja-JP" altLang="en-US" sz="2200" u="sng" kern="100" dirty="0">
                <a:effectLst/>
                <a:latin typeface="Calibri" panose="020F0502020204030204" pitchFamily="34" charset="0"/>
                <a:ea typeface="ＭＳ 明朝" panose="02020609040205080304" pitchFamily="17" charset="-128"/>
                <a:cs typeface="Calibri" panose="020F0502020204030204" pitchFamily="34" charset="0"/>
              </a:rPr>
              <a:t>の</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選択</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が重要</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となります。</a:t>
            </a:r>
            <a:endParaRPr lang="en-US" altLang="ja-JP" sz="2200" kern="100" dirty="0">
              <a:effectLst/>
              <a:latin typeface="Calibri" panose="020F0502020204030204" pitchFamily="34" charset="0"/>
              <a:ea typeface="ＭＳ 明朝" panose="02020609040205080304" pitchFamily="17" charset="-128"/>
              <a:cs typeface="Calibri" panose="020F0502020204030204" pitchFamily="34" charset="0"/>
            </a:endParaRPr>
          </a:p>
          <a:p>
            <a:r>
              <a:rPr lang="ja-JP" altLang="en-US" sz="2200" dirty="0">
                <a:latin typeface="Calibri" panose="020F0502020204030204" pitchFamily="34" charset="0"/>
                <a:ea typeface="ＭＳ 明朝" panose="02020609040205080304" pitchFamily="17" charset="-128"/>
                <a:cs typeface="Calibri" panose="020F0502020204030204" pitchFamily="34" charset="0"/>
              </a:rPr>
              <a:t>　また、</a:t>
            </a:r>
            <a:r>
              <a:rPr lang="ja-JP" altLang="en-US" sz="2200" kern="100" dirty="0">
                <a:latin typeface="Calibri" panose="020F0502020204030204" pitchFamily="34" charset="0"/>
                <a:ea typeface="ＭＳ 明朝" panose="02020609040205080304" pitchFamily="17" charset="-128"/>
                <a:cs typeface="Calibri" panose="020F0502020204030204" pitchFamily="34" charset="0"/>
              </a:rPr>
              <a:t>同様に、産業部門（工場等）、運輸部門（自動車等）、業務部門（事務所等）、家庭部門それぞれにおいて対応する必要があります。</a:t>
            </a:r>
            <a:endParaRPr lang="ja-JP" altLang="en-US" sz="2200" dirty="0"/>
          </a:p>
          <a:p>
            <a:endParaRPr lang="en-US" altLang="ja-JP" sz="2200" kern="100" dirty="0">
              <a:latin typeface="Calibri" panose="020F0502020204030204" pitchFamily="34" charset="0"/>
              <a:ea typeface="ＭＳ 明朝" panose="02020609040205080304" pitchFamily="17" charset="-128"/>
              <a:cs typeface="Calibri" panose="020F0502020204030204" pitchFamily="34" charset="0"/>
            </a:endParaRPr>
          </a:p>
          <a:p>
            <a:endParaRPr lang="ja-JP" altLang="en-US" sz="2200" dirty="0"/>
          </a:p>
        </p:txBody>
      </p:sp>
      <p:pic>
        <p:nvPicPr>
          <p:cNvPr id="6" name="図 5">
            <a:extLst>
              <a:ext uri="{FF2B5EF4-FFF2-40B4-BE49-F238E27FC236}">
                <a16:creationId xmlns:a16="http://schemas.microsoft.com/office/drawing/2014/main" id="{A693845C-CC53-7549-37F2-69FE787FEB59}"/>
              </a:ext>
            </a:extLst>
          </p:cNvPr>
          <p:cNvPicPr>
            <a:picLocks noChangeAspect="1"/>
          </p:cNvPicPr>
          <p:nvPr/>
        </p:nvPicPr>
        <p:blipFill>
          <a:blip r:embed="rId3"/>
          <a:stretch>
            <a:fillRect/>
          </a:stretch>
        </p:blipFill>
        <p:spPr>
          <a:xfrm>
            <a:off x="4159376" y="3992828"/>
            <a:ext cx="3811676" cy="2377897"/>
          </a:xfrm>
          <a:prstGeom prst="rect">
            <a:avLst/>
          </a:prstGeom>
        </p:spPr>
      </p:pic>
      <p:sp>
        <p:nvSpPr>
          <p:cNvPr id="7" name="テキスト ボックス 36">
            <a:extLst>
              <a:ext uri="{FF2B5EF4-FFF2-40B4-BE49-F238E27FC236}">
                <a16:creationId xmlns:a16="http://schemas.microsoft.com/office/drawing/2014/main" id="{5746D8D1-D3E5-407F-1395-586133335AD3}"/>
              </a:ext>
            </a:extLst>
          </p:cNvPr>
          <p:cNvSpPr txBox="1"/>
          <p:nvPr/>
        </p:nvSpPr>
        <p:spPr>
          <a:xfrm>
            <a:off x="4528404" y="6599629"/>
            <a:ext cx="2772000" cy="252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dirty="0">
                <a:latin typeface="ＭＳ Ｐゴシック" panose="020B0600070205080204" pitchFamily="50" charset="-128"/>
                <a:ea typeface="ＭＳ Ｐゴシック" panose="020B0600070205080204" pitchFamily="50" charset="-128"/>
              </a:rPr>
              <a:t>主要国の化石燃料依存度</a:t>
            </a:r>
          </a:p>
        </p:txBody>
      </p:sp>
      <p:sp>
        <p:nvSpPr>
          <p:cNvPr id="9" name="テキスト ボックス 41">
            <a:extLst>
              <a:ext uri="{FF2B5EF4-FFF2-40B4-BE49-F238E27FC236}">
                <a16:creationId xmlns:a16="http://schemas.microsoft.com/office/drawing/2014/main" id="{95789868-9C23-E22F-5B0E-4C4CF0A8AF63}"/>
              </a:ext>
            </a:extLst>
          </p:cNvPr>
          <p:cNvSpPr txBox="1"/>
          <p:nvPr/>
        </p:nvSpPr>
        <p:spPr>
          <a:xfrm>
            <a:off x="5140426" y="6329209"/>
            <a:ext cx="2700000" cy="252000"/>
          </a:xfrm>
          <a:prstGeom prst="rect">
            <a:avLst/>
          </a:prstGeom>
          <a:solidFill>
            <a:schemeClr val="bg1">
              <a:alpha val="0"/>
            </a:schemeClr>
          </a:solidFill>
          <a:ln w="12700"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400" b="0" dirty="0">
                <a:latin typeface="ＭＳ Ｐゴシック" panose="020B0600070205080204" pitchFamily="50" charset="-128"/>
                <a:ea typeface="ＭＳ Ｐゴシック" panose="020B0600070205080204" pitchFamily="50" charset="-128"/>
              </a:rPr>
              <a:t>出典：エネルギー白書</a:t>
            </a:r>
            <a:r>
              <a:rPr kumimoji="1" lang="en-US" altLang="ja-JP" sz="1400" b="0" dirty="0">
                <a:latin typeface="ＭＳ Ｐゴシック" panose="020B0600070205080204" pitchFamily="50" charset="-128"/>
                <a:ea typeface="ＭＳ Ｐゴシック" panose="020B0600070205080204" pitchFamily="50" charset="-128"/>
              </a:rPr>
              <a:t>2023</a:t>
            </a:r>
          </a:p>
        </p:txBody>
      </p:sp>
      <p:pic>
        <p:nvPicPr>
          <p:cNvPr id="4" name="図 3">
            <a:extLst>
              <a:ext uri="{FF2B5EF4-FFF2-40B4-BE49-F238E27FC236}">
                <a16:creationId xmlns:a16="http://schemas.microsoft.com/office/drawing/2014/main" id="{DE1BBA37-3568-A8D9-E8F6-9A8C36CB3814}"/>
              </a:ext>
            </a:extLst>
          </p:cNvPr>
          <p:cNvPicPr>
            <a:picLocks noChangeAspect="1"/>
          </p:cNvPicPr>
          <p:nvPr/>
        </p:nvPicPr>
        <p:blipFill>
          <a:blip r:embed="rId4"/>
          <a:stretch>
            <a:fillRect/>
          </a:stretch>
        </p:blipFill>
        <p:spPr>
          <a:xfrm>
            <a:off x="8161667" y="3899041"/>
            <a:ext cx="3367552" cy="2471684"/>
          </a:xfrm>
          <a:prstGeom prst="rect">
            <a:avLst/>
          </a:prstGeom>
        </p:spPr>
      </p:pic>
      <p:sp>
        <p:nvSpPr>
          <p:cNvPr id="5" name="テキスト ボックス 4">
            <a:extLst>
              <a:ext uri="{FF2B5EF4-FFF2-40B4-BE49-F238E27FC236}">
                <a16:creationId xmlns:a16="http://schemas.microsoft.com/office/drawing/2014/main" id="{81DA71AE-39A5-E8F8-0442-346F0E7E4438}"/>
              </a:ext>
            </a:extLst>
          </p:cNvPr>
          <p:cNvSpPr txBox="1"/>
          <p:nvPr/>
        </p:nvSpPr>
        <p:spPr>
          <a:xfrm>
            <a:off x="8216157" y="6618561"/>
            <a:ext cx="3213031" cy="22817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600" dirty="0">
                <a:latin typeface="ＭＳ Ｐゴシック" panose="020B0600070205080204" pitchFamily="50" charset="-128"/>
                <a:ea typeface="ＭＳ Ｐゴシック" panose="020B0600070205080204" pitchFamily="50" charset="-128"/>
              </a:rPr>
              <a:t>CO2</a:t>
            </a:r>
            <a:r>
              <a:rPr kumimoji="1" lang="ja-JP" altLang="en-US" sz="1600" dirty="0">
                <a:latin typeface="ＭＳ Ｐゴシック" panose="020B0600070205080204" pitchFamily="50" charset="-128"/>
                <a:ea typeface="ＭＳ Ｐゴシック" panose="020B0600070205080204" pitchFamily="50" charset="-128"/>
              </a:rPr>
              <a:t>の部門別排出量（日本）</a:t>
            </a:r>
          </a:p>
        </p:txBody>
      </p:sp>
      <p:sp>
        <p:nvSpPr>
          <p:cNvPr id="10" name="テキスト ボックス 5">
            <a:extLst>
              <a:ext uri="{FF2B5EF4-FFF2-40B4-BE49-F238E27FC236}">
                <a16:creationId xmlns:a16="http://schemas.microsoft.com/office/drawing/2014/main" id="{C8C6A377-FE24-30C9-12B9-8068F63E0410}"/>
              </a:ext>
            </a:extLst>
          </p:cNvPr>
          <p:cNvSpPr txBox="1"/>
          <p:nvPr/>
        </p:nvSpPr>
        <p:spPr>
          <a:xfrm>
            <a:off x="8039653" y="6384408"/>
            <a:ext cx="3672875" cy="180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400" dirty="0">
                <a:latin typeface="ＭＳ Ｐゴシック" panose="020B0600070205080204" pitchFamily="50" charset="-128"/>
                <a:ea typeface="ＭＳ Ｐゴシック" panose="020B0600070205080204" pitchFamily="50" charset="-128"/>
              </a:rPr>
              <a:t>出典：環境省温室効果ガス排出量（確報値）</a:t>
            </a:r>
          </a:p>
        </p:txBody>
      </p:sp>
      <p:sp>
        <p:nvSpPr>
          <p:cNvPr id="11" name="テキスト ボックス 10">
            <a:extLst>
              <a:ext uri="{FF2B5EF4-FFF2-40B4-BE49-F238E27FC236}">
                <a16:creationId xmlns:a16="http://schemas.microsoft.com/office/drawing/2014/main" id="{1C7FDFC7-9B55-4068-B729-F8E02073B1E9}"/>
              </a:ext>
            </a:extLst>
          </p:cNvPr>
          <p:cNvSpPr txBox="1"/>
          <p:nvPr/>
        </p:nvSpPr>
        <p:spPr>
          <a:xfrm>
            <a:off x="671373" y="3447937"/>
            <a:ext cx="2859850" cy="22817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dirty="0">
                <a:latin typeface="ＭＳ Ｐゴシック" panose="020B0600070205080204" pitchFamily="50" charset="-128"/>
                <a:ea typeface="ＭＳ Ｐゴシック" panose="020B0600070205080204" pitchFamily="50" charset="-128"/>
              </a:rPr>
              <a:t>主要</a:t>
            </a:r>
            <a:r>
              <a:rPr kumimoji="1" lang="en-US" altLang="ja-JP" sz="1400" dirty="0">
                <a:latin typeface="ＭＳ Ｐゴシック" panose="020B0600070205080204" pitchFamily="50" charset="-128"/>
                <a:ea typeface="ＭＳ Ｐゴシック" panose="020B0600070205080204" pitchFamily="50" charset="-128"/>
              </a:rPr>
              <a:t>7</a:t>
            </a:r>
            <a:r>
              <a:rPr kumimoji="1" lang="ja-JP" altLang="en-US" sz="1400" dirty="0">
                <a:latin typeface="ＭＳ Ｐゴシック" panose="020B0600070205080204" pitchFamily="50" charset="-128"/>
                <a:ea typeface="ＭＳ Ｐゴシック" panose="020B0600070205080204" pitchFamily="50" charset="-128"/>
              </a:rPr>
              <a:t>か国の二酸化炭素排出量</a:t>
            </a:r>
          </a:p>
        </p:txBody>
      </p:sp>
      <p:sp>
        <p:nvSpPr>
          <p:cNvPr id="14" name="テキスト ボックス 19">
            <a:extLst>
              <a:ext uri="{FF2B5EF4-FFF2-40B4-BE49-F238E27FC236}">
                <a16:creationId xmlns:a16="http://schemas.microsoft.com/office/drawing/2014/main" id="{9C1BA2E8-012D-F15F-7586-0C553D50EB7A}"/>
              </a:ext>
            </a:extLst>
          </p:cNvPr>
          <p:cNvSpPr txBox="1"/>
          <p:nvPr/>
        </p:nvSpPr>
        <p:spPr>
          <a:xfrm>
            <a:off x="560753" y="6613928"/>
            <a:ext cx="3278709" cy="218671"/>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0" dirty="0">
                <a:latin typeface="+mn-lt"/>
                <a:ea typeface="ＭＳ Ｐゴシック" panose="020B0600070205080204" pitchFamily="50" charset="-128"/>
              </a:rPr>
              <a:t>主要</a:t>
            </a:r>
            <a:r>
              <a:rPr kumimoji="1" lang="en-US" altLang="ja-JP" sz="1400" b="0" dirty="0">
                <a:latin typeface="+mn-lt"/>
                <a:ea typeface="ＭＳ Ｐゴシック" panose="020B0600070205080204" pitchFamily="50" charset="-128"/>
              </a:rPr>
              <a:t>7</a:t>
            </a:r>
            <a:r>
              <a:rPr kumimoji="1" lang="ja-JP" altLang="en-US" sz="1400" b="0" dirty="0">
                <a:latin typeface="+mn-lt"/>
                <a:ea typeface="ＭＳ Ｐゴシック" panose="020B0600070205080204" pitchFamily="50" charset="-128"/>
              </a:rPr>
              <a:t>か国等の一人当たり</a:t>
            </a:r>
            <a:r>
              <a:rPr kumimoji="1" lang="en-US" altLang="ja-JP" sz="1400" b="0" dirty="0">
                <a:latin typeface="+mn-lt"/>
                <a:ea typeface="ＭＳ Ｐゴシック" panose="020B0600070205080204" pitchFamily="50" charset="-128"/>
              </a:rPr>
              <a:t>CO2</a:t>
            </a:r>
            <a:r>
              <a:rPr kumimoji="1" lang="ja-JP" altLang="en-US" sz="1400" b="0" dirty="0">
                <a:latin typeface="+mn-lt"/>
                <a:ea typeface="ＭＳ Ｐゴシック" panose="020B0600070205080204" pitchFamily="50" charset="-128"/>
              </a:rPr>
              <a:t>排出量</a:t>
            </a:r>
          </a:p>
        </p:txBody>
      </p:sp>
      <p:pic>
        <p:nvPicPr>
          <p:cNvPr id="15" name="図 14">
            <a:extLst>
              <a:ext uri="{FF2B5EF4-FFF2-40B4-BE49-F238E27FC236}">
                <a16:creationId xmlns:a16="http://schemas.microsoft.com/office/drawing/2014/main" id="{C08F7C2E-C0F9-2C2C-EA93-85994177FDF7}"/>
              </a:ext>
            </a:extLst>
          </p:cNvPr>
          <p:cNvPicPr>
            <a:picLocks noChangeAspect="1"/>
          </p:cNvPicPr>
          <p:nvPr/>
        </p:nvPicPr>
        <p:blipFill>
          <a:blip r:embed="rId5"/>
          <a:stretch>
            <a:fillRect/>
          </a:stretch>
        </p:blipFill>
        <p:spPr>
          <a:xfrm>
            <a:off x="210926" y="741992"/>
            <a:ext cx="3867546" cy="2474732"/>
          </a:xfrm>
          <a:prstGeom prst="rect">
            <a:avLst/>
          </a:prstGeom>
        </p:spPr>
      </p:pic>
      <p:pic>
        <p:nvPicPr>
          <p:cNvPr id="17" name="図 16">
            <a:extLst>
              <a:ext uri="{FF2B5EF4-FFF2-40B4-BE49-F238E27FC236}">
                <a16:creationId xmlns:a16="http://schemas.microsoft.com/office/drawing/2014/main" id="{9D0E5233-5EDC-EC24-D126-23842F3147D3}"/>
              </a:ext>
            </a:extLst>
          </p:cNvPr>
          <p:cNvPicPr>
            <a:picLocks noChangeAspect="1"/>
          </p:cNvPicPr>
          <p:nvPr/>
        </p:nvPicPr>
        <p:blipFill>
          <a:blip r:embed="rId6"/>
          <a:stretch>
            <a:fillRect/>
          </a:stretch>
        </p:blipFill>
        <p:spPr>
          <a:xfrm>
            <a:off x="294180" y="3868037"/>
            <a:ext cx="3523640" cy="2465908"/>
          </a:xfrm>
          <a:prstGeom prst="rect">
            <a:avLst/>
          </a:prstGeom>
        </p:spPr>
      </p:pic>
      <p:sp>
        <p:nvSpPr>
          <p:cNvPr id="19" name="テキスト ボックス 18">
            <a:extLst>
              <a:ext uri="{FF2B5EF4-FFF2-40B4-BE49-F238E27FC236}">
                <a16:creationId xmlns:a16="http://schemas.microsoft.com/office/drawing/2014/main" id="{DBE7363A-CE8A-D38E-71AD-DE205EB51270}"/>
              </a:ext>
            </a:extLst>
          </p:cNvPr>
          <p:cNvSpPr txBox="1"/>
          <p:nvPr/>
        </p:nvSpPr>
        <p:spPr>
          <a:xfrm>
            <a:off x="1919262" y="3252335"/>
            <a:ext cx="2016000" cy="180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200" dirty="0">
                <a:latin typeface="ＭＳ Ｐゴシック" panose="020B0600070205080204" pitchFamily="50" charset="-128"/>
                <a:ea typeface="ＭＳ Ｐゴシック" panose="020B0600070205080204" pitchFamily="50" charset="-128"/>
              </a:rPr>
              <a:t>出典：環境省</a:t>
            </a:r>
            <a:r>
              <a:rPr kumimoji="1" lang="en-US" altLang="ja-JP" sz="1200" dirty="0">
                <a:latin typeface="ＭＳ Ｐゴシック" panose="020B0600070205080204" pitchFamily="50" charset="-128"/>
                <a:ea typeface="ＭＳ Ｐゴシック" panose="020B0600070205080204" pitchFamily="50" charset="-128"/>
              </a:rPr>
              <a:t>HP</a:t>
            </a:r>
            <a:r>
              <a:rPr kumimoji="1" lang="ja-JP" altLang="en-US" sz="1200" dirty="0">
                <a:latin typeface="ＭＳ Ｐゴシック" panose="020B0600070205080204" pitchFamily="50" charset="-128"/>
                <a:ea typeface="ＭＳ Ｐゴシック" panose="020B0600070205080204" pitchFamily="50" charset="-128"/>
              </a:rPr>
              <a:t>（</a:t>
            </a:r>
            <a:r>
              <a:rPr kumimoji="1" lang="en-US" altLang="ja-JP" sz="1200" dirty="0">
                <a:latin typeface="ＭＳ Ｐゴシック" panose="020B0600070205080204" pitchFamily="50" charset="-128"/>
                <a:ea typeface="ＭＳ Ｐゴシック" panose="020B0600070205080204" pitchFamily="50" charset="-128"/>
              </a:rPr>
              <a:t>IEA</a:t>
            </a:r>
            <a:r>
              <a:rPr kumimoji="1" lang="ja-JP" altLang="en-US" sz="1200" dirty="0">
                <a:latin typeface="ＭＳ Ｐゴシック" panose="020B0600070205080204" pitchFamily="50" charset="-128"/>
                <a:ea typeface="ＭＳ Ｐゴシック" panose="020B0600070205080204" pitchFamily="50" charset="-128"/>
              </a:rPr>
              <a:t>基準）</a:t>
            </a:r>
          </a:p>
        </p:txBody>
      </p:sp>
      <p:sp>
        <p:nvSpPr>
          <p:cNvPr id="20" name="テキスト ボックス 19">
            <a:extLst>
              <a:ext uri="{FF2B5EF4-FFF2-40B4-BE49-F238E27FC236}">
                <a16:creationId xmlns:a16="http://schemas.microsoft.com/office/drawing/2014/main" id="{3D76C4D2-EE8F-A246-E971-ABF69636893A}"/>
              </a:ext>
            </a:extLst>
          </p:cNvPr>
          <p:cNvSpPr txBox="1"/>
          <p:nvPr/>
        </p:nvSpPr>
        <p:spPr>
          <a:xfrm>
            <a:off x="1736716" y="6347776"/>
            <a:ext cx="2016000" cy="180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200" dirty="0">
                <a:latin typeface="ＭＳ Ｐゴシック" panose="020B0600070205080204" pitchFamily="50" charset="-128"/>
                <a:ea typeface="ＭＳ Ｐゴシック" panose="020B0600070205080204" pitchFamily="50" charset="-128"/>
              </a:rPr>
              <a:t>出典：環境省</a:t>
            </a:r>
            <a:r>
              <a:rPr kumimoji="1" lang="en-US" altLang="ja-JP" sz="1200" dirty="0">
                <a:latin typeface="ＭＳ Ｐゴシック" panose="020B0600070205080204" pitchFamily="50" charset="-128"/>
                <a:ea typeface="ＭＳ Ｐゴシック" panose="020B0600070205080204" pitchFamily="50" charset="-128"/>
              </a:rPr>
              <a:t>HP</a:t>
            </a:r>
            <a:r>
              <a:rPr kumimoji="1" lang="ja-JP" altLang="en-US" sz="1200" dirty="0">
                <a:latin typeface="ＭＳ Ｐゴシック" panose="020B0600070205080204" pitchFamily="50" charset="-128"/>
                <a:ea typeface="ＭＳ Ｐゴシック" panose="020B0600070205080204" pitchFamily="50" charset="-128"/>
              </a:rPr>
              <a:t>（</a:t>
            </a:r>
            <a:r>
              <a:rPr kumimoji="1" lang="en-US" altLang="ja-JP" sz="1200" dirty="0">
                <a:latin typeface="ＭＳ Ｐゴシック" panose="020B0600070205080204" pitchFamily="50" charset="-128"/>
                <a:ea typeface="ＭＳ Ｐゴシック" panose="020B0600070205080204" pitchFamily="50" charset="-128"/>
              </a:rPr>
              <a:t>IEA</a:t>
            </a:r>
            <a:r>
              <a:rPr kumimoji="1" lang="ja-JP" altLang="en-US" sz="1200" dirty="0">
                <a:latin typeface="ＭＳ Ｐゴシック" panose="020B0600070205080204" pitchFamily="50" charset="-128"/>
                <a:ea typeface="ＭＳ Ｐゴシック" panose="020B0600070205080204" pitchFamily="50" charset="-128"/>
              </a:rPr>
              <a:t>基準）</a:t>
            </a:r>
          </a:p>
        </p:txBody>
      </p:sp>
    </p:spTree>
    <p:extLst>
      <p:ext uri="{BB962C8B-B14F-4D97-AF65-F5344CB8AC3E}">
        <p14:creationId xmlns:p14="http://schemas.microsoft.com/office/powerpoint/2010/main" val="2600887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848542F-3594-B40A-B4DA-2966BCF92AC1}"/>
              </a:ext>
            </a:extLst>
          </p:cNvPr>
          <p:cNvSpPr txBox="1"/>
          <p:nvPr/>
        </p:nvSpPr>
        <p:spPr>
          <a:xfrm>
            <a:off x="10970" y="5988522"/>
            <a:ext cx="12096000" cy="844398"/>
          </a:xfrm>
          <a:prstGeom prst="rect">
            <a:avLst/>
          </a:prstGeom>
          <a:noFill/>
        </p:spPr>
        <p:txBody>
          <a:bodyPr wrap="square">
            <a:spAutoFit/>
          </a:bodyPr>
          <a:lstStyle/>
          <a:p>
            <a:pPr>
              <a:lnSpc>
                <a:spcPct val="115000"/>
              </a:lnSpc>
            </a:pPr>
            <a:r>
              <a:rPr lang="ja-JP" altLang="en-US" sz="2200" kern="100" dirty="0">
                <a:latin typeface="Calibri" panose="020F0502020204030204" pitchFamily="34" charset="0"/>
                <a:ea typeface="ＭＳ 明朝" panose="02020609040205080304" pitchFamily="17" charset="-128"/>
                <a:cs typeface="Calibri" panose="020F0502020204030204" pitchFamily="34" charset="0"/>
              </a:rPr>
              <a:t>　</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そして、</a:t>
            </a:r>
            <a:r>
              <a:rPr lang="ja-JP" altLang="ja-JP" sz="2200" u="sng" dirty="0">
                <a:effectLst/>
                <a:latin typeface="Calibri" panose="020F0502020204030204" pitchFamily="34" charset="0"/>
                <a:ea typeface="ＭＳ 明朝" panose="02020609040205080304" pitchFamily="17" charset="-128"/>
                <a:cs typeface="Calibri" panose="020F0502020204030204" pitchFamily="34" charset="0"/>
              </a:rPr>
              <a:t>エネルギー</a:t>
            </a:r>
            <a:r>
              <a:rPr lang="ja-JP" altLang="en-US" sz="2200" u="sng" dirty="0">
                <a:effectLst/>
                <a:latin typeface="Calibri" panose="020F0502020204030204" pitchFamily="34" charset="0"/>
                <a:ea typeface="ＭＳ 明朝" panose="02020609040205080304" pitchFamily="17" charset="-128"/>
                <a:cs typeface="Calibri" panose="020F0502020204030204" pitchFamily="34" charset="0"/>
              </a:rPr>
              <a:t>自給率の</a:t>
            </a:r>
            <a:r>
              <a:rPr lang="ja-JP" altLang="ja-JP" sz="2200" u="sng" dirty="0">
                <a:effectLst/>
                <a:latin typeface="Calibri" panose="020F0502020204030204" pitchFamily="34" charset="0"/>
                <a:ea typeface="ＭＳ 明朝" panose="02020609040205080304" pitchFamily="17" charset="-128"/>
                <a:cs typeface="Calibri" panose="020F0502020204030204" pitchFamily="34" charset="0"/>
              </a:rPr>
              <a:t>問題は、地球温暖化への対策と深く関連</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するため、これら</a:t>
            </a:r>
            <a:r>
              <a:rPr lang="en-US" altLang="ja-JP" sz="2200" u="sng" dirty="0">
                <a:effectLst/>
                <a:latin typeface="Calibri" panose="020F0502020204030204" pitchFamily="34" charset="0"/>
                <a:ea typeface="ＭＳ 明朝" panose="02020609040205080304" pitchFamily="17" charset="-128"/>
                <a:cs typeface="Calibri" panose="020F0502020204030204" pitchFamily="34" charset="0"/>
              </a:rPr>
              <a:t>2</a:t>
            </a:r>
            <a:r>
              <a:rPr lang="ja-JP" altLang="en-US" sz="2200" u="sng" dirty="0">
                <a:effectLst/>
                <a:latin typeface="Calibri" panose="020F0502020204030204" pitchFamily="34" charset="0"/>
                <a:ea typeface="ＭＳ 明朝" panose="02020609040205080304" pitchFamily="17" charset="-128"/>
                <a:cs typeface="Calibri" panose="020F0502020204030204" pitchFamily="34" charset="0"/>
              </a:rPr>
              <a:t>つの課題</a:t>
            </a:r>
            <a:r>
              <a:rPr lang="ja-JP" altLang="ja-JP" sz="2200" u="sng" dirty="0">
                <a:effectLst/>
                <a:latin typeface="Calibri" panose="020F0502020204030204" pitchFamily="34" charset="0"/>
                <a:ea typeface="ＭＳ 明朝" panose="02020609040205080304" pitchFamily="17" charset="-128"/>
                <a:cs typeface="Calibri" panose="020F0502020204030204" pitchFamily="34" charset="0"/>
              </a:rPr>
              <a:t>は</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a:t>
            </a:r>
            <a:r>
              <a:rPr lang="ja-JP" altLang="en-US" sz="2200" u="sng" dirty="0">
                <a:effectLst/>
                <a:latin typeface="Calibri" panose="020F0502020204030204" pitchFamily="34" charset="0"/>
                <a:ea typeface="ＭＳ 明朝" panose="02020609040205080304" pitchFamily="17" charset="-128"/>
                <a:cs typeface="Calibri" panose="020F0502020204030204" pitchFamily="34" charset="0"/>
              </a:rPr>
              <a:t>同時に検討</a:t>
            </a:r>
            <a:r>
              <a:rPr lang="ja-JP" altLang="ja-JP" sz="2200" u="sng" dirty="0">
                <a:effectLst/>
                <a:latin typeface="Calibri" panose="020F0502020204030204" pitchFamily="34" charset="0"/>
                <a:ea typeface="ＭＳ 明朝" panose="02020609040205080304" pitchFamily="17" charset="-128"/>
                <a:cs typeface="Calibri" panose="020F0502020204030204" pitchFamily="34" charset="0"/>
              </a:rPr>
              <a:t>し</a:t>
            </a:r>
            <a:r>
              <a:rPr lang="ja-JP" altLang="en-US" sz="2200" u="sng" dirty="0">
                <a:effectLst/>
                <a:latin typeface="Calibri" panose="020F0502020204030204" pitchFamily="34" charset="0"/>
                <a:ea typeface="ＭＳ 明朝" panose="02020609040205080304" pitchFamily="17" charset="-128"/>
                <a:cs typeface="Calibri" panose="020F0502020204030204" pitchFamily="34" charset="0"/>
              </a:rPr>
              <a:t>そして同時に</a:t>
            </a:r>
            <a:r>
              <a:rPr lang="ja-JP" altLang="ja-JP" sz="2200" u="sng" dirty="0">
                <a:effectLst/>
                <a:latin typeface="Calibri" panose="020F0502020204030204" pitchFamily="34" charset="0"/>
                <a:ea typeface="ＭＳ 明朝" panose="02020609040205080304" pitchFamily="17" charset="-128"/>
                <a:cs typeface="Calibri" panose="020F0502020204030204" pitchFamily="34" charset="0"/>
              </a:rPr>
              <a:t>解決</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することが</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重要</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なのです</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a:t>
            </a:r>
            <a:endPar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C787EB3B-74D6-4208-AFA1-25A17720FE44}"/>
              </a:ext>
            </a:extLst>
          </p:cNvPr>
          <p:cNvSpPr txBox="1"/>
          <p:nvPr/>
        </p:nvSpPr>
        <p:spPr>
          <a:xfrm>
            <a:off x="45458" y="705221"/>
            <a:ext cx="12096000" cy="1477328"/>
          </a:xfrm>
          <a:prstGeom prst="rect">
            <a:avLst/>
          </a:prstGeom>
          <a:noFill/>
        </p:spPr>
        <p:txBody>
          <a:bodyPr wrap="square">
            <a:spAutoFit/>
          </a:bodyPr>
          <a:lstStyle/>
          <a:p>
            <a:r>
              <a:rPr lang="ja-JP" altLang="en-US" sz="2400" kern="100" dirty="0">
                <a:effectLst/>
                <a:latin typeface="Calibri" panose="020F0502020204030204" pitchFamily="34" charset="0"/>
                <a:ea typeface="ＭＳ 明朝" panose="02020609040205080304" pitchFamily="17" charset="-128"/>
                <a:cs typeface="Calibri" panose="020F0502020204030204" pitchFamily="34" charset="0"/>
              </a:rPr>
              <a:t>　もう</a:t>
            </a:r>
            <a:r>
              <a:rPr lang="en-US" altLang="ja-JP" sz="2400" kern="100" dirty="0">
                <a:effectLst/>
                <a:latin typeface="Calibri" panose="020F0502020204030204" pitchFamily="34" charset="0"/>
                <a:ea typeface="ＭＳ 明朝" panose="02020609040205080304" pitchFamily="17" charset="-128"/>
                <a:cs typeface="Calibri" panose="020F0502020204030204" pitchFamily="34" charset="0"/>
              </a:rPr>
              <a:t>1</a:t>
            </a:r>
            <a:r>
              <a:rPr lang="ja-JP" altLang="en-US" sz="2400" kern="100" dirty="0">
                <a:effectLst/>
                <a:latin typeface="Calibri" panose="020F0502020204030204" pitchFamily="34" charset="0"/>
                <a:ea typeface="ＭＳ 明朝" panose="02020609040205080304" pitchFamily="17" charset="-128"/>
                <a:cs typeface="Calibri" panose="020F0502020204030204" pitchFamily="34" charset="0"/>
              </a:rPr>
              <a:t>つは、エネルギーの</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ほとんど</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が</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輸入</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であるため</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ja-JP" sz="2200" u="sng" kern="100" dirty="0">
                <a:solidFill>
                  <a:schemeClr val="accent1"/>
                </a:solidFill>
                <a:effectLst/>
                <a:latin typeface="ＭＳ ゴシック" panose="020B0609070205080204" pitchFamily="49" charset="-128"/>
                <a:ea typeface="ＭＳ ゴシック" panose="020B0609070205080204" pitchFamily="49" charset="-128"/>
                <a:cs typeface="Calibri" panose="020F0502020204030204" pitchFamily="34" charset="0"/>
              </a:rPr>
              <a:t>エネルギー自給率</a:t>
            </a:r>
            <a:r>
              <a:rPr lang="ja-JP" altLang="ja-JP" sz="2200" kern="100" baseline="30000" dirty="0">
                <a:solidFill>
                  <a:srgbClr val="FF0000"/>
                </a:solidFill>
                <a:effectLst/>
                <a:latin typeface="Calibri" panose="020F0502020204030204" pitchFamily="34" charset="0"/>
                <a:ea typeface="ＭＳ 明朝" panose="02020609040205080304" pitchFamily="17" charset="-128"/>
                <a:cs typeface="Calibri" panose="020F0502020204030204" pitchFamily="34" charset="0"/>
              </a:rPr>
              <a:t>＊</a:t>
            </a:r>
            <a:r>
              <a:rPr lang="en-US" altLang="ja-JP" sz="2200" kern="100" baseline="30000" dirty="0">
                <a:solidFill>
                  <a:srgbClr val="FF0000"/>
                </a:solidFill>
                <a:effectLst/>
                <a:latin typeface="Calibri" panose="020F0502020204030204" pitchFamily="34" charset="0"/>
                <a:ea typeface="ＭＳ 明朝" panose="02020609040205080304" pitchFamily="17" charset="-128"/>
                <a:cs typeface="Times New Roman" panose="02020603050405020304" pitchFamily="18" charset="0"/>
              </a:rPr>
              <a:t>4</a:t>
            </a:r>
            <a:r>
              <a:rPr lang="ja-JP" altLang="en-US" sz="2200" kern="100" dirty="0">
                <a:solidFill>
                  <a:schemeClr val="accent1"/>
                </a:solidFill>
                <a:latin typeface="ＭＳ ゴシック" panose="020B0609070205080204" pitchFamily="49" charset="-128"/>
                <a:ea typeface="ＭＳ ゴシック" panose="020B0609070205080204" pitchFamily="49" charset="-128"/>
                <a:cs typeface="Calibri" panose="020F0502020204030204" pitchFamily="34" charset="0"/>
              </a:rPr>
              <a:t>をどうやって向上させるか</a:t>
            </a:r>
            <a:r>
              <a:rPr lang="ja-JP" altLang="ja-JP" sz="2200" b="1" u="sng" kern="100" dirty="0">
                <a:solidFill>
                  <a:schemeClr val="accent1"/>
                </a:solidFill>
                <a:latin typeface="ＭＳ ゴシック" panose="020B0609070205080204" pitchFamily="49" charset="-128"/>
                <a:ea typeface="ＭＳ ゴシック" panose="020B0609070205080204" pitchFamily="49" charset="-128"/>
                <a:cs typeface="Calibri" panose="020F0502020204030204" pitchFamily="34" charset="0"/>
              </a:rPr>
              <a:t>（課題</a:t>
            </a:r>
            <a:r>
              <a:rPr lang="en-US" altLang="ja-JP" sz="2200" b="1" u="sng" kern="100" dirty="0">
                <a:solidFill>
                  <a:schemeClr val="accent1"/>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lang="ja-JP" altLang="ja-JP" sz="2200" b="1" u="sng" kern="100" dirty="0">
                <a:solidFill>
                  <a:schemeClr val="accent1"/>
                </a:solidFill>
                <a:latin typeface="ＭＳ ゴシック" panose="020B0609070205080204" pitchFamily="49" charset="-128"/>
                <a:ea typeface="ＭＳ ゴシック" panose="020B0609070205080204" pitchFamily="49" charset="-128"/>
                <a:cs typeface="Calibri" panose="020F0502020204030204" pitchFamily="34" charset="0"/>
              </a:rPr>
              <a:t>）</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です</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。エネルギー</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自給率</a:t>
            </a:r>
            <a:r>
              <a:rPr lang="en-US" altLang="ja-JP" sz="2200" u="sng" kern="100" dirty="0">
                <a:effectLst/>
                <a:latin typeface="Calibri" panose="020F0502020204030204" pitchFamily="34" charset="0"/>
                <a:ea typeface="ＭＳ 明朝" panose="02020609040205080304" pitchFamily="17" charset="-128"/>
                <a:cs typeface="Calibri" panose="020F0502020204030204" pitchFamily="34" charset="0"/>
              </a:rPr>
              <a:t>13.3</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200" kern="100" dirty="0">
                <a:effectLst/>
                <a:latin typeface="Calibri" panose="020F0502020204030204" pitchFamily="34" charset="0"/>
                <a:ea typeface="ＭＳ 明朝" panose="02020609040205080304" pitchFamily="17" charset="-128"/>
                <a:cs typeface="Calibri" panose="020F0502020204030204" pitchFamily="34" charset="0"/>
              </a:rPr>
              <a:t>2021</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年）</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は、</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食料自給率</a:t>
            </a:r>
            <a:r>
              <a:rPr lang="en-US" altLang="ja-JP" sz="2200" u="sng" kern="100" dirty="0">
                <a:effectLst/>
                <a:latin typeface="Calibri" panose="020F0502020204030204" pitchFamily="34" charset="0"/>
                <a:ea typeface="ＭＳ 明朝" panose="02020609040205080304" pitchFamily="17" charset="-128"/>
                <a:cs typeface="Times New Roman" panose="02020603050405020304" pitchFamily="18" charset="0"/>
              </a:rPr>
              <a:t>38</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％の</a:t>
            </a:r>
            <a:r>
              <a:rPr lang="en-US" altLang="ja-JP" sz="2200" u="sng" kern="100" dirty="0">
                <a:effectLst/>
                <a:latin typeface="Calibri" panose="020F0502020204030204" pitchFamily="34" charset="0"/>
                <a:ea typeface="ＭＳ 明朝" panose="02020609040205080304" pitchFamily="17" charset="-128"/>
                <a:cs typeface="Times New Roman" panose="02020603050405020304" pitchFamily="18" charset="0"/>
              </a:rPr>
              <a:t>1/3</a:t>
            </a:r>
            <a:r>
              <a:rPr lang="ja-JP" altLang="en-US" sz="2200" u="sng" kern="100" dirty="0">
                <a:effectLst/>
                <a:latin typeface="Calibri" panose="020F0502020204030204" pitchFamily="34" charset="0"/>
                <a:ea typeface="ＭＳ 明朝" panose="02020609040205080304" pitchFamily="17" charset="-128"/>
                <a:cs typeface="Times New Roman" panose="02020603050405020304" pitchFamily="18" charset="0"/>
              </a:rPr>
              <a:t>程度</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なのです</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。今後は、</a:t>
            </a:r>
            <a:r>
              <a:rPr lang="en-US" altLang="ja-JP" sz="2200" kern="100" dirty="0">
                <a:effectLst/>
                <a:latin typeface="Calibri" panose="020F0502020204030204" pitchFamily="34" charset="0"/>
                <a:ea typeface="ＭＳ 明朝" panose="02020609040205080304" pitchFamily="17" charset="-128"/>
                <a:cs typeface="Times New Roman" panose="02020603050405020304" pitchFamily="18" charset="0"/>
              </a:rPr>
              <a:t>CO2</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排出が少なく、自給</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を増やす</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エネルギー</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構造</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への転換を進め</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ていく</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必要があります。</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それができれば</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海外リスクの低下と資金の国内還流が</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増えることとなります</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a:t>
            </a:r>
            <a:endPar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テキスト ボックス 34">
            <a:extLst>
              <a:ext uri="{FF2B5EF4-FFF2-40B4-BE49-F238E27FC236}">
                <a16:creationId xmlns:a16="http://schemas.microsoft.com/office/drawing/2014/main" id="{5ACAC148-E52F-4377-987E-22EA29E9B752}"/>
              </a:ext>
            </a:extLst>
          </p:cNvPr>
          <p:cNvSpPr txBox="1"/>
          <p:nvPr/>
        </p:nvSpPr>
        <p:spPr>
          <a:xfrm>
            <a:off x="6979852" y="5335659"/>
            <a:ext cx="5112000" cy="216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3600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400" dirty="0">
                <a:solidFill>
                  <a:schemeClr val="dk1"/>
                </a:solidFill>
                <a:effectLst/>
                <a:latin typeface="ＭＳ Ｐゴシック" panose="020B0600070205080204" pitchFamily="50" charset="-128"/>
                <a:ea typeface="ＭＳ Ｐゴシック" panose="020B0600070205080204" pitchFamily="50" charset="-128"/>
              </a:rPr>
              <a:t>出典</a:t>
            </a:r>
            <a:r>
              <a:rPr kumimoji="1" lang="en-US" altLang="ja-JP" sz="1400" dirty="0">
                <a:solidFill>
                  <a:schemeClr val="dk1"/>
                </a:solidFill>
                <a:effectLst/>
                <a:latin typeface="ＭＳ Ｐゴシック" panose="020B0600070205080204" pitchFamily="50" charset="-128"/>
                <a:ea typeface="ＭＳ Ｐゴシック" panose="020B0600070205080204" pitchFamily="50" charset="-128"/>
              </a:rPr>
              <a:t>:</a:t>
            </a:r>
            <a:r>
              <a:rPr kumimoji="1" lang="ja-JP" altLang="en-US" sz="1400" dirty="0">
                <a:solidFill>
                  <a:schemeClr val="dk1"/>
                </a:solidFill>
                <a:effectLst/>
                <a:latin typeface="ＭＳ Ｐゴシック" panose="020B0600070205080204" pitchFamily="50" charset="-128"/>
                <a:ea typeface="ＭＳ Ｐゴシック" panose="020B0600070205080204" pitchFamily="50" charset="-128"/>
              </a:rPr>
              <a:t>農林水産省日本の食糧自給率、エネルギー白書</a:t>
            </a:r>
            <a:r>
              <a:rPr kumimoji="1" lang="en-US" altLang="ja-JP" sz="140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rPr>
              <a:t>2023</a:t>
            </a:r>
            <a:r>
              <a:rPr kumimoji="1" lang="ja-JP" altLang="en-US" sz="1400" dirty="0">
                <a:solidFill>
                  <a:schemeClr val="dk1"/>
                </a:solidFill>
                <a:effectLst/>
                <a:latin typeface="ＭＳ Ｐゴシック" panose="020B0600070205080204" pitchFamily="50" charset="-128"/>
                <a:ea typeface="ＭＳ Ｐゴシック" panose="020B0600070205080204" pitchFamily="50" charset="-128"/>
              </a:rPr>
              <a:t>から作成</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0" name="テキスト ボックス 34">
            <a:extLst>
              <a:ext uri="{FF2B5EF4-FFF2-40B4-BE49-F238E27FC236}">
                <a16:creationId xmlns:a16="http://schemas.microsoft.com/office/drawing/2014/main" id="{A8845877-410D-46BB-84D9-BD95007A290B}"/>
              </a:ext>
            </a:extLst>
          </p:cNvPr>
          <p:cNvSpPr txBox="1"/>
          <p:nvPr/>
        </p:nvSpPr>
        <p:spPr>
          <a:xfrm>
            <a:off x="7589457" y="5634075"/>
            <a:ext cx="3780000" cy="288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dirty="0">
                <a:solidFill>
                  <a:schemeClr val="dk1"/>
                </a:solidFill>
                <a:effectLst/>
                <a:latin typeface="ＭＳ Ｐゴシック" panose="020B0600070205080204" pitchFamily="50" charset="-128"/>
                <a:ea typeface="ＭＳ Ｐゴシック" panose="020B0600070205080204" pitchFamily="50" charset="-128"/>
              </a:rPr>
              <a:t>食料とエネルギーの自給率</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11" name="スライド番号プレースホルダー 6">
            <a:extLst>
              <a:ext uri="{FF2B5EF4-FFF2-40B4-BE49-F238E27FC236}">
                <a16:creationId xmlns:a16="http://schemas.microsoft.com/office/drawing/2014/main" id="{96961382-820E-4560-BA68-3BDFE2BB1650}"/>
              </a:ext>
            </a:extLst>
          </p:cNvPr>
          <p:cNvSpPr txBox="1">
            <a:spLocks/>
          </p:cNvSpPr>
          <p:nvPr/>
        </p:nvSpPr>
        <p:spPr>
          <a:xfrm>
            <a:off x="11674256" y="6481614"/>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800" dirty="0">
                <a:solidFill>
                  <a:schemeClr val="tx1"/>
                </a:solidFill>
                <a:latin typeface="Calibri" panose="020F0502020204030204" pitchFamily="34" charset="0"/>
                <a:cs typeface="Calibri" panose="020F0502020204030204" pitchFamily="34" charset="0"/>
              </a:rPr>
              <a:t>6</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15" name="テキスト ボックス 36">
            <a:extLst>
              <a:ext uri="{FF2B5EF4-FFF2-40B4-BE49-F238E27FC236}">
                <a16:creationId xmlns:a16="http://schemas.microsoft.com/office/drawing/2014/main" id="{B84FFBCB-2FEA-42C9-8FA4-D33C865A41FE}"/>
              </a:ext>
            </a:extLst>
          </p:cNvPr>
          <p:cNvSpPr txBox="1"/>
          <p:nvPr/>
        </p:nvSpPr>
        <p:spPr>
          <a:xfrm>
            <a:off x="1952789" y="5605918"/>
            <a:ext cx="2772000" cy="288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dirty="0">
                <a:latin typeface="ＭＳ Ｐゴシック" panose="020B0600070205080204" pitchFamily="50" charset="-128"/>
                <a:ea typeface="ＭＳ Ｐゴシック" panose="020B0600070205080204" pitchFamily="50" charset="-128"/>
              </a:rPr>
              <a:t>一次エネルギー自給率</a:t>
            </a:r>
          </a:p>
        </p:txBody>
      </p:sp>
      <p:sp>
        <p:nvSpPr>
          <p:cNvPr id="17" name="テキスト ボックス 41">
            <a:extLst>
              <a:ext uri="{FF2B5EF4-FFF2-40B4-BE49-F238E27FC236}">
                <a16:creationId xmlns:a16="http://schemas.microsoft.com/office/drawing/2014/main" id="{DDEC717D-8A1E-4E00-AB40-576CA3A28ABE}"/>
              </a:ext>
            </a:extLst>
          </p:cNvPr>
          <p:cNvSpPr txBox="1"/>
          <p:nvPr/>
        </p:nvSpPr>
        <p:spPr>
          <a:xfrm>
            <a:off x="3646211" y="5349918"/>
            <a:ext cx="2700000" cy="252000"/>
          </a:xfrm>
          <a:prstGeom prst="rect">
            <a:avLst/>
          </a:prstGeom>
          <a:solidFill>
            <a:schemeClr val="bg1">
              <a:alpha val="0"/>
            </a:schemeClr>
          </a:solidFill>
          <a:ln w="12700"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400" b="0" dirty="0">
                <a:latin typeface="ＭＳ Ｐゴシック" panose="020B0600070205080204" pitchFamily="50" charset="-128"/>
                <a:ea typeface="ＭＳ Ｐゴシック" panose="020B0600070205080204" pitchFamily="50" charset="-128"/>
              </a:rPr>
              <a:t>出典：日本のエネルギー</a:t>
            </a:r>
            <a:r>
              <a:rPr kumimoji="1" lang="en-US" altLang="ja-JP" sz="1400" b="0" dirty="0">
                <a:latin typeface="Calibri" panose="020F0502020204030204" pitchFamily="34" charset="0"/>
                <a:ea typeface="ＭＳ Ｐゴシック" panose="020B0600070205080204" pitchFamily="50" charset="-128"/>
                <a:cs typeface="Calibri" panose="020F0502020204030204" pitchFamily="34" charset="0"/>
              </a:rPr>
              <a:t>2023/2</a:t>
            </a:r>
            <a:r>
              <a:rPr kumimoji="1" lang="ja-JP" altLang="en-US" sz="1400" b="0" dirty="0">
                <a:latin typeface="ＭＳ Ｐゴシック" panose="020B0600070205080204" pitchFamily="50" charset="-128"/>
                <a:ea typeface="ＭＳ Ｐゴシック" panose="020B0600070205080204" pitchFamily="50" charset="-128"/>
              </a:rPr>
              <a:t>版</a:t>
            </a:r>
            <a:endParaRPr kumimoji="1" lang="en-US" altLang="ja-JP" sz="1400" b="0" dirty="0">
              <a:latin typeface="ＭＳ Ｐゴシック" panose="020B0600070205080204" pitchFamily="50" charset="-128"/>
              <a:ea typeface="ＭＳ Ｐゴシック" panose="020B0600070205080204" pitchFamily="50" charset="-128"/>
            </a:endParaRPr>
          </a:p>
        </p:txBody>
      </p:sp>
      <p:sp>
        <p:nvSpPr>
          <p:cNvPr id="2" name="字幕 2">
            <a:extLst>
              <a:ext uri="{FF2B5EF4-FFF2-40B4-BE49-F238E27FC236}">
                <a16:creationId xmlns:a16="http://schemas.microsoft.com/office/drawing/2014/main" id="{9FEE444C-A0DF-A7CF-99DB-5005C5083377}"/>
              </a:ext>
            </a:extLst>
          </p:cNvPr>
          <p:cNvSpPr txBox="1">
            <a:spLocks/>
          </p:cNvSpPr>
          <p:nvPr/>
        </p:nvSpPr>
        <p:spPr>
          <a:xfrm>
            <a:off x="10970" y="6818"/>
            <a:ext cx="12158301" cy="648000"/>
          </a:xfrm>
          <a:prstGeom prst="rect">
            <a:avLst/>
          </a:prstGeom>
          <a:solidFill>
            <a:schemeClr val="accent1">
              <a:lumMod val="7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kumimoji="0" lang="en-US" altLang="ja-JP"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2</a:t>
            </a:r>
            <a:r>
              <a:rPr kumimoji="0" lang="ja-JP" altLang="en-US"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　</a:t>
            </a:r>
            <a:r>
              <a:rPr kumimoji="0" lang="ja-JP" altLang="en-US" sz="4000" b="1" dirty="0">
                <a:solidFill>
                  <a:schemeClr val="bg1"/>
                </a:solidFill>
                <a:latin typeface="ＭＳ ゴシック" panose="020B0609070205080204" pitchFamily="49" charset="-128"/>
                <a:ea typeface="ＭＳ ゴシック" panose="020B0609070205080204" pitchFamily="49" charset="-128"/>
                <a:cs typeface="Calibri" panose="020F0502020204030204" pitchFamily="34" charset="0"/>
              </a:rPr>
              <a:t>日本の課題</a:t>
            </a:r>
            <a:r>
              <a:rPr kumimoji="0" lang="ja-JP" altLang="en-US" sz="2400" b="1" dirty="0">
                <a:solidFill>
                  <a:schemeClr val="bg1"/>
                </a:solidFill>
                <a:latin typeface="ＭＳ ゴシック" panose="020B0609070205080204" pitchFamily="49" charset="-128"/>
                <a:ea typeface="ＭＳ ゴシック" panose="020B0609070205080204" pitchFamily="49" charset="-128"/>
                <a:cs typeface="Calibri" panose="020F0502020204030204" pitchFamily="34" charset="0"/>
              </a:rPr>
              <a:t>（課題</a:t>
            </a:r>
            <a:r>
              <a:rPr kumimoji="0" lang="en-US" altLang="ja-JP" sz="2400" b="1" dirty="0">
                <a:solidFill>
                  <a:schemeClr val="bg1"/>
                </a:solidFill>
                <a:latin typeface="Calibri" panose="020F0502020204030204" pitchFamily="34" charset="0"/>
                <a:ea typeface="ＭＳ ゴシック" panose="020B0609070205080204" pitchFamily="49" charset="-128"/>
                <a:cs typeface="Calibri" panose="020F0502020204030204" pitchFamily="34" charset="0"/>
              </a:rPr>
              <a:t>2</a:t>
            </a:r>
            <a:r>
              <a:rPr kumimoji="0" lang="ja-JP" altLang="en-US" sz="2400" b="1" dirty="0">
                <a:solidFill>
                  <a:schemeClr val="bg1"/>
                </a:solidFill>
                <a:latin typeface="ＭＳ ゴシック" panose="020B0609070205080204" pitchFamily="49" charset="-128"/>
                <a:ea typeface="ＭＳ ゴシック" panose="020B0609070205080204" pitchFamily="49" charset="-128"/>
                <a:cs typeface="Calibri" panose="020F0502020204030204" pitchFamily="34" charset="0"/>
              </a:rPr>
              <a:t>）</a:t>
            </a:r>
            <a:endParaRPr kumimoji="0" lang="en-US" altLang="ja-JP" sz="24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endParaRPr>
          </a:p>
        </p:txBody>
      </p:sp>
      <p:pic>
        <p:nvPicPr>
          <p:cNvPr id="7" name="図 6">
            <a:extLst>
              <a:ext uri="{FF2B5EF4-FFF2-40B4-BE49-F238E27FC236}">
                <a16:creationId xmlns:a16="http://schemas.microsoft.com/office/drawing/2014/main" id="{09510FE7-00DF-68B3-D91F-20E6755C1C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0231" y="2506709"/>
            <a:ext cx="5544922" cy="2750515"/>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a:extLst>
              <a:ext uri="{FF2B5EF4-FFF2-40B4-BE49-F238E27FC236}">
                <a16:creationId xmlns:a16="http://schemas.microsoft.com/office/drawing/2014/main" id="{C88BEE7F-04DC-B6A1-9480-AC8C7F36E4E3}"/>
              </a:ext>
            </a:extLst>
          </p:cNvPr>
          <p:cNvPicPr>
            <a:picLocks noChangeAspect="1"/>
          </p:cNvPicPr>
          <p:nvPr/>
        </p:nvPicPr>
        <p:blipFill>
          <a:blip r:embed="rId4"/>
          <a:stretch>
            <a:fillRect/>
          </a:stretch>
        </p:blipFill>
        <p:spPr>
          <a:xfrm>
            <a:off x="580550" y="2477708"/>
            <a:ext cx="5792267" cy="2819217"/>
          </a:xfrm>
          <a:prstGeom prst="rect">
            <a:avLst/>
          </a:prstGeom>
        </p:spPr>
      </p:pic>
      <p:sp>
        <p:nvSpPr>
          <p:cNvPr id="5" name="矢印: 下 4">
            <a:extLst>
              <a:ext uri="{FF2B5EF4-FFF2-40B4-BE49-F238E27FC236}">
                <a16:creationId xmlns:a16="http://schemas.microsoft.com/office/drawing/2014/main" id="{81B12879-418C-7D16-DA62-4DC7D653A51C}"/>
              </a:ext>
            </a:extLst>
          </p:cNvPr>
          <p:cNvSpPr/>
          <p:nvPr/>
        </p:nvSpPr>
        <p:spPr>
          <a:xfrm rot="2100000">
            <a:off x="5570136" y="3602183"/>
            <a:ext cx="190005" cy="247689"/>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156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25EC580-8ADE-44ED-ACAA-F0417F8730E5}"/>
              </a:ext>
            </a:extLst>
          </p:cNvPr>
          <p:cNvSpPr txBox="1"/>
          <p:nvPr/>
        </p:nvSpPr>
        <p:spPr>
          <a:xfrm>
            <a:off x="69173" y="921649"/>
            <a:ext cx="12060000" cy="1233736"/>
          </a:xfrm>
          <a:prstGeom prst="rect">
            <a:avLst/>
          </a:prstGeom>
          <a:noFill/>
        </p:spPr>
        <p:txBody>
          <a:bodyPr wrap="square">
            <a:spAutoFit/>
          </a:bodyPr>
          <a:lstStyle/>
          <a:p>
            <a:pPr indent="139700" algn="l">
              <a:lnSpc>
                <a:spcPct val="115000"/>
              </a:lnSpc>
            </a:pPr>
            <a:r>
              <a:rPr lang="ja-JP" altLang="en-US" sz="2200" kern="100" dirty="0">
                <a:latin typeface="Calibri" panose="020F0502020204030204" pitchFamily="34" charset="0"/>
                <a:ea typeface="ＭＳ 明朝" panose="02020609040205080304" pitchFamily="17" charset="-128"/>
                <a:cs typeface="Calibri" panose="020F0502020204030204" pitchFamily="34" charset="0"/>
              </a:rPr>
              <a:t>　</a:t>
            </a:r>
            <a:r>
              <a:rPr lang="en-US" altLang="ja-JP" sz="2200" kern="100" dirty="0">
                <a:effectLst/>
                <a:latin typeface="Calibri" panose="020F0502020204030204" pitchFamily="34" charset="0"/>
                <a:ea typeface="ＭＳ 明朝" panose="02020609040205080304" pitchFamily="17" charset="-128"/>
                <a:cs typeface="Times New Roman" panose="02020603050405020304" pitchFamily="18" charset="0"/>
              </a:rPr>
              <a:t> 2</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つの課題をグラフ</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化すると</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、日本は理想的な位置から最も遠い国</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であることが分かります</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。また、日本は国産資源がなく、国際的なガスパイプラインや送電網もないなど、エネルギーの周辺環境に恵まれていないため、</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日本</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単独でのエネルギー安定供給体制が必要となっています。</a:t>
            </a:r>
            <a:endPar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テキスト ボックス 151">
            <a:extLst>
              <a:ext uri="{FF2B5EF4-FFF2-40B4-BE49-F238E27FC236}">
                <a16:creationId xmlns:a16="http://schemas.microsoft.com/office/drawing/2014/main" id="{403EBE83-DD90-41B0-A51F-26E83A4B0CEF}"/>
              </a:ext>
            </a:extLst>
          </p:cNvPr>
          <p:cNvSpPr txBox="1"/>
          <p:nvPr/>
        </p:nvSpPr>
        <p:spPr>
          <a:xfrm>
            <a:off x="232937" y="6440441"/>
            <a:ext cx="6300000" cy="32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2000" b="0" dirty="0">
                <a:solidFill>
                  <a:schemeClr val="dk1"/>
                </a:solidFill>
                <a:effectLst/>
                <a:latin typeface="ＭＳ Ｐゴシック" panose="020B0600070205080204" pitchFamily="50" charset="-128"/>
                <a:ea typeface="ＭＳ Ｐゴシック" panose="020B0600070205080204" pitchFamily="50" charset="-128"/>
                <a:cs typeface="+mn-cs"/>
              </a:rPr>
              <a:t>1</a:t>
            </a:r>
            <a:r>
              <a:rPr kumimoji="1" lang="ja-JP" altLang="en-US" sz="2000" b="0" dirty="0">
                <a:solidFill>
                  <a:schemeClr val="dk1"/>
                </a:solidFill>
                <a:effectLst/>
                <a:latin typeface="ＭＳ Ｐゴシック" panose="020B0600070205080204" pitchFamily="50" charset="-128"/>
                <a:ea typeface="ＭＳ Ｐゴシック" panose="020B0600070205080204" pitchFamily="50" charset="-128"/>
                <a:cs typeface="+mn-cs"/>
              </a:rPr>
              <a:t>人当たり</a:t>
            </a:r>
            <a:r>
              <a:rPr kumimoji="1" lang="en-US" altLang="ja-JP" sz="2000" b="0" dirty="0">
                <a:solidFill>
                  <a:schemeClr val="dk1"/>
                </a:solidFill>
                <a:effectLst/>
                <a:latin typeface="ＭＳ Ｐゴシック" panose="020B0600070205080204" pitchFamily="50" charset="-128"/>
                <a:ea typeface="ＭＳ Ｐゴシック" panose="020B0600070205080204" pitchFamily="50" charset="-128"/>
                <a:cs typeface="+mn-cs"/>
              </a:rPr>
              <a:t>CO2</a:t>
            </a:r>
            <a:r>
              <a:rPr kumimoji="1" lang="ja-JP" altLang="en-US" sz="2000" b="0" dirty="0">
                <a:solidFill>
                  <a:schemeClr val="dk1"/>
                </a:solidFill>
                <a:effectLst/>
                <a:latin typeface="ＭＳ Ｐゴシック" panose="020B0600070205080204" pitchFamily="50" charset="-128"/>
                <a:ea typeface="ＭＳ Ｐゴシック" panose="020B0600070205080204" pitchFamily="50" charset="-128"/>
                <a:cs typeface="+mn-cs"/>
              </a:rPr>
              <a:t>排出量と一次エネルギー自給率</a:t>
            </a:r>
            <a:r>
              <a:rPr kumimoji="1" lang="ja-JP" altLang="en-US" sz="2000" b="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2000" b="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rPr>
              <a:t>2020</a:t>
            </a:r>
            <a:r>
              <a:rPr kumimoji="1" lang="ja-JP" altLang="en-US" sz="2000" b="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rPr>
              <a:t>年）</a:t>
            </a:r>
            <a:endParaRPr kumimoji="1" lang="ja-JP" altLang="en-US" sz="20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6" name="テキスト ボックス 4">
            <a:extLst>
              <a:ext uri="{FF2B5EF4-FFF2-40B4-BE49-F238E27FC236}">
                <a16:creationId xmlns:a16="http://schemas.microsoft.com/office/drawing/2014/main" id="{7127279A-C057-44EA-82D8-4CBC8E4BF1DD}"/>
              </a:ext>
            </a:extLst>
          </p:cNvPr>
          <p:cNvSpPr txBox="1"/>
          <p:nvPr/>
        </p:nvSpPr>
        <p:spPr>
          <a:xfrm>
            <a:off x="7416095" y="6378360"/>
            <a:ext cx="4212000" cy="324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000" b="0" dirty="0">
                <a:solidFill>
                  <a:schemeClr val="tx1"/>
                </a:solidFill>
                <a:latin typeface="ＭＳ Ｐゴシック" panose="020B0600070205080204" pitchFamily="50" charset="-128"/>
                <a:ea typeface="ＭＳ Ｐゴシック" panose="020B0600070205080204" pitchFamily="50" charset="-128"/>
              </a:rPr>
              <a:t>エネルギーの安定供給に関する環境</a:t>
            </a:r>
          </a:p>
        </p:txBody>
      </p:sp>
      <p:sp>
        <p:nvSpPr>
          <p:cNvPr id="17" name="テキスト ボックス 5">
            <a:extLst>
              <a:ext uri="{FF2B5EF4-FFF2-40B4-BE49-F238E27FC236}">
                <a16:creationId xmlns:a16="http://schemas.microsoft.com/office/drawing/2014/main" id="{3180ADB0-81BE-4957-B61A-B6FF6D0575A4}"/>
              </a:ext>
            </a:extLst>
          </p:cNvPr>
          <p:cNvSpPr txBox="1"/>
          <p:nvPr/>
        </p:nvSpPr>
        <p:spPr>
          <a:xfrm>
            <a:off x="6692608" y="5914019"/>
            <a:ext cx="5256000" cy="216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出典：</a:t>
            </a:r>
            <a:r>
              <a:rPr kumimoji="1" lang="ja-JP" altLang="en-US" sz="1200" b="0" dirty="0">
                <a:solidFill>
                  <a:schemeClr val="dk1"/>
                </a:solidFill>
                <a:effectLst/>
                <a:latin typeface="ＭＳ Ｐゴシック" panose="020B0600070205080204" pitchFamily="50" charset="-128"/>
                <a:ea typeface="ＭＳ Ｐゴシック" panose="020B0600070205080204" pitchFamily="50" charset="-128"/>
                <a:cs typeface="+mn-cs"/>
              </a:rPr>
              <a:t>エネルギー情勢懇談会提言資料、日本のエネルギー</a:t>
            </a:r>
            <a:r>
              <a:rPr kumimoji="1" lang="en-US" altLang="ja-JP" sz="1200" b="0" dirty="0">
                <a:solidFill>
                  <a:schemeClr val="dk1"/>
                </a:solidFill>
                <a:effectLst/>
                <a:latin typeface="ＭＳ Ｐゴシック" panose="020B0600070205080204" pitchFamily="50" charset="-128"/>
                <a:ea typeface="ＭＳ Ｐゴシック" panose="020B0600070205080204" pitchFamily="50" charset="-128"/>
                <a:cs typeface="+mn-cs"/>
              </a:rPr>
              <a:t>2023</a:t>
            </a:r>
            <a:r>
              <a:rPr kumimoji="1" lang="ja-JP" altLang="en-US" sz="1200" b="0" dirty="0">
                <a:solidFill>
                  <a:schemeClr val="dk1"/>
                </a:solidFill>
                <a:effectLst/>
                <a:latin typeface="ＭＳ Ｐゴシック" panose="020B0600070205080204" pitchFamily="50" charset="-128"/>
                <a:ea typeface="ＭＳ Ｐゴシック" panose="020B0600070205080204" pitchFamily="50" charset="-128"/>
                <a:cs typeface="+mn-cs"/>
              </a:rPr>
              <a:t>から作成</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p:txBody>
      </p:sp>
      <p:sp>
        <p:nvSpPr>
          <p:cNvPr id="21" name="スライド番号プレースホルダー 6">
            <a:extLst>
              <a:ext uri="{FF2B5EF4-FFF2-40B4-BE49-F238E27FC236}">
                <a16:creationId xmlns:a16="http://schemas.microsoft.com/office/drawing/2014/main" id="{419E3C12-C00C-4428-969A-E1CCBD537138}"/>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7</a:t>
            </a:r>
          </a:p>
        </p:txBody>
      </p:sp>
      <p:sp>
        <p:nvSpPr>
          <p:cNvPr id="13" name="テキスト ボックス 5">
            <a:extLst>
              <a:ext uri="{FF2B5EF4-FFF2-40B4-BE49-F238E27FC236}">
                <a16:creationId xmlns:a16="http://schemas.microsoft.com/office/drawing/2014/main" id="{E8977E99-0CBA-4B53-BC9D-368CC2B004D8}"/>
              </a:ext>
            </a:extLst>
          </p:cNvPr>
          <p:cNvSpPr txBox="1"/>
          <p:nvPr/>
        </p:nvSpPr>
        <p:spPr>
          <a:xfrm>
            <a:off x="2480608" y="6187557"/>
            <a:ext cx="4212000" cy="216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出典：</a:t>
            </a:r>
            <a:r>
              <a:rPr kumimoji="1" lang="ja-JP" altLang="en-US" sz="1200" b="0" dirty="0">
                <a:solidFill>
                  <a:schemeClr val="dk1"/>
                </a:solidFill>
                <a:effectLst/>
                <a:latin typeface="ＭＳ Ｐゴシック" panose="020B0600070205080204" pitchFamily="50" charset="-128"/>
                <a:ea typeface="ＭＳ Ｐゴシック" panose="020B0600070205080204" pitchFamily="50" charset="-128"/>
                <a:cs typeface="+mn-cs"/>
              </a:rPr>
              <a:t>エネルギー白書</a:t>
            </a:r>
            <a:r>
              <a:rPr kumimoji="1" lang="en-US" altLang="ja-JP" sz="1200" b="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rPr>
              <a:t>2023</a:t>
            </a:r>
            <a:r>
              <a:rPr kumimoji="1" lang="ja-JP" altLang="en-US" sz="1200" b="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200" b="0" dirty="0">
                <a:solidFill>
                  <a:schemeClr val="dk1"/>
                </a:solidFill>
                <a:effectLst/>
                <a:latin typeface="ＭＳ Ｐゴシック" panose="020B0600070205080204" pitchFamily="50" charset="-128"/>
                <a:ea typeface="ＭＳ Ｐゴシック" panose="020B0600070205080204" pitchFamily="50" charset="-128"/>
                <a:cs typeface="+mn-cs"/>
              </a:rPr>
              <a:t>日本のエネルギー</a:t>
            </a:r>
            <a:r>
              <a:rPr kumimoji="1" lang="en-US" altLang="ja-JP" sz="1200" b="0" dirty="0">
                <a:solidFill>
                  <a:schemeClr val="dk1"/>
                </a:solidFill>
                <a:effectLst/>
                <a:latin typeface="Calibri" panose="020F0502020204030204" pitchFamily="34" charset="0"/>
                <a:ea typeface="ＭＳ Ｐゴシック" panose="020B0600070205080204" pitchFamily="50" charset="-128"/>
                <a:cs typeface="Calibri" panose="020F0502020204030204" pitchFamily="34" charset="0"/>
              </a:rPr>
              <a:t>2023</a:t>
            </a:r>
            <a:r>
              <a:rPr kumimoji="1" lang="ja-JP" altLang="en-US" sz="1200" b="0" dirty="0">
                <a:solidFill>
                  <a:schemeClr val="dk1"/>
                </a:solidFill>
                <a:effectLst/>
                <a:latin typeface="ＭＳ Ｐゴシック" panose="020B0600070205080204" pitchFamily="50" charset="-128"/>
                <a:ea typeface="ＭＳ Ｐゴシック" panose="020B0600070205080204" pitchFamily="50" charset="-128"/>
                <a:cs typeface="+mn-cs"/>
              </a:rPr>
              <a:t>等から作成</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p:txBody>
      </p:sp>
      <p:sp>
        <p:nvSpPr>
          <p:cNvPr id="6" name="字幕 2">
            <a:extLst>
              <a:ext uri="{FF2B5EF4-FFF2-40B4-BE49-F238E27FC236}">
                <a16:creationId xmlns:a16="http://schemas.microsoft.com/office/drawing/2014/main" id="{1025380D-34DB-1C60-8C0B-E83167647EFD}"/>
              </a:ext>
            </a:extLst>
          </p:cNvPr>
          <p:cNvSpPr txBox="1">
            <a:spLocks/>
          </p:cNvSpPr>
          <p:nvPr/>
        </p:nvSpPr>
        <p:spPr>
          <a:xfrm>
            <a:off x="10970" y="6818"/>
            <a:ext cx="12158301" cy="648000"/>
          </a:xfrm>
          <a:prstGeom prst="rect">
            <a:avLst/>
          </a:prstGeom>
          <a:solidFill>
            <a:schemeClr val="accent1">
              <a:lumMod val="7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kumimoji="0" lang="en-US" altLang="ja-JP"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2</a:t>
            </a:r>
            <a:r>
              <a:rPr kumimoji="0" lang="ja-JP" altLang="en-US" sz="40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rPr>
              <a:t>　</a:t>
            </a:r>
            <a:r>
              <a:rPr kumimoji="0" lang="ja-JP" altLang="en-US" sz="4000" b="1" dirty="0">
                <a:solidFill>
                  <a:schemeClr val="bg1"/>
                </a:solidFill>
                <a:latin typeface="ＭＳ ゴシック" panose="020B0609070205080204" pitchFamily="49" charset="-128"/>
                <a:ea typeface="ＭＳ ゴシック" panose="020B0609070205080204" pitchFamily="49" charset="-128"/>
                <a:cs typeface="Calibri" panose="020F0502020204030204" pitchFamily="34" charset="0"/>
              </a:rPr>
              <a:t>日本の課題</a:t>
            </a:r>
            <a:r>
              <a:rPr kumimoji="0" lang="ja-JP" altLang="en-US" sz="2400" b="1" dirty="0">
                <a:solidFill>
                  <a:schemeClr val="bg1"/>
                </a:solidFill>
                <a:latin typeface="ＭＳ ゴシック" panose="020B0609070205080204" pitchFamily="49" charset="-128"/>
                <a:ea typeface="ＭＳ ゴシック" panose="020B0609070205080204" pitchFamily="49" charset="-128"/>
                <a:cs typeface="Calibri" panose="020F0502020204030204" pitchFamily="34" charset="0"/>
              </a:rPr>
              <a:t>（海外との比較）</a:t>
            </a:r>
            <a:endParaRPr kumimoji="0" lang="en-US" altLang="ja-JP" sz="24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Calibri" panose="020F0502020204030204" pitchFamily="34" charset="0"/>
            </a:endParaRPr>
          </a:p>
        </p:txBody>
      </p:sp>
      <p:pic>
        <p:nvPicPr>
          <p:cNvPr id="3" name="図 2">
            <a:extLst>
              <a:ext uri="{FF2B5EF4-FFF2-40B4-BE49-F238E27FC236}">
                <a16:creationId xmlns:a16="http://schemas.microsoft.com/office/drawing/2014/main" id="{A41E0C23-500F-33D7-E0E0-AB8D13B9512E}"/>
              </a:ext>
            </a:extLst>
          </p:cNvPr>
          <p:cNvPicPr>
            <a:picLocks noChangeAspect="1"/>
          </p:cNvPicPr>
          <p:nvPr/>
        </p:nvPicPr>
        <p:blipFill>
          <a:blip r:embed="rId3"/>
          <a:stretch>
            <a:fillRect/>
          </a:stretch>
        </p:blipFill>
        <p:spPr>
          <a:xfrm>
            <a:off x="6573058" y="2512128"/>
            <a:ext cx="5393817" cy="3394710"/>
          </a:xfrm>
          <a:prstGeom prst="rect">
            <a:avLst/>
          </a:prstGeom>
        </p:spPr>
      </p:pic>
      <p:pic>
        <p:nvPicPr>
          <p:cNvPr id="5" name="図 4">
            <a:extLst>
              <a:ext uri="{FF2B5EF4-FFF2-40B4-BE49-F238E27FC236}">
                <a16:creationId xmlns:a16="http://schemas.microsoft.com/office/drawing/2014/main" id="{0EEE7CFD-917D-177C-C6F7-BA5DA054FAA0}"/>
              </a:ext>
            </a:extLst>
          </p:cNvPr>
          <p:cNvPicPr>
            <a:picLocks noChangeAspect="1"/>
          </p:cNvPicPr>
          <p:nvPr/>
        </p:nvPicPr>
        <p:blipFill>
          <a:blip r:embed="rId4"/>
          <a:stretch>
            <a:fillRect/>
          </a:stretch>
        </p:blipFill>
        <p:spPr>
          <a:xfrm>
            <a:off x="345300" y="2293979"/>
            <a:ext cx="6075274" cy="3822192"/>
          </a:xfrm>
          <a:prstGeom prst="rect">
            <a:avLst/>
          </a:prstGeom>
        </p:spPr>
      </p:pic>
      <p:sp>
        <p:nvSpPr>
          <p:cNvPr id="8" name="テキスト ボックス 5">
            <a:extLst>
              <a:ext uri="{FF2B5EF4-FFF2-40B4-BE49-F238E27FC236}">
                <a16:creationId xmlns:a16="http://schemas.microsoft.com/office/drawing/2014/main" id="{E3BF06BB-DFDB-0175-4DC4-42A248CCEDC4}"/>
              </a:ext>
            </a:extLst>
          </p:cNvPr>
          <p:cNvSpPr txBox="1"/>
          <p:nvPr/>
        </p:nvSpPr>
        <p:spPr>
          <a:xfrm>
            <a:off x="345300" y="6117092"/>
            <a:ext cx="1944000" cy="216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（参考）ロシアは、自給率</a:t>
            </a:r>
            <a:r>
              <a:rPr kumimoji="1" lang="en-US" altLang="ja-JP" sz="12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189%</a:t>
            </a:r>
            <a:endParaRPr kumimoji="1" lang="ja-JP" altLang="en-US" sz="12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p:txBody>
      </p:sp>
    </p:spTree>
    <p:extLst>
      <p:ext uri="{BB962C8B-B14F-4D97-AF65-F5344CB8AC3E}">
        <p14:creationId xmlns:p14="http://schemas.microsoft.com/office/powerpoint/2010/main" val="461780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292E9056-ACD9-4D23-8BC8-DA74BCDAC7C2}"/>
              </a:ext>
            </a:extLst>
          </p:cNvPr>
          <p:cNvSpPr txBox="1"/>
          <p:nvPr/>
        </p:nvSpPr>
        <p:spPr>
          <a:xfrm>
            <a:off x="149163" y="5112708"/>
            <a:ext cx="11880000" cy="1693862"/>
          </a:xfrm>
          <a:prstGeom prst="rect">
            <a:avLst/>
          </a:prstGeom>
          <a:noFill/>
        </p:spPr>
        <p:txBody>
          <a:bodyPr wrap="square">
            <a:spAutoFit/>
          </a:bodyPr>
          <a:lstStyle/>
          <a:p>
            <a:pPr algn="l">
              <a:lnSpc>
                <a:spcPct val="115000"/>
              </a:lnSpc>
            </a:pPr>
            <a:r>
              <a:rPr lang="ja-JP" altLang="ja-JP" sz="2200" b="1" kern="1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200" b="1" kern="100" dirty="0">
                <a:effectLst/>
                <a:latin typeface="Calibri" panose="020F0502020204030204" pitchFamily="34" charset="0"/>
                <a:ea typeface="ＭＳ 明朝" panose="02020609040205080304" pitchFamily="17" charset="-128"/>
                <a:cs typeface="Times New Roman" panose="02020603050405020304" pitchFamily="18" charset="0"/>
              </a:rPr>
              <a:t>2</a:t>
            </a:r>
            <a:r>
              <a:rPr lang="ja-JP" altLang="ja-JP" sz="2200" b="1"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en-US" sz="2200" b="1" kern="100" dirty="0">
                <a:effectLst/>
                <a:latin typeface="ＭＳ ゴシック" panose="020B0609070205080204" pitchFamily="49" charset="-128"/>
                <a:ea typeface="ＭＳ ゴシック" panose="020B0609070205080204" pitchFamily="49" charset="-128"/>
                <a:cs typeface="Calibri" panose="020F0502020204030204" pitchFamily="34" charset="0"/>
              </a:rPr>
              <a:t>いろいろな発電</a:t>
            </a:r>
            <a:endParaRPr lang="en-US" altLang="ja-JP" sz="2200" b="1" kern="100" dirty="0">
              <a:effectLst/>
              <a:latin typeface="ＭＳ ゴシック" panose="020B0609070205080204" pitchFamily="49" charset="-128"/>
              <a:ea typeface="ＭＳ ゴシック" panose="020B0609070205080204" pitchFamily="49" charset="-128"/>
              <a:cs typeface="Calibri" panose="020F0502020204030204" pitchFamily="34" charset="0"/>
            </a:endParaRPr>
          </a:p>
          <a:p>
            <a:pPr algn="l">
              <a:lnSpc>
                <a:spcPct val="115000"/>
              </a:lnSpc>
            </a:pPr>
            <a:endParaRPr lang="ja-JP" altLang="ja-JP" sz="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9700">
              <a:lnSpc>
                <a:spcPct val="115000"/>
              </a:lnSpc>
            </a:pP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　社会のインフラとして</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安定した電力</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は</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重要で</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、発電には火力、原子力、再エネがあります。</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原子力発電は</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少ない</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燃料で</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多大な</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電力が得られ、また燃料の在庫が確保しやすい</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準国産エネルギー</a:t>
            </a:r>
            <a:r>
              <a:rPr lang="ja-JP" altLang="ja-JP" sz="2200" kern="100" baseline="30000" dirty="0">
                <a:solidFill>
                  <a:srgbClr val="FF0000"/>
                </a:solidFill>
                <a:effectLst/>
                <a:latin typeface="Calibri" panose="020F0502020204030204" pitchFamily="34" charset="0"/>
                <a:ea typeface="ＭＳ 明朝" panose="02020609040205080304" pitchFamily="17" charset="-128"/>
                <a:cs typeface="Calibri" panose="020F0502020204030204" pitchFamily="34" charset="0"/>
              </a:rPr>
              <a:t>＊</a:t>
            </a:r>
            <a:r>
              <a:rPr lang="en-US" altLang="ja-JP" sz="2200" kern="100" baseline="30000" dirty="0">
                <a:solidFill>
                  <a:srgbClr val="FF0000"/>
                </a:solidFill>
                <a:effectLst/>
                <a:latin typeface="Calibri" panose="020F0502020204030204" pitchFamily="34" charset="0"/>
                <a:ea typeface="ＭＳ 明朝" panose="02020609040205080304" pitchFamily="17" charset="-128"/>
                <a:cs typeface="Calibri" panose="020F0502020204030204" pitchFamily="34" charset="0"/>
              </a:rPr>
              <a:t>5</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で</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す。そして</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発電時に</a:t>
            </a:r>
            <a:r>
              <a:rPr lang="en-US" altLang="ja-JP" sz="2200" kern="100" dirty="0">
                <a:effectLst/>
                <a:latin typeface="Calibri" panose="020F0502020204030204" pitchFamily="34" charset="0"/>
                <a:ea typeface="ＭＳ 明朝" panose="02020609040205080304" pitchFamily="17" charset="-128"/>
                <a:cs typeface="Times New Roman" panose="02020603050405020304" pitchFamily="18" charset="0"/>
              </a:rPr>
              <a:t>CO2</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を出</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さ</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ない利点もあります。</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しかし、</a:t>
            </a:r>
            <a:r>
              <a:rPr lang="en-US" altLang="ja-JP" sz="2200" dirty="0">
                <a:effectLst/>
                <a:latin typeface="Calibri" panose="020F0502020204030204" pitchFamily="34" charset="0"/>
                <a:ea typeface="ＭＳ 明朝" panose="02020609040205080304" pitchFamily="17" charset="-128"/>
              </a:rPr>
              <a:t>2011</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（平成</a:t>
            </a:r>
            <a:r>
              <a:rPr lang="en-US" altLang="ja-JP" sz="2200" dirty="0">
                <a:effectLst/>
                <a:latin typeface="Calibri" panose="020F0502020204030204" pitchFamily="34" charset="0"/>
                <a:ea typeface="ＭＳ 明朝" panose="02020609040205080304" pitchFamily="17" charset="-128"/>
              </a:rPr>
              <a:t>23</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）年</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a:t>
            </a:r>
            <a:endPar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 name="字幕 2">
            <a:extLst>
              <a:ext uri="{FF2B5EF4-FFF2-40B4-BE49-F238E27FC236}">
                <a16:creationId xmlns:a16="http://schemas.microsoft.com/office/drawing/2014/main" id="{A87ACA29-674C-4253-9BE5-DA23E5BBAF4C}"/>
              </a:ext>
            </a:extLst>
          </p:cNvPr>
          <p:cNvSpPr txBox="1">
            <a:spLocks/>
          </p:cNvSpPr>
          <p:nvPr/>
        </p:nvSpPr>
        <p:spPr>
          <a:xfrm>
            <a:off x="10970" y="29120"/>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ＭＳ ゴシック" panose="020B0609070205080204" pitchFamily="49" charset="-128"/>
                <a:ea typeface="游明朝" panose="02020400000000000000" pitchFamily="18" charset="-128"/>
                <a:cs typeface="Calibri" panose="020F0502020204030204" pitchFamily="34" charset="0"/>
              </a:rPr>
              <a:t>3</a:t>
            </a:r>
            <a:r>
              <a:rPr lang="ja-JP" altLang="ja-JP"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　</a:t>
            </a:r>
            <a:r>
              <a:rPr lang="ja-JP" altLang="en-US"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エネルギーを考える</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（消費と電力）</a:t>
            </a:r>
            <a:endParaRPr lang="en-US" altLang="ja-JP"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endParaRPr>
          </a:p>
        </p:txBody>
      </p:sp>
      <p:sp>
        <p:nvSpPr>
          <p:cNvPr id="4" name="テキスト ボックス 3">
            <a:extLst>
              <a:ext uri="{FF2B5EF4-FFF2-40B4-BE49-F238E27FC236}">
                <a16:creationId xmlns:a16="http://schemas.microsoft.com/office/drawing/2014/main" id="{25EC6E6C-D844-469B-B674-B929D690F154}"/>
              </a:ext>
            </a:extLst>
          </p:cNvPr>
          <p:cNvSpPr txBox="1"/>
          <p:nvPr/>
        </p:nvSpPr>
        <p:spPr>
          <a:xfrm>
            <a:off x="193051" y="687770"/>
            <a:ext cx="3564000" cy="4419223"/>
          </a:xfrm>
          <a:prstGeom prst="rect">
            <a:avLst/>
          </a:prstGeom>
          <a:noFill/>
        </p:spPr>
        <p:txBody>
          <a:bodyPr wrap="square">
            <a:spAutoFit/>
          </a:bodyPr>
          <a:lstStyle/>
          <a:p>
            <a:pPr algn="l">
              <a:lnSpc>
                <a:spcPct val="115000"/>
              </a:lnSpc>
            </a:pPr>
            <a:r>
              <a:rPr lang="ja-JP" altLang="ja-JP" sz="2200" b="1" kern="100" dirty="0">
                <a:effectLst/>
                <a:latin typeface="Calibri" panose="020F0502020204030204" pitchFamily="34" charset="0"/>
                <a:ea typeface="ＭＳ ゴシック" panose="020B0609070205080204" pitchFamily="49" charset="-128"/>
                <a:cs typeface="Calibri" panose="020F0502020204030204" pitchFamily="34" charset="0"/>
              </a:rPr>
              <a:t>（</a:t>
            </a:r>
            <a:r>
              <a:rPr lang="en-US" altLang="ja-JP" sz="2200" b="1" kern="100" dirty="0">
                <a:effectLst/>
                <a:latin typeface="Calibri" panose="020F0502020204030204" pitchFamily="34" charset="0"/>
                <a:ea typeface="ＭＳ ゴシック" panose="020B0609070205080204" pitchFamily="49" charset="-128"/>
                <a:cs typeface="Times New Roman" panose="02020603050405020304" pitchFamily="18" charset="0"/>
              </a:rPr>
              <a:t>1</a:t>
            </a:r>
            <a:r>
              <a:rPr lang="ja-JP" altLang="ja-JP" sz="2200" b="1" kern="100" dirty="0">
                <a:effectLst/>
                <a:latin typeface="Calibri" panose="020F0502020204030204" pitchFamily="34" charset="0"/>
                <a:ea typeface="ＭＳ ゴシック" panose="020B0609070205080204" pitchFamily="49" charset="-128"/>
                <a:cs typeface="Calibri" panose="020F0502020204030204" pitchFamily="34" charset="0"/>
              </a:rPr>
              <a:t>）</a:t>
            </a:r>
            <a:r>
              <a:rPr lang="ja-JP" altLang="ja-JP" sz="2200" b="1" kern="100" dirty="0">
                <a:effectLst/>
                <a:latin typeface="游明朝" panose="02020400000000000000" pitchFamily="18" charset="-128"/>
                <a:ea typeface="ＭＳ ゴシック" panose="020B0609070205080204" pitchFamily="49" charset="-128"/>
                <a:cs typeface="Calibri" panose="020F0502020204030204" pitchFamily="34" charset="0"/>
              </a:rPr>
              <a:t>消費と電力</a:t>
            </a:r>
            <a:endParaRPr lang="en-US" altLang="ja-JP" sz="2200" b="1" kern="100" dirty="0">
              <a:effectLst/>
              <a:latin typeface="游明朝" panose="02020400000000000000" pitchFamily="18" charset="-128"/>
              <a:ea typeface="ＭＳ ゴシック" panose="020B0609070205080204" pitchFamily="49" charset="-128"/>
              <a:cs typeface="Calibri" panose="020F0502020204030204" pitchFamily="34" charset="0"/>
            </a:endParaRPr>
          </a:p>
          <a:p>
            <a:pPr algn="l">
              <a:lnSpc>
                <a:spcPct val="115000"/>
              </a:lnSpc>
            </a:pPr>
            <a:endParaRPr lang="ja-JP" altLang="ja-JP" sz="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ct val="115000"/>
              </a:lnSpc>
            </a:pPr>
            <a:r>
              <a:rPr lang="ja-JP" altLang="ja-JP" sz="2200" b="1" kern="100" dirty="0">
                <a:effectLst/>
                <a:latin typeface="游明朝" panose="02020400000000000000" pitchFamily="18" charset="-128"/>
                <a:ea typeface="ＭＳ ゴシック" panose="020B0609070205080204" pitchFamily="49" charset="-128"/>
                <a:cs typeface="Calibri" panose="020F0502020204030204" pitchFamily="34" charset="0"/>
              </a:rPr>
              <a:t>　</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日本のエネルギー消費を</a:t>
            </a:r>
            <a:r>
              <a:rPr lang="en-US" altLang="ja-JP" sz="2200" kern="100" dirty="0">
                <a:effectLst/>
                <a:latin typeface="Calibri" panose="020F0502020204030204" pitchFamily="34" charset="0"/>
                <a:ea typeface="ＭＳ 明朝" panose="02020609040205080304" pitchFamily="17" charset="-128"/>
                <a:cs typeface="Times New Roman" panose="02020603050405020304" pitchFamily="18" charset="0"/>
              </a:rPr>
              <a:t>1970</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年代と比べると全体では</a:t>
            </a:r>
            <a:r>
              <a:rPr lang="en-US" altLang="ja-JP" sz="2200" kern="100" dirty="0">
                <a:effectLst/>
                <a:latin typeface="Calibri" panose="020F0502020204030204" pitchFamily="34" charset="0"/>
                <a:ea typeface="ＭＳ 明朝" panose="02020609040205080304" pitchFamily="17" charset="-128"/>
                <a:cs typeface="Times New Roman" panose="02020603050405020304" pitchFamily="18" charset="0"/>
              </a:rPr>
              <a:t>2</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割ほど</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の</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増加</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ですが、</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家庭の消費量が</a:t>
            </a:r>
            <a:r>
              <a:rPr lang="en-US" altLang="ja-JP" sz="2200" kern="100" dirty="0">
                <a:effectLst/>
                <a:latin typeface="Calibri" panose="020F0502020204030204" pitchFamily="34" charset="0"/>
                <a:ea typeface="ＭＳ 明朝" panose="02020609040205080304" pitchFamily="17" charset="-128"/>
                <a:cs typeface="Times New Roman" panose="02020603050405020304" pitchFamily="18" charset="0"/>
              </a:rPr>
              <a:t>8</a:t>
            </a:r>
            <a:r>
              <a:rPr lang="ja-JP" altLang="en-US" sz="2200" kern="100" dirty="0">
                <a:effectLst/>
                <a:latin typeface="Calibri" panose="020F0502020204030204" pitchFamily="34" charset="0"/>
                <a:ea typeface="ＭＳ 明朝" panose="02020609040205080304" pitchFamily="17" charset="-128"/>
                <a:cs typeface="Times New Roman" panose="02020603050405020304" pitchFamily="18" charset="0"/>
              </a:rPr>
              <a:t>割も</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増えました。その要因として、エアコンや電子レンジ、温水洗浄便座などの普及があり、電気は私たちの生活の中で身近で必要不可欠なものとなっています。</a:t>
            </a:r>
            <a:endPar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7" name="テキスト ボックス 3">
            <a:extLst>
              <a:ext uri="{FF2B5EF4-FFF2-40B4-BE49-F238E27FC236}">
                <a16:creationId xmlns:a16="http://schemas.microsoft.com/office/drawing/2014/main" id="{26E88A6C-9C3E-425D-8AED-E0057DA11B1B}"/>
              </a:ext>
            </a:extLst>
          </p:cNvPr>
          <p:cNvSpPr txBox="1"/>
          <p:nvPr/>
        </p:nvSpPr>
        <p:spPr>
          <a:xfrm>
            <a:off x="5856938" y="5102185"/>
            <a:ext cx="4536000" cy="324000"/>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000" dirty="0">
                <a:latin typeface="ＭＳ Ｐゴシック" panose="020B0600070205080204" pitchFamily="50" charset="-128"/>
                <a:ea typeface="ＭＳ Ｐゴシック" panose="020B0600070205080204" pitchFamily="50" charset="-128"/>
              </a:rPr>
              <a:t>日本の部門別エネルギー消費量の推移</a:t>
            </a:r>
          </a:p>
        </p:txBody>
      </p:sp>
      <p:sp>
        <p:nvSpPr>
          <p:cNvPr id="28" name="テキスト ボックス 74">
            <a:extLst>
              <a:ext uri="{FF2B5EF4-FFF2-40B4-BE49-F238E27FC236}">
                <a16:creationId xmlns:a16="http://schemas.microsoft.com/office/drawing/2014/main" id="{34DA3695-5F61-46DF-9642-38955C622C3F}"/>
              </a:ext>
            </a:extLst>
          </p:cNvPr>
          <p:cNvSpPr txBox="1"/>
          <p:nvPr/>
        </p:nvSpPr>
        <p:spPr>
          <a:xfrm>
            <a:off x="9848321" y="4806530"/>
            <a:ext cx="2084213" cy="216000"/>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400" dirty="0">
                <a:latin typeface="+mn-lt"/>
                <a:ea typeface="ＭＳ Ｐゴシック" panose="020B0600070205080204" pitchFamily="50" charset="-128"/>
              </a:rPr>
              <a:t>出典：エネルギー白書</a:t>
            </a:r>
            <a:r>
              <a:rPr kumimoji="1" lang="en-US" altLang="ja-JP" sz="1400" dirty="0">
                <a:latin typeface="+mn-lt"/>
                <a:ea typeface="ＭＳ Ｐゴシック" panose="020B0600070205080204" pitchFamily="50" charset="-128"/>
              </a:rPr>
              <a:t>2023</a:t>
            </a:r>
            <a:endParaRPr kumimoji="1" lang="ja-JP" altLang="en-US" sz="1400" dirty="0">
              <a:latin typeface="+mn-lt"/>
              <a:ea typeface="ＭＳ Ｐゴシック" panose="020B0600070205080204" pitchFamily="50" charset="-128"/>
            </a:endParaRPr>
          </a:p>
        </p:txBody>
      </p:sp>
      <p:pic>
        <p:nvPicPr>
          <p:cNvPr id="5" name="図 4">
            <a:extLst>
              <a:ext uri="{FF2B5EF4-FFF2-40B4-BE49-F238E27FC236}">
                <a16:creationId xmlns:a16="http://schemas.microsoft.com/office/drawing/2014/main" id="{9BBF8D4C-8717-9FAE-A46E-F25AF41227C1}"/>
              </a:ext>
            </a:extLst>
          </p:cNvPr>
          <p:cNvPicPr>
            <a:picLocks noChangeAspect="1"/>
          </p:cNvPicPr>
          <p:nvPr/>
        </p:nvPicPr>
        <p:blipFill>
          <a:blip r:embed="rId3"/>
          <a:stretch>
            <a:fillRect/>
          </a:stretch>
        </p:blipFill>
        <p:spPr>
          <a:xfrm>
            <a:off x="3915881" y="1098337"/>
            <a:ext cx="8069610" cy="3631524"/>
          </a:xfrm>
          <a:prstGeom prst="rect">
            <a:avLst/>
          </a:prstGeom>
        </p:spPr>
      </p:pic>
      <p:sp>
        <p:nvSpPr>
          <p:cNvPr id="29" name="スライド番号プレースホルダー 6">
            <a:extLst>
              <a:ext uri="{FF2B5EF4-FFF2-40B4-BE49-F238E27FC236}">
                <a16:creationId xmlns:a16="http://schemas.microsoft.com/office/drawing/2014/main" id="{3AB0741E-5DA7-46CB-91A8-4EDBCB1B8CAD}"/>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8</a:t>
            </a:r>
            <a:endParaRPr kumimoji="1" lang="ja-JP" altLang="en-US"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756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AD46F29D-A541-42FD-ABDA-962275E61169}"/>
              </a:ext>
            </a:extLst>
          </p:cNvPr>
          <p:cNvSpPr txBox="1"/>
          <p:nvPr/>
        </p:nvSpPr>
        <p:spPr>
          <a:xfrm>
            <a:off x="282076" y="6389304"/>
            <a:ext cx="11880000" cy="455061"/>
          </a:xfrm>
          <a:prstGeom prst="rect">
            <a:avLst/>
          </a:prstGeom>
          <a:noFill/>
        </p:spPr>
        <p:txBody>
          <a:bodyPr wrap="square">
            <a:spAutoFit/>
          </a:bodyPr>
          <a:lstStyle/>
          <a:p>
            <a:pPr>
              <a:lnSpc>
                <a:spcPct val="115000"/>
              </a:lnSpc>
            </a:pPr>
            <a:r>
              <a:rPr kumimoji="1" lang="ja-JP" altLang="en-US" sz="2200" kern="120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が増えました。</a:t>
            </a:r>
            <a:r>
              <a:rPr kumimoji="1" lang="ja-JP" altLang="ja-JP" sz="2200" kern="120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今後は、</a:t>
            </a:r>
            <a:r>
              <a:rPr lang="ja-JP" altLang="en-US" sz="2200" dirty="0">
                <a:solidFill>
                  <a:srgbClr val="000000"/>
                </a:solidFill>
                <a:latin typeface="Calibri" panose="020F0502020204030204" pitchFamily="34" charset="0"/>
                <a:ea typeface="ＭＳ 明朝" panose="02020609040205080304" pitchFamily="17" charset="-128"/>
                <a:cs typeface="Calibri" panose="020F0502020204030204" pitchFamily="34" charset="0"/>
              </a:rPr>
              <a:t>各</a:t>
            </a:r>
            <a:r>
              <a:rPr lang="ja-JP" altLang="ja-JP" sz="2200" u="dbl" dirty="0">
                <a:effectLst/>
                <a:latin typeface="Calibri" panose="020F0502020204030204" pitchFamily="34" charset="0"/>
                <a:ea typeface="ＭＳ 明朝" panose="02020609040205080304" pitchFamily="17" charset="-128"/>
                <a:cs typeface="Calibri" panose="020F0502020204030204" pitchFamily="34" charset="0"/>
              </a:rPr>
              <a:t>電源の特徴</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を</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バランスよく</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生かした</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電源構成</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が必要です。</a:t>
            </a:r>
            <a:endPar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123058B9-5A71-4261-9512-1FAA94113BDC}"/>
              </a:ext>
            </a:extLst>
          </p:cNvPr>
          <p:cNvSpPr txBox="1"/>
          <p:nvPr/>
        </p:nvSpPr>
        <p:spPr>
          <a:xfrm>
            <a:off x="4958759" y="2681753"/>
            <a:ext cx="6984000" cy="2434705"/>
          </a:xfrm>
          <a:prstGeom prst="rect">
            <a:avLst/>
          </a:prstGeom>
          <a:noFill/>
        </p:spPr>
        <p:txBody>
          <a:bodyPr wrap="square">
            <a:spAutoFit/>
          </a:bodyPr>
          <a:lstStyle/>
          <a:p>
            <a:pPr indent="139700" algn="l">
              <a:lnSpc>
                <a:spcPct val="115000"/>
              </a:lnSpc>
            </a:pP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　</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一方、同様に</a:t>
            </a:r>
            <a:r>
              <a:rPr lang="en-US" altLang="ja-JP" sz="2200" kern="100" dirty="0">
                <a:effectLst/>
                <a:latin typeface="Calibri" panose="020F0502020204030204" pitchFamily="34" charset="0"/>
                <a:ea typeface="ＭＳ 明朝" panose="02020609040205080304" pitchFamily="17" charset="-128"/>
                <a:cs typeface="Times New Roman" panose="02020603050405020304" pitchFamily="18" charset="0"/>
              </a:rPr>
              <a:t>CO2</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を出さない太陽光や風力、地熱、バイオマスなどの</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再エネは普及が</a:t>
            </a:r>
            <a:r>
              <a:rPr lang="ja-JP" altLang="en-US" sz="2200" u="sng" kern="100" dirty="0">
                <a:effectLst/>
                <a:latin typeface="Calibri" panose="020F0502020204030204" pitchFamily="34" charset="0"/>
                <a:ea typeface="ＭＳ 明朝" panose="02020609040205080304" pitchFamily="17" charset="-128"/>
                <a:cs typeface="Calibri" panose="020F0502020204030204" pitchFamily="34" charset="0"/>
              </a:rPr>
              <a:t>大きく</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進んでいます</a:t>
            </a:r>
            <a:r>
              <a:rPr lang="ja-JP" altLang="en-US" sz="2200" u="sng" kern="100" dirty="0">
                <a:effectLst/>
                <a:latin typeface="Calibri" panose="020F0502020204030204" pitchFamily="34" charset="0"/>
                <a:ea typeface="ＭＳ 明朝" panose="02020609040205080304" pitchFamily="17" charset="-128"/>
                <a:cs typeface="Calibri" panose="020F0502020204030204" pitchFamily="34" charset="0"/>
              </a:rPr>
              <a:t>が、</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電力コストが高い</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こと</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や、太陽光発電や風力発電は</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天候</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によ</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る</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発電量の変動幅が大きい</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こと、</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地熱発電は周辺の</a:t>
            </a:r>
            <a:r>
              <a:rPr lang="ja-JP" altLang="ja-JP" sz="2200" u="sng" kern="100" dirty="0">
                <a:effectLst/>
                <a:latin typeface="Calibri" panose="020F0502020204030204" pitchFamily="34" charset="0"/>
                <a:ea typeface="ＭＳ 明朝" panose="02020609040205080304" pitchFamily="17" charset="-128"/>
                <a:cs typeface="Calibri" panose="020F0502020204030204" pitchFamily="34" charset="0"/>
              </a:rPr>
              <a:t>自然や観光施設との共存</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a:t>
            </a:r>
            <a:r>
              <a:rPr lang="ja-JP" altLang="en-US" sz="2200" u="sng" kern="100" dirty="0">
                <a:effectLst/>
                <a:latin typeface="Calibri" panose="020F0502020204030204" pitchFamily="34" charset="0"/>
                <a:ea typeface="ＭＳ 明朝" panose="02020609040205080304" pitchFamily="17" charset="-128"/>
                <a:cs typeface="Calibri" panose="020F0502020204030204" pitchFamily="34" charset="0"/>
              </a:rPr>
              <a:t>大規模水力は適地がない</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など</a:t>
            </a:r>
            <a:r>
              <a:rPr lang="ja-JP" altLang="ja-JP" sz="2200" kern="100" dirty="0">
                <a:effectLst/>
                <a:latin typeface="Calibri" panose="020F0502020204030204" pitchFamily="34" charset="0"/>
                <a:ea typeface="ＭＳ 明朝" panose="02020609040205080304" pitchFamily="17" charset="-128"/>
                <a:cs typeface="Calibri" panose="020F0502020204030204" pitchFamily="34" charset="0"/>
              </a:rPr>
              <a:t>が課題</a:t>
            </a: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となっています</a:t>
            </a:r>
            <a:r>
              <a:rPr lang="ja-JP" altLang="ja-JP" sz="2400" kern="100" dirty="0">
                <a:effectLst/>
                <a:latin typeface="Calibri" panose="020F0502020204030204" pitchFamily="34" charset="0"/>
                <a:ea typeface="ＭＳ 明朝" panose="02020609040205080304" pitchFamily="17" charset="-128"/>
                <a:cs typeface="Calibri" panose="020F0502020204030204" pitchFamily="34" charset="0"/>
              </a:rPr>
              <a:t>。</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6095743A-C618-4533-AEA3-4FA5052CB7B5}"/>
              </a:ext>
            </a:extLst>
          </p:cNvPr>
          <p:cNvSpPr txBox="1"/>
          <p:nvPr/>
        </p:nvSpPr>
        <p:spPr>
          <a:xfrm>
            <a:off x="157213" y="722493"/>
            <a:ext cx="11880000" cy="1623073"/>
          </a:xfrm>
          <a:prstGeom prst="rect">
            <a:avLst/>
          </a:prstGeom>
          <a:noFill/>
        </p:spPr>
        <p:txBody>
          <a:bodyPr wrap="square">
            <a:spAutoFit/>
          </a:bodyPr>
          <a:lstStyle/>
          <a:p>
            <a:pPr algn="l">
              <a:lnSpc>
                <a:spcPct val="115000"/>
              </a:lnSpc>
            </a:pP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福島</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の</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原子力発電所事故で、大量の放射性物質</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が</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放出</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され</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、それによ</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って周辺住民の</a:t>
            </a:r>
            <a:r>
              <a:rPr lang="ja-JP" altLang="ja-JP" sz="2200" u="sng" dirty="0">
                <a:effectLst/>
                <a:latin typeface="Calibri" panose="020F0502020204030204" pitchFamily="34" charset="0"/>
                <a:ea typeface="ＭＳ 明朝" panose="02020609040205080304" pitchFamily="17" charset="-128"/>
                <a:cs typeface="Calibri" panose="020F0502020204030204" pitchFamily="34" charset="0"/>
              </a:rPr>
              <a:t>長期間の避難生活</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、地元産業の</a:t>
            </a:r>
            <a:r>
              <a:rPr lang="ja-JP" altLang="ja-JP" sz="2200" u="sng" dirty="0">
                <a:effectLst/>
                <a:latin typeface="Calibri" panose="020F0502020204030204" pitchFamily="34" charset="0"/>
                <a:ea typeface="ＭＳ 明朝" panose="02020609040205080304" pitchFamily="17" charset="-128"/>
                <a:cs typeface="Calibri" panose="020F0502020204030204" pitchFamily="34" charset="0"/>
              </a:rPr>
              <a:t>風評被害</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などが</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あり</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ました。また、発電</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後の</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放射性廃棄物</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の</a:t>
            </a:r>
            <a:r>
              <a:rPr lang="ja-JP" altLang="ja-JP" sz="2200" u="sng" dirty="0">
                <a:effectLst/>
                <a:latin typeface="Calibri" panose="020F0502020204030204" pitchFamily="34" charset="0"/>
                <a:ea typeface="ＭＳ 明朝" panose="02020609040205080304" pitchFamily="17" charset="-128"/>
                <a:cs typeface="Calibri" panose="020F0502020204030204" pitchFamily="34" charset="0"/>
              </a:rPr>
              <a:t>最終処分場は、その設置</a:t>
            </a:r>
            <a:r>
              <a:rPr lang="ja-JP" altLang="en-US" sz="2200" u="sng" dirty="0">
                <a:effectLst/>
                <a:latin typeface="Calibri" panose="020F0502020204030204" pitchFamily="34" charset="0"/>
                <a:ea typeface="ＭＳ 明朝" panose="02020609040205080304" pitchFamily="17" charset="-128"/>
                <a:cs typeface="Calibri" panose="020F0502020204030204" pitchFamily="34" charset="0"/>
              </a:rPr>
              <a:t>場所が未定</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とい</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う課題もあり</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ます。</a:t>
            </a:r>
            <a:endParaRPr lang="en-US" altLang="ja-JP" sz="2200" dirty="0">
              <a:effectLst/>
              <a:latin typeface="Calibri" panose="020F0502020204030204" pitchFamily="34" charset="0"/>
              <a:ea typeface="ＭＳ 明朝" panose="02020609040205080304" pitchFamily="17" charset="-128"/>
              <a:cs typeface="Calibri" panose="020F0502020204030204" pitchFamily="34" charset="0"/>
            </a:endParaRPr>
          </a:p>
          <a:p>
            <a:pPr algn="l">
              <a:lnSpc>
                <a:spcPct val="115000"/>
              </a:lnSpc>
            </a:pPr>
            <a:r>
              <a:rPr lang="ja-JP" altLang="en-US" sz="2200" dirty="0">
                <a:latin typeface="Calibri" panose="020F0502020204030204" pitchFamily="34" charset="0"/>
                <a:ea typeface="ＭＳ 明朝" panose="02020609040205080304" pitchFamily="17" charset="-128"/>
                <a:cs typeface="Calibri" panose="020F0502020204030204" pitchFamily="34" charset="0"/>
              </a:rPr>
              <a:t>　</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そのようなことから、</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今後の原子力をどう</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する</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のか</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について</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、さまざまな意見</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が出ていま</a:t>
            </a:r>
            <a:r>
              <a:rPr lang="ja-JP" altLang="en-US" sz="2200" kern="100" dirty="0">
                <a:latin typeface="Calibri" panose="020F0502020204030204" pitchFamily="34" charset="0"/>
                <a:ea typeface="ＭＳ 明朝" panose="02020609040205080304" pitchFamily="17" charset="-128"/>
                <a:cs typeface="Calibri" panose="020F0502020204030204" pitchFamily="34" charset="0"/>
              </a:rPr>
              <a:t>　</a:t>
            </a:r>
            <a:endPar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テキスト ボックス 4">
            <a:extLst>
              <a:ext uri="{FF2B5EF4-FFF2-40B4-BE49-F238E27FC236}">
                <a16:creationId xmlns:a16="http://schemas.microsoft.com/office/drawing/2014/main" id="{776E97C2-B8DF-4A24-9CEE-3C120212300D}"/>
              </a:ext>
            </a:extLst>
          </p:cNvPr>
          <p:cNvSpPr txBox="1"/>
          <p:nvPr/>
        </p:nvSpPr>
        <p:spPr>
          <a:xfrm>
            <a:off x="193431" y="5930768"/>
            <a:ext cx="4212000" cy="2880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0" dirty="0">
                <a:solidFill>
                  <a:schemeClr val="tx1"/>
                </a:solidFill>
                <a:latin typeface="ＭＳ Ｐゴシック" panose="020B0600070205080204" pitchFamily="50" charset="-128"/>
                <a:ea typeface="ＭＳ Ｐゴシック" panose="020B0600070205080204" pitchFamily="50" charset="-128"/>
              </a:rPr>
              <a:t>原子力事故前後の発電電力量の変化</a:t>
            </a:r>
          </a:p>
        </p:txBody>
      </p:sp>
      <p:sp>
        <p:nvSpPr>
          <p:cNvPr id="19" name="テキスト ボックス 23">
            <a:extLst>
              <a:ext uri="{FF2B5EF4-FFF2-40B4-BE49-F238E27FC236}">
                <a16:creationId xmlns:a16="http://schemas.microsoft.com/office/drawing/2014/main" id="{517F5F54-F3F1-4066-A8F0-28D0763615D4}"/>
              </a:ext>
            </a:extLst>
          </p:cNvPr>
          <p:cNvSpPr txBox="1"/>
          <p:nvPr/>
        </p:nvSpPr>
        <p:spPr>
          <a:xfrm>
            <a:off x="550786" y="5683057"/>
            <a:ext cx="4284000" cy="216000"/>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400" b="0" dirty="0">
                <a:latin typeface="Calibri" panose="020F0502020204030204" pitchFamily="34" charset="0"/>
                <a:ea typeface="ＭＳ Ｐゴシック" panose="020B0600070205080204" pitchFamily="50" charset="-128"/>
                <a:cs typeface="Calibri" panose="020F0502020204030204" pitchFamily="34" charset="0"/>
              </a:rPr>
              <a:t>出典：エネルギー白書</a:t>
            </a:r>
            <a:r>
              <a:rPr kumimoji="1" lang="en-US" altLang="ja-JP" sz="1400" b="0" dirty="0">
                <a:latin typeface="Calibri" panose="020F0502020204030204" pitchFamily="34" charset="0"/>
                <a:ea typeface="ＭＳ Ｐゴシック" panose="020B0600070205080204" pitchFamily="50" charset="-128"/>
                <a:cs typeface="Calibri" panose="020F0502020204030204" pitchFamily="34" charset="0"/>
              </a:rPr>
              <a:t>2023</a:t>
            </a:r>
            <a:r>
              <a:rPr kumimoji="1" lang="ja-JP" altLang="en-US" sz="1400" b="0" dirty="0">
                <a:latin typeface="Calibri" panose="020F0502020204030204" pitchFamily="34" charset="0"/>
                <a:ea typeface="ＭＳ Ｐゴシック" panose="020B0600070205080204" pitchFamily="50" charset="-128"/>
                <a:cs typeface="Calibri" panose="020F0502020204030204" pitchFamily="34" charset="0"/>
              </a:rPr>
              <a:t>、第</a:t>
            </a:r>
            <a:r>
              <a:rPr kumimoji="1" lang="en-US" altLang="ja-JP" sz="1400" b="0" dirty="0">
                <a:latin typeface="Calibri" panose="020F0502020204030204" pitchFamily="34" charset="0"/>
                <a:ea typeface="ＭＳ Ｐゴシック" panose="020B0600070205080204" pitchFamily="50" charset="-128"/>
                <a:cs typeface="Calibri" panose="020F0502020204030204" pitchFamily="34" charset="0"/>
              </a:rPr>
              <a:t>6</a:t>
            </a:r>
            <a:r>
              <a:rPr kumimoji="1" lang="ja-JP" altLang="en-US" sz="1400" b="0" dirty="0">
                <a:latin typeface="Calibri" panose="020F0502020204030204" pitchFamily="34" charset="0"/>
                <a:ea typeface="ＭＳ Ｐゴシック" panose="020B0600070205080204" pitchFamily="50" charset="-128"/>
                <a:cs typeface="Calibri" panose="020F0502020204030204" pitchFamily="34" charset="0"/>
              </a:rPr>
              <a:t>次エネルギー基本計画</a:t>
            </a:r>
          </a:p>
        </p:txBody>
      </p:sp>
      <p:sp>
        <p:nvSpPr>
          <p:cNvPr id="20" name="スライド番号プレースホルダー 6">
            <a:extLst>
              <a:ext uri="{FF2B5EF4-FFF2-40B4-BE49-F238E27FC236}">
                <a16:creationId xmlns:a16="http://schemas.microsoft.com/office/drawing/2014/main" id="{AFE9F6DC-77B1-4584-AB50-C29F9BC26254}"/>
              </a:ext>
            </a:extLst>
          </p:cNvPr>
          <p:cNvSpPr txBox="1">
            <a:spLocks/>
          </p:cNvSpPr>
          <p:nvPr/>
        </p:nvSpPr>
        <p:spPr>
          <a:xfrm>
            <a:off x="11674256" y="6481610"/>
            <a:ext cx="46868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800" dirty="0">
                <a:solidFill>
                  <a:schemeClr val="tx1"/>
                </a:solidFill>
                <a:latin typeface="Calibri" panose="020F0502020204030204" pitchFamily="34" charset="0"/>
                <a:cs typeface="Calibri" panose="020F0502020204030204" pitchFamily="34" charset="0"/>
              </a:rPr>
              <a:t>9</a:t>
            </a:r>
            <a:endParaRPr kumimoji="1" lang="ja-JP" altLang="en-US" sz="1800" dirty="0">
              <a:solidFill>
                <a:schemeClr val="tx1"/>
              </a:solidFill>
              <a:latin typeface="Calibri" panose="020F0502020204030204" pitchFamily="34" charset="0"/>
              <a:cs typeface="Calibri" panose="020F0502020204030204" pitchFamily="34" charset="0"/>
            </a:endParaRPr>
          </a:p>
        </p:txBody>
      </p:sp>
      <p:sp>
        <p:nvSpPr>
          <p:cNvPr id="11" name="テキスト ボックス 10">
            <a:extLst>
              <a:ext uri="{FF2B5EF4-FFF2-40B4-BE49-F238E27FC236}">
                <a16:creationId xmlns:a16="http://schemas.microsoft.com/office/drawing/2014/main" id="{81AC6A22-B3E8-4692-B23F-F5F7131BB236}"/>
              </a:ext>
            </a:extLst>
          </p:cNvPr>
          <p:cNvSpPr txBox="1"/>
          <p:nvPr/>
        </p:nvSpPr>
        <p:spPr>
          <a:xfrm>
            <a:off x="4934944" y="5206295"/>
            <a:ext cx="6984000" cy="1233736"/>
          </a:xfrm>
          <a:prstGeom prst="rect">
            <a:avLst/>
          </a:prstGeom>
          <a:noFill/>
        </p:spPr>
        <p:txBody>
          <a:bodyPr wrap="square">
            <a:spAutoFit/>
          </a:bodyPr>
          <a:lstStyle/>
          <a:p>
            <a:pPr>
              <a:lnSpc>
                <a:spcPct val="115000"/>
              </a:lnSpc>
            </a:pPr>
            <a:r>
              <a:rPr lang="ja-JP" altLang="ja-JP" sz="2200" b="1" kern="1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200" b="1" kern="100" dirty="0">
                <a:effectLst/>
                <a:latin typeface="Calibri" panose="020F0502020204030204" pitchFamily="34" charset="0"/>
                <a:ea typeface="ＭＳ 明朝" panose="02020609040205080304" pitchFamily="17" charset="-128"/>
                <a:cs typeface="Calibri" panose="020F0502020204030204" pitchFamily="34" charset="0"/>
              </a:rPr>
              <a:t>3</a:t>
            </a:r>
            <a:r>
              <a:rPr lang="ja-JP" altLang="ja-JP" sz="2200" b="1" kern="100" dirty="0">
                <a:effectLst/>
                <a:latin typeface="Calibri" panose="020F0502020204030204" pitchFamily="34" charset="0"/>
                <a:ea typeface="ＭＳ 明朝" panose="02020609040205080304" pitchFamily="17" charset="-128"/>
                <a:cs typeface="Calibri" panose="020F0502020204030204" pitchFamily="34" charset="0"/>
              </a:rPr>
              <a:t>）</a:t>
            </a:r>
            <a:r>
              <a:rPr lang="en-US" altLang="ja-JP" sz="2200" b="1" kern="100" dirty="0">
                <a:effectLst/>
                <a:latin typeface="Calibri" panose="020F0502020204030204" pitchFamily="34" charset="0"/>
                <a:ea typeface="ＭＳ 明朝" panose="02020609040205080304" pitchFamily="17" charset="-128"/>
                <a:cs typeface="Calibri" panose="020F0502020204030204" pitchFamily="34" charset="0"/>
              </a:rPr>
              <a:t>2010</a:t>
            </a:r>
            <a:r>
              <a:rPr lang="ja-JP" altLang="en-US" sz="2200" b="1" kern="100" dirty="0">
                <a:effectLst/>
                <a:latin typeface="ＭＳ ゴシック" panose="020B0609070205080204" pitchFamily="49" charset="-128"/>
                <a:ea typeface="ＭＳ ゴシック" panose="020B0609070205080204" pitchFamily="49" charset="-128"/>
                <a:cs typeface="Calibri" panose="020F0502020204030204" pitchFamily="34" charset="0"/>
              </a:rPr>
              <a:t>年以降の発電割合の変化</a:t>
            </a:r>
            <a:endParaRPr lang="en-US" altLang="ja-JP" sz="2200" b="1" kern="100" dirty="0">
              <a:effectLst/>
              <a:latin typeface="ＭＳ ゴシック" panose="020B0609070205080204" pitchFamily="49" charset="-128"/>
              <a:ea typeface="ＭＳ ゴシック" panose="020B0609070205080204" pitchFamily="49" charset="-128"/>
              <a:cs typeface="Calibri" panose="020F0502020204030204" pitchFamily="34" charset="0"/>
            </a:endParaRPr>
          </a:p>
          <a:p>
            <a:pPr indent="139700" algn="l">
              <a:lnSpc>
                <a:spcPct val="115000"/>
              </a:lnSpc>
            </a:pPr>
            <a:r>
              <a:rPr lang="ja-JP" altLang="en-US" sz="2200" kern="100" dirty="0">
                <a:effectLst/>
                <a:latin typeface="Calibri" panose="020F0502020204030204" pitchFamily="34" charset="0"/>
                <a:ea typeface="ＭＳ 明朝" panose="02020609040205080304" pitchFamily="17" charset="-128"/>
                <a:cs typeface="Calibri" panose="020F0502020204030204" pitchFamily="34" charset="0"/>
              </a:rPr>
              <a:t>　</a:t>
            </a:r>
            <a:r>
              <a:rPr lang="en-US" altLang="ja-JP" sz="2200" dirty="0">
                <a:effectLst/>
                <a:latin typeface="Calibri" panose="020F0502020204030204" pitchFamily="34" charset="0"/>
                <a:ea typeface="ＭＳ 明朝" panose="02020609040205080304" pitchFamily="17" charset="-128"/>
              </a:rPr>
              <a:t>2011</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年の原子力事故で</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、国内の原子力</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発電が</a:t>
            </a:r>
            <a:r>
              <a:rPr lang="en-US" altLang="ja-JP" sz="2200" dirty="0">
                <a:effectLst/>
                <a:latin typeface="Calibri" panose="020F0502020204030204" pitchFamily="34" charset="0"/>
                <a:ea typeface="ＭＳ 明朝" panose="02020609040205080304" pitchFamily="17" charset="-128"/>
              </a:rPr>
              <a:t>2014</a:t>
            </a: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年には全て停止し、一方、その代替としての火力発電</a:t>
            </a:r>
            <a:endPar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868227B9-3531-4625-988B-438DF889D53C}"/>
              </a:ext>
            </a:extLst>
          </p:cNvPr>
          <p:cNvSpPr txBox="1"/>
          <p:nvPr/>
        </p:nvSpPr>
        <p:spPr>
          <a:xfrm>
            <a:off x="5014513" y="2249511"/>
            <a:ext cx="4473675" cy="455061"/>
          </a:xfrm>
          <a:prstGeom prst="rect">
            <a:avLst/>
          </a:prstGeom>
          <a:noFill/>
        </p:spPr>
        <p:txBody>
          <a:bodyPr wrap="square">
            <a:spAutoFit/>
          </a:bodyPr>
          <a:lstStyle/>
          <a:p>
            <a:pPr algn="l">
              <a:lnSpc>
                <a:spcPct val="115000"/>
              </a:lnSpc>
            </a:pPr>
            <a:r>
              <a:rPr lang="ja-JP" altLang="ja-JP" sz="2200" dirty="0">
                <a:effectLst/>
                <a:latin typeface="Calibri" panose="020F0502020204030204" pitchFamily="34" charset="0"/>
                <a:ea typeface="ＭＳ 明朝" panose="02020609040205080304" pitchFamily="17" charset="-128"/>
                <a:cs typeface="Calibri" panose="020F0502020204030204" pitchFamily="34" charset="0"/>
              </a:rPr>
              <a:t>す</a:t>
            </a:r>
            <a:r>
              <a:rPr lang="ja-JP" altLang="en-US" sz="2200" dirty="0">
                <a:effectLst/>
                <a:latin typeface="Calibri" panose="020F0502020204030204" pitchFamily="34" charset="0"/>
                <a:ea typeface="ＭＳ 明朝" panose="02020609040205080304" pitchFamily="17" charset="-128"/>
                <a:cs typeface="Calibri" panose="020F0502020204030204" pitchFamily="34" charset="0"/>
              </a:rPr>
              <a:t>。</a:t>
            </a:r>
            <a:r>
              <a:rPr lang="ja-JP" altLang="en-US" sz="2200" kern="100" dirty="0">
                <a:latin typeface="Calibri" panose="020F0502020204030204" pitchFamily="34" charset="0"/>
                <a:ea typeface="ＭＳ 明朝" panose="02020609040205080304" pitchFamily="17" charset="-128"/>
                <a:cs typeface="Calibri" panose="020F0502020204030204" pitchFamily="34" charset="0"/>
              </a:rPr>
              <a:t>　</a:t>
            </a:r>
            <a:endParaRPr lang="ja-JP" altLang="ja-JP" sz="2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字幕 2">
            <a:extLst>
              <a:ext uri="{FF2B5EF4-FFF2-40B4-BE49-F238E27FC236}">
                <a16:creationId xmlns:a16="http://schemas.microsoft.com/office/drawing/2014/main" id="{188C594B-829B-7B1F-A629-B81900ABF2AF}"/>
              </a:ext>
            </a:extLst>
          </p:cNvPr>
          <p:cNvSpPr txBox="1">
            <a:spLocks/>
          </p:cNvSpPr>
          <p:nvPr/>
        </p:nvSpPr>
        <p:spPr>
          <a:xfrm>
            <a:off x="10970" y="29120"/>
            <a:ext cx="12158301" cy="648000"/>
          </a:xfrm>
          <a:prstGeom prst="rect">
            <a:avLst/>
          </a:prstGeom>
          <a:solidFill>
            <a:schemeClr val="accent1">
              <a:lumMod val="75000"/>
            </a:schemeClr>
          </a:solidFill>
        </p:spPr>
        <p:txBody>
          <a:bodyPr t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15000"/>
              </a:lnSpc>
              <a:buNone/>
            </a:pPr>
            <a:r>
              <a:rPr lang="en-US" altLang="ja-JP" sz="4000" b="1" kern="100" dirty="0">
                <a:solidFill>
                  <a:schemeClr val="bg1"/>
                </a:solidFill>
                <a:effectLst/>
                <a:latin typeface="ＭＳ ゴシック" panose="020B0609070205080204" pitchFamily="49" charset="-128"/>
                <a:ea typeface="游明朝" panose="02020400000000000000" pitchFamily="18" charset="-128"/>
                <a:cs typeface="Calibri" panose="020F0502020204030204" pitchFamily="34" charset="0"/>
              </a:rPr>
              <a:t>3</a:t>
            </a:r>
            <a:r>
              <a:rPr lang="ja-JP" altLang="ja-JP"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　</a:t>
            </a:r>
            <a:r>
              <a:rPr lang="ja-JP" altLang="en-US" sz="40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エネルギーを考える</a:t>
            </a:r>
            <a:r>
              <a:rPr lang="ja-JP" altLang="en-US"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rPr>
              <a:t>（電源各種）</a:t>
            </a:r>
            <a:endParaRPr lang="en-US" altLang="ja-JP" sz="2400" b="1" kern="100" dirty="0">
              <a:solidFill>
                <a:schemeClr val="bg1"/>
              </a:solidFill>
              <a:effectLst/>
              <a:latin typeface="游明朝" panose="02020400000000000000" pitchFamily="18" charset="-128"/>
              <a:ea typeface="ＭＳ ゴシック" panose="020B0609070205080204" pitchFamily="49" charset="-128"/>
              <a:cs typeface="Calibri" panose="020F0502020204030204" pitchFamily="34" charset="0"/>
            </a:endParaRPr>
          </a:p>
        </p:txBody>
      </p:sp>
      <p:pic>
        <p:nvPicPr>
          <p:cNvPr id="4" name="図 3">
            <a:extLst>
              <a:ext uri="{FF2B5EF4-FFF2-40B4-BE49-F238E27FC236}">
                <a16:creationId xmlns:a16="http://schemas.microsoft.com/office/drawing/2014/main" id="{68D1A68C-DEEF-80EF-E380-BAD8BD32C9E0}"/>
              </a:ext>
            </a:extLst>
          </p:cNvPr>
          <p:cNvPicPr>
            <a:picLocks noChangeAspect="1"/>
          </p:cNvPicPr>
          <p:nvPr/>
        </p:nvPicPr>
        <p:blipFill>
          <a:blip r:embed="rId3"/>
          <a:stretch>
            <a:fillRect/>
          </a:stretch>
        </p:blipFill>
        <p:spPr>
          <a:xfrm>
            <a:off x="288992" y="2345938"/>
            <a:ext cx="4675442" cy="3348419"/>
          </a:xfrm>
          <a:prstGeom prst="rect">
            <a:avLst/>
          </a:prstGeom>
        </p:spPr>
      </p:pic>
    </p:spTree>
    <p:extLst>
      <p:ext uri="{BB962C8B-B14F-4D97-AF65-F5344CB8AC3E}">
        <p14:creationId xmlns:p14="http://schemas.microsoft.com/office/powerpoint/2010/main" val="310314589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20593</TotalTime>
  <Words>5677</Words>
  <Application>Microsoft Office PowerPoint</Application>
  <PresentationFormat>ワイド画面</PresentationFormat>
  <Paragraphs>489</Paragraphs>
  <Slides>30</Slides>
  <Notes>29</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30</vt:i4>
      </vt:variant>
    </vt:vector>
  </HeadingPairs>
  <TitlesOfParts>
    <vt:vector size="44" baseType="lpstr">
      <vt:lpstr>HGP創英角ｺﾞｼｯｸUB</vt:lpstr>
      <vt:lpstr>HGP創英角ﾎﾟｯﾌﾟ体</vt:lpstr>
      <vt:lpstr>ＭＳ Ｐゴシック</vt:lpstr>
      <vt:lpstr>ＭＳ Ｐ明朝</vt:lpstr>
      <vt:lpstr>ＭＳ ゴシック</vt:lpstr>
      <vt:lpstr>ＭＳ 明朝</vt:lpstr>
      <vt:lpstr>Noto Sans JP</vt:lpstr>
      <vt:lpstr>UD デジタル 教科書体 NK-B</vt:lpstr>
      <vt:lpstr>游ゴシック</vt:lpstr>
      <vt:lpstr>游ゴシック Light</vt:lpstr>
      <vt:lpstr>游明朝</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genkon-14</dc:creator>
  <cp:lastModifiedBy>genkon-14</cp:lastModifiedBy>
  <cp:revision>122</cp:revision>
  <cp:lastPrinted>2023-12-27T03:45:53Z</cp:lastPrinted>
  <dcterms:created xsi:type="dcterms:W3CDTF">2022-02-24T03:23:39Z</dcterms:created>
  <dcterms:modified xsi:type="dcterms:W3CDTF">2024-01-22T02:58:08Z</dcterms:modified>
</cp:coreProperties>
</file>